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25"/>
  </p:notesMasterIdLst>
  <p:sldIdLst>
    <p:sldId id="256" r:id="rId3"/>
    <p:sldId id="270" r:id="rId4"/>
    <p:sldId id="9448" r:id="rId5"/>
    <p:sldId id="403" r:id="rId6"/>
    <p:sldId id="9456" r:id="rId7"/>
    <p:sldId id="9462" r:id="rId8"/>
    <p:sldId id="9458" r:id="rId9"/>
    <p:sldId id="347" r:id="rId10"/>
    <p:sldId id="9463" r:id="rId11"/>
    <p:sldId id="9449" r:id="rId12"/>
    <p:sldId id="398" r:id="rId13"/>
    <p:sldId id="9464" r:id="rId14"/>
    <p:sldId id="9465" r:id="rId15"/>
    <p:sldId id="9461" r:id="rId16"/>
    <p:sldId id="9459" r:id="rId17"/>
    <p:sldId id="374" r:id="rId18"/>
    <p:sldId id="375" r:id="rId19"/>
    <p:sldId id="376" r:id="rId20"/>
    <p:sldId id="377" r:id="rId21"/>
    <p:sldId id="9467" r:id="rId22"/>
    <p:sldId id="370" r:id="rId23"/>
    <p:sldId id="269" r:id="rId2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270"/>
            <p14:sldId id="9448"/>
          </p14:sldIdLst>
        </p14:section>
        <p14:section name="Workflows" id="{AAF6B256-7652-4A27-83B8-5DBBBB852CFC}">
          <p14:sldIdLst>
            <p14:sldId id="403"/>
            <p14:sldId id="9456"/>
            <p14:sldId id="9462"/>
            <p14:sldId id="9458"/>
            <p14:sldId id="347"/>
            <p14:sldId id="9463"/>
            <p14:sldId id="9449"/>
          </p14:sldIdLst>
        </p14:section>
        <p14:section name="Graph" id="{B6763D1E-E12B-4A1D-A392-7474B818548C}">
          <p14:sldIdLst>
            <p14:sldId id="398"/>
            <p14:sldId id="9464"/>
            <p14:sldId id="9465"/>
            <p14:sldId id="9461"/>
            <p14:sldId id="9459"/>
          </p14:sldIdLst>
        </p14:section>
        <p14:section name="Handover" id="{5C210523-132B-446B-9192-89647827B75C}">
          <p14:sldIdLst>
            <p14:sldId id="374"/>
            <p14:sldId id="375"/>
            <p14:sldId id="376"/>
            <p14:sldId id="377"/>
          </p14:sldIdLst>
        </p14:section>
        <p14:section name="Conclusion" id="{0964B7A0-5128-4CC1-B3A8-54398A55AA56}">
          <p14:sldIdLst>
            <p14:sldId id="9467"/>
            <p14:sldId id="3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7365C"/>
    <a:srgbClr val="004C93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3293" autoAdjust="0"/>
  </p:normalViewPr>
  <p:slideViewPr>
    <p:cSldViewPr snapToGrid="0">
      <p:cViewPr varScale="1">
        <p:scale>
          <a:sx n="92" d="100"/>
          <a:sy n="92" d="100"/>
        </p:scale>
        <p:origin x="6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9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5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1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9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705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052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0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8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https://qr.io/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11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98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97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4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9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4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4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5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300" b="1" noProof="0" dirty="0">
                <a:solidFill>
                  <a:srgbClr val="004C93"/>
                </a:solidFill>
              </a:rPr>
              <a:t>CRC 1625 RDMS Meeting | </a:t>
            </a:r>
            <a:r>
              <a:rPr lang="en-US" sz="1200" noProof="0" dirty="0">
                <a:solidFill>
                  <a:srgbClr val="004C93"/>
                </a:solidFill>
              </a:rPr>
              <a:t> 14 November 2024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mdi.matinf.pro/object/standard-screening-crc-aka-tobias-report-103066" TargetMode="External"/><Relationship Id="rId4" Type="http://schemas.openxmlformats.org/officeDocument/2006/relationships/hyperlink" Target="https://mdi.matinf.pro/properties/edititem/10306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di.ruhr-uni-bochum.de/object/ag2s-4870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demo.mdi.ruhr-uni-bochum.de/adminobject/edititem/487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di.matinf.pro/object/standard-screening-crc-aka-tobias-report-103066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mdi.matinf.pro/rubric/indust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report/unclassifiedsamp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c247.mdi.ruhr-uni-bochum.de/handov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c247.mdi.ruhr-uni-bochum.de/rubric/area-c_c0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.mdi.ruhr-uni-bochum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Dudarev@rub.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udare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c1625.mdi.ruhr-uni-bochum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forms.gle/F1kcKUoaFccBWHo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mdi.matinf.pro/object/standard-screening-crc-aka-tobias-report-103066" TargetMode="External"/><Relationship Id="rId4" Type="http://schemas.openxmlformats.org/officeDocument/2006/relationships/hyperlink" Target="https://mdi.matinf.pro/properties/edititem/1030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custom/editsample/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object/standard-screening-crc-aka-tobias-report-10306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CCD21-E299-5C7E-CA0C-A0E5FDD35A78}"/>
              </a:ext>
            </a:extLst>
          </p:cNvPr>
          <p:cNvSpPr/>
          <p:nvPr/>
        </p:nvSpPr>
        <p:spPr>
          <a:xfrm>
            <a:off x="0" y="5752682"/>
            <a:ext cx="12192000" cy="1105318"/>
          </a:xfrm>
          <a:prstGeom prst="rect">
            <a:avLst/>
          </a:prstGeom>
          <a:solidFill>
            <a:srgbClr val="1736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849688"/>
            <a:ext cx="9448800" cy="1022115"/>
          </a:xfrm>
        </p:spPr>
        <p:txBody>
          <a:bodyPr>
            <a:normAutofit/>
          </a:bodyPr>
          <a:lstStyle/>
          <a:p>
            <a:r>
              <a:rPr lang="en-US" dirty="0"/>
              <a:t>Victor </a:t>
            </a:r>
            <a:r>
              <a:rPr lang="en-US" dirty="0" err="1"/>
              <a:t>Dudarev</a:t>
            </a:r>
            <a:endParaRPr lang="en-US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42" y="831853"/>
            <a:ext cx="10264877" cy="2798763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questions you asked about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CRC1625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Data Management System</a:t>
            </a: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8B0B-DF98-5F00-355E-7ADE055E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1" y="6073677"/>
            <a:ext cx="2114845" cy="552527"/>
          </a:xfrm>
          <a:prstGeom prst="rect">
            <a:avLst/>
          </a:prstGeom>
        </p:spPr>
      </p:pic>
      <p:pic>
        <p:nvPicPr>
          <p:cNvPr id="2" name="Picture 6" descr="Logo Lehrstuhl Materials Discovery">
            <a:extLst>
              <a:ext uri="{FF2B5EF4-FFF2-40B4-BE49-F238E27FC236}">
                <a16:creationId xmlns:a16="http://schemas.microsoft.com/office/drawing/2014/main" id="{F97A00EE-C72C-29D5-F5E3-47568791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" y="962255"/>
            <a:ext cx="1781894" cy="4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AC628-C8D8-0840-2D64-3A3BE04D8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74" y="285008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8D68F7-19BB-1780-F3BF-1BC4BBBD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57" y="1493314"/>
            <a:ext cx="5571497" cy="36486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131428" y="791742"/>
            <a:ext cx="1206057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set up the workflow </a:t>
            </a:r>
            <a:r>
              <a:rPr lang="en-US" sz="2200" dirty="0">
                <a:solidFill>
                  <a:prstClr val="black"/>
                </a:solidFill>
              </a:rPr>
              <a:t>by defining </a:t>
            </a:r>
            <a:r>
              <a:rPr lang="en-US" sz="2200" dirty="0" err="1">
                <a:solidFill>
                  <a:prstClr val="black"/>
                </a:solidFill>
              </a:rPr>
              <a:t>characterisation</a:t>
            </a:r>
            <a:r>
              <a:rPr lang="en-US" sz="2200" dirty="0">
                <a:solidFill>
                  <a:prstClr val="black"/>
                </a:solidFill>
              </a:rPr>
              <a:t> for the experiment (idea or plan)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										and </a:t>
            </a:r>
            <a:r>
              <a:rPr lang="en-US" sz="2200" i="1" dirty="0">
                <a:solidFill>
                  <a:prstClr val="black"/>
                </a:solidFill>
              </a:rPr>
              <a:t>track the progress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endParaRPr lang="en-US" sz="2200" b="1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or Experiment Plan: summary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 fontScale="92500"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https://mdi.matinf.pro/properties/edititem/103066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r>
              <a:rPr lang="en-US" sz="1200" dirty="0">
                <a:hlinkClick r:id="rId5"/>
              </a:rPr>
              <a:t>https://mdi.matinf.pro/object/standard-screening-crc-aka-tobias-report-103066</a:t>
            </a:r>
            <a:endParaRPr lang="en-US" sz="1200" dirty="0"/>
          </a:p>
          <a:p>
            <a:pPr indent="0" defTabSz="914377">
              <a:buNone/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BF627-3F4F-2838-9186-1638EFF9F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787" y="3003607"/>
            <a:ext cx="6299606" cy="3175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D82EA13C-0DEC-DD29-DC5E-44DFF0A6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82" y="1269800"/>
            <a:ext cx="2160588" cy="461665"/>
          </a:xfrm>
          <a:prstGeom prst="rect">
            <a:avLst/>
          </a:prstGeom>
          <a:solidFill>
            <a:srgbClr val="FFFF00">
              <a:alpha val="4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Idea or Plan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36">
            <a:extLst>
              <a:ext uri="{FF2B5EF4-FFF2-40B4-BE49-F238E27FC236}">
                <a16:creationId xmlns:a16="http://schemas.microsoft.com/office/drawing/2014/main" id="{FA9A0244-F3AD-928D-747B-C1DD5E468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1363" y="1728316"/>
            <a:ext cx="592852" cy="44212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Line 36">
            <a:extLst>
              <a:ext uri="{FF2B5EF4-FFF2-40B4-BE49-F238E27FC236}">
                <a16:creationId xmlns:a16="http://schemas.microsoft.com/office/drawing/2014/main" id="{5C0D7844-AEE5-75C2-CC8B-57C9DE310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948" y="5156479"/>
            <a:ext cx="592852" cy="44212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A080D6-E670-428D-ED3F-FA762C052973}"/>
              </a:ext>
            </a:extLst>
          </p:cNvPr>
          <p:cNvSpPr txBox="1"/>
          <p:nvPr/>
        </p:nvSpPr>
        <p:spPr>
          <a:xfrm>
            <a:off x="121722" y="1784706"/>
            <a:ext cx="618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1) Create </a:t>
            </a:r>
            <a:r>
              <a:rPr lang="en-US" dirty="0">
                <a:solidFill>
                  <a:prstClr val="black"/>
                </a:solidFill>
              </a:rPr>
              <a:t>“plan” object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F58952-3AB9-0BCC-17EA-1C3BF02B08A2}"/>
              </a:ext>
            </a:extLst>
          </p:cNvPr>
          <p:cNvSpPr txBox="1"/>
          <p:nvPr/>
        </p:nvSpPr>
        <p:spPr>
          <a:xfrm>
            <a:off x="119743" y="2922757"/>
            <a:ext cx="618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) Define </a:t>
            </a:r>
            <a:r>
              <a:rPr lang="en-US" sz="1800" dirty="0" err="1">
                <a:solidFill>
                  <a:prstClr val="black"/>
                </a:solidFill>
              </a:rPr>
              <a:t>characterisations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A0E510-9D3D-0A0E-598E-662742869EDD}"/>
              </a:ext>
            </a:extLst>
          </p:cNvPr>
          <p:cNvSpPr txBox="1"/>
          <p:nvPr/>
        </p:nvSpPr>
        <p:spPr>
          <a:xfrm>
            <a:off x="94014" y="3953931"/>
            <a:ext cx="618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) Add samples and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     measurements…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45CAF-7D6D-7CFD-A0A1-A6CAE6C379CB}"/>
              </a:ext>
            </a:extLst>
          </p:cNvPr>
          <p:cNvSpPr txBox="1"/>
          <p:nvPr/>
        </p:nvSpPr>
        <p:spPr>
          <a:xfrm>
            <a:off x="139536" y="5234487"/>
            <a:ext cx="618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sz="1800" dirty="0">
                <a:solidFill>
                  <a:prstClr val="black"/>
                </a:solidFill>
              </a:rPr>
              <a:t>) Monitor workflows via reports in the “plan”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</a:t>
            </a:r>
            <a:r>
              <a:rPr lang="en-US" dirty="0"/>
              <a:t>: Advanced Interlink Objects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398E6-55F5-F189-C03C-8DF3E9FC4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6898" y="6362199"/>
            <a:ext cx="4762679" cy="485999"/>
          </a:xfrm>
        </p:spPr>
        <p:txBody>
          <a:bodyPr>
            <a:noAutofit/>
          </a:bodyPr>
          <a:lstStyle/>
          <a:p>
            <a:pPr indent="0" defTabSz="914377">
              <a:spcAft>
                <a:spcPts val="0"/>
              </a:spcAft>
              <a:buNone/>
            </a:pPr>
            <a:r>
              <a:rPr lang="en-US" altLang="ru-RU" sz="800" b="0" dirty="0">
                <a:solidFill>
                  <a:prstClr val="black"/>
                </a:solidFill>
                <a:latin typeface="Arial" panose="020B0604020202020204" pitchFamily="34" charset="0"/>
              </a:rPr>
              <a:t>User view: </a:t>
            </a:r>
            <a:r>
              <a:rPr lang="en-US" altLang="ru-RU" sz="800" b="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https://demo.mdi.ruhr-uni-bochum.de/object/ag2s-4870</a:t>
            </a:r>
            <a:endParaRPr lang="en-US" altLang="ru-RU" sz="800" b="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indent="0" defTabSz="914377">
              <a:spcAft>
                <a:spcPts val="0"/>
              </a:spcAft>
              <a:buNone/>
            </a:pPr>
            <a:r>
              <a:rPr lang="en-US" altLang="ru-RU" sz="800" b="0" dirty="0">
                <a:solidFill>
                  <a:prstClr val="black"/>
                </a:solidFill>
                <a:latin typeface="Arial" panose="020B0604020202020204" pitchFamily="34" charset="0"/>
              </a:rPr>
              <a:t>Admin view: </a:t>
            </a:r>
            <a:r>
              <a:rPr lang="en-US" altLang="ru-RU" sz="800" b="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https://demo.mdi.ruhr-uni-bochum.de/adminobject/edititem/4870</a:t>
            </a:r>
            <a:endParaRPr lang="en-US" sz="800" b="0" dirty="0">
              <a:solidFill>
                <a:srgbClr val="0070C0"/>
              </a:solidFill>
              <a:latin typeface="Arial" panose="020B0604020202020204"/>
            </a:endParaRPr>
          </a:p>
          <a:p>
            <a:pPr indent="0">
              <a:spcAft>
                <a:spcPts val="0"/>
              </a:spcAft>
              <a:buNone/>
            </a:pPr>
            <a:endParaRPr lang="en-US" sz="800" b="0" dirty="0"/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1" y="866675"/>
            <a:ext cx="87711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Example: establishing graph above objects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1CC26477-7D6C-B4BB-92B9-D7746993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5" y="3153951"/>
            <a:ext cx="5538583" cy="32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To add associated objects: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0) Go to “List edit” or select object to edit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1) Select associated object type (optional filter)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2) Input search phrase, contained in the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Name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of the desired object to be associated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3) Select (if required) </a:t>
            </a: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link/association type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object.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4) Drag &amp; Drop desired object(s) from search result list to the area / adjust list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5) Save changes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b="1" dirty="0">
                <a:solidFill>
                  <a:srgbClr val="0070C0"/>
                </a:solidFill>
                <a:latin typeface="+mn-lt"/>
              </a:rPr>
              <a:t>Important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Reverse associations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allow to browse reverse- directional associations.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27FAE-8765-6081-F8A7-21D653959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115" y="1971470"/>
            <a:ext cx="6736704" cy="43388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30" name="Picture 6" descr="Directed graph - Wikipedia">
            <a:extLst>
              <a:ext uri="{FF2B5EF4-FFF2-40B4-BE49-F238E27FC236}">
                <a16:creationId xmlns:a16="http://schemas.microsoft.com/office/drawing/2014/main" id="{A83AF66D-4037-98B4-A945-1FFCD0BC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25" y="70340"/>
            <a:ext cx="2713687" cy="1797658"/>
          </a:xfrm>
          <a:custGeom>
            <a:avLst/>
            <a:gdLst>
              <a:gd name="connsiteX0" fmla="*/ 0 w 2713687"/>
              <a:gd name="connsiteY0" fmla="*/ 0 h 1797658"/>
              <a:gd name="connsiteX1" fmla="*/ 515601 w 2713687"/>
              <a:gd name="connsiteY1" fmla="*/ 0 h 1797658"/>
              <a:gd name="connsiteX2" fmla="*/ 976927 w 2713687"/>
              <a:gd name="connsiteY2" fmla="*/ 0 h 1797658"/>
              <a:gd name="connsiteX3" fmla="*/ 1573938 w 2713687"/>
              <a:gd name="connsiteY3" fmla="*/ 0 h 1797658"/>
              <a:gd name="connsiteX4" fmla="*/ 2089539 w 2713687"/>
              <a:gd name="connsiteY4" fmla="*/ 0 h 1797658"/>
              <a:gd name="connsiteX5" fmla="*/ 2713687 w 2713687"/>
              <a:gd name="connsiteY5" fmla="*/ 0 h 1797658"/>
              <a:gd name="connsiteX6" fmla="*/ 2713687 w 2713687"/>
              <a:gd name="connsiteY6" fmla="*/ 635172 h 1797658"/>
              <a:gd name="connsiteX7" fmla="*/ 2713687 w 2713687"/>
              <a:gd name="connsiteY7" fmla="*/ 1234392 h 1797658"/>
              <a:gd name="connsiteX8" fmla="*/ 2713687 w 2713687"/>
              <a:gd name="connsiteY8" fmla="*/ 1797658 h 1797658"/>
              <a:gd name="connsiteX9" fmla="*/ 2225223 w 2713687"/>
              <a:gd name="connsiteY9" fmla="*/ 1797658 h 1797658"/>
              <a:gd name="connsiteX10" fmla="*/ 1682486 w 2713687"/>
              <a:gd name="connsiteY10" fmla="*/ 1797658 h 1797658"/>
              <a:gd name="connsiteX11" fmla="*/ 1139749 w 2713687"/>
              <a:gd name="connsiteY11" fmla="*/ 1797658 h 1797658"/>
              <a:gd name="connsiteX12" fmla="*/ 624148 w 2713687"/>
              <a:gd name="connsiteY12" fmla="*/ 1797658 h 1797658"/>
              <a:gd name="connsiteX13" fmla="*/ 0 w 2713687"/>
              <a:gd name="connsiteY13" fmla="*/ 1797658 h 1797658"/>
              <a:gd name="connsiteX14" fmla="*/ 0 w 2713687"/>
              <a:gd name="connsiteY14" fmla="*/ 1162486 h 1797658"/>
              <a:gd name="connsiteX15" fmla="*/ 0 w 2713687"/>
              <a:gd name="connsiteY15" fmla="*/ 527313 h 1797658"/>
              <a:gd name="connsiteX16" fmla="*/ 0 w 2713687"/>
              <a:gd name="connsiteY16" fmla="*/ 0 h 179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13687" h="1797658" extrusionOk="0">
                <a:moveTo>
                  <a:pt x="0" y="0"/>
                </a:moveTo>
                <a:cubicBezTo>
                  <a:pt x="192399" y="-60097"/>
                  <a:pt x="328052" y="61391"/>
                  <a:pt x="515601" y="0"/>
                </a:cubicBezTo>
                <a:cubicBezTo>
                  <a:pt x="703150" y="-61391"/>
                  <a:pt x="860759" y="43404"/>
                  <a:pt x="976927" y="0"/>
                </a:cubicBezTo>
                <a:cubicBezTo>
                  <a:pt x="1093095" y="-43404"/>
                  <a:pt x="1365485" y="21549"/>
                  <a:pt x="1573938" y="0"/>
                </a:cubicBezTo>
                <a:cubicBezTo>
                  <a:pt x="1782391" y="-21549"/>
                  <a:pt x="1917594" y="47808"/>
                  <a:pt x="2089539" y="0"/>
                </a:cubicBezTo>
                <a:cubicBezTo>
                  <a:pt x="2261484" y="-47808"/>
                  <a:pt x="2542721" y="34653"/>
                  <a:pt x="2713687" y="0"/>
                </a:cubicBezTo>
                <a:cubicBezTo>
                  <a:pt x="2717058" y="306250"/>
                  <a:pt x="2671670" y="482745"/>
                  <a:pt x="2713687" y="635172"/>
                </a:cubicBezTo>
                <a:cubicBezTo>
                  <a:pt x="2755704" y="787599"/>
                  <a:pt x="2672687" y="1005884"/>
                  <a:pt x="2713687" y="1234392"/>
                </a:cubicBezTo>
                <a:cubicBezTo>
                  <a:pt x="2754687" y="1462900"/>
                  <a:pt x="2709681" y="1597432"/>
                  <a:pt x="2713687" y="1797658"/>
                </a:cubicBezTo>
                <a:cubicBezTo>
                  <a:pt x="2529987" y="1828913"/>
                  <a:pt x="2432169" y="1785975"/>
                  <a:pt x="2225223" y="1797658"/>
                </a:cubicBezTo>
                <a:cubicBezTo>
                  <a:pt x="2018277" y="1809341"/>
                  <a:pt x="1810714" y="1790491"/>
                  <a:pt x="1682486" y="1797658"/>
                </a:cubicBezTo>
                <a:cubicBezTo>
                  <a:pt x="1554258" y="1804825"/>
                  <a:pt x="1257452" y="1762831"/>
                  <a:pt x="1139749" y="1797658"/>
                </a:cubicBezTo>
                <a:cubicBezTo>
                  <a:pt x="1022046" y="1832485"/>
                  <a:pt x="728088" y="1767945"/>
                  <a:pt x="624148" y="1797658"/>
                </a:cubicBezTo>
                <a:cubicBezTo>
                  <a:pt x="520208" y="1827371"/>
                  <a:pt x="309579" y="1786654"/>
                  <a:pt x="0" y="1797658"/>
                </a:cubicBezTo>
                <a:cubicBezTo>
                  <a:pt x="-26287" y="1481676"/>
                  <a:pt x="39600" y="1322144"/>
                  <a:pt x="0" y="1162486"/>
                </a:cubicBezTo>
                <a:cubicBezTo>
                  <a:pt x="-39600" y="1002828"/>
                  <a:pt x="61458" y="788660"/>
                  <a:pt x="0" y="527313"/>
                </a:cubicBezTo>
                <a:cubicBezTo>
                  <a:pt x="-61458" y="265966"/>
                  <a:pt x="45033" y="174442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2">
            <a:extLst>
              <a:ext uri="{FF2B5EF4-FFF2-40B4-BE49-F238E27FC236}">
                <a16:creationId xmlns:a16="http://schemas.microsoft.com/office/drawing/2014/main" id="{D6A41B01-5513-1E3E-100E-31618F4F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814" y="1477108"/>
            <a:ext cx="1909186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i="1" dirty="0">
                <a:solidFill>
                  <a:prstClr val="black"/>
                </a:solidFill>
                <a:latin typeface="+mn-lt"/>
              </a:rPr>
              <a:t>directed graph</a:t>
            </a:r>
            <a:endParaRPr lang="ru-RU" altLang="ru-RU" sz="1600" i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ext Box 52">
            <a:extLst>
              <a:ext uri="{FF2B5EF4-FFF2-40B4-BE49-F238E27FC236}">
                <a16:creationId xmlns:a16="http://schemas.microsoft.com/office/drawing/2014/main" id="{A6C922AC-B81E-195F-7D99-669BC9B0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183" y="262933"/>
            <a:ext cx="28637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a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E7428D42-1564-C93C-066A-78E5BA690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825" y="1038331"/>
            <a:ext cx="28637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b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F8D1EB32-55D9-AC2F-3ECE-DFC0632F48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32608" y="115557"/>
            <a:ext cx="28972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a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DA02711E-986C-8C47-8714-3E673C6A042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155347" y="559359"/>
            <a:ext cx="28972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640DE-9A6D-A25F-13C9-7E5F52ED1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7" y="1199051"/>
            <a:ext cx="5239634" cy="19805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2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E700B0-1E71-97E2-31EB-970AB0C0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4" y="1500910"/>
            <a:ext cx="6773220" cy="2048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always think about object connections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C51FA-4FF5-066F-453A-72FC433875B4}"/>
              </a:ext>
            </a:extLst>
          </p:cNvPr>
          <p:cNvSpPr txBox="1"/>
          <p:nvPr/>
        </p:nvSpPr>
        <p:spPr>
          <a:xfrm>
            <a:off x="131428" y="791742"/>
            <a:ext cx="12060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In Project:</a:t>
            </a:r>
            <a:r>
              <a:rPr lang="en-US" sz="2200" dirty="0">
                <a:solidFill>
                  <a:prstClr val="black"/>
                </a:solidFill>
              </a:rPr>
              <a:t> add unlinked objects.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  <a:hlinkClick r:id="rId4"/>
              </a:rPr>
              <a:t>https://mdi.matinf.pro/rubric/industry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421279-06EA-8C44-F5F7-60DB0D5E8FCF}"/>
              </a:ext>
            </a:extLst>
          </p:cNvPr>
          <p:cNvGrpSpPr/>
          <p:nvPr/>
        </p:nvGrpSpPr>
        <p:grpSpPr>
          <a:xfrm>
            <a:off x="127962" y="4092589"/>
            <a:ext cx="12064037" cy="2177187"/>
            <a:chOff x="127962" y="4092589"/>
            <a:chExt cx="12064037" cy="21771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CA07CE-45C6-32C2-F0B1-1435F37EF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23" y="4849424"/>
              <a:ext cx="6735115" cy="14194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5EE5D1-5CD8-0963-740A-49B6966FC310}"/>
                </a:ext>
              </a:extLst>
            </p:cNvPr>
            <p:cNvSpPr txBox="1"/>
            <p:nvPr/>
          </p:nvSpPr>
          <p:spPr>
            <a:xfrm>
              <a:off x="127962" y="4092589"/>
              <a:ext cx="12064037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spcAft>
                  <a:spcPts val="600"/>
                </a:spcAft>
              </a:pPr>
              <a:r>
                <a:rPr lang="en-US" sz="2200" b="1" u="sng" dirty="0">
                  <a:solidFill>
                    <a:prstClr val="black"/>
                  </a:solidFill>
                </a:rPr>
                <a:t>In Object (under associated objects):</a:t>
              </a:r>
              <a:r>
                <a:rPr lang="en-US" sz="2200" dirty="0">
                  <a:solidFill>
                    <a:prstClr val="black"/>
                  </a:solidFill>
                </a:rPr>
                <a:t> add </a:t>
              </a:r>
              <a:r>
                <a:rPr lang="en-US" sz="2200" u="sng" dirty="0">
                  <a:solidFill>
                    <a:prstClr val="black"/>
                  </a:solidFill>
                </a:rPr>
                <a:t>linked</a:t>
              </a:r>
              <a:r>
                <a:rPr lang="en-US" sz="2200" dirty="0">
                  <a:solidFill>
                    <a:prstClr val="black"/>
                  </a:solidFill>
                </a:rPr>
                <a:t> objects.</a:t>
              </a:r>
            </a:p>
            <a:p>
              <a:pPr defTabSz="914377">
                <a:spcAft>
                  <a:spcPts val="600"/>
                </a:spcAft>
              </a:pPr>
              <a:r>
                <a:rPr lang="en-US" sz="1400" dirty="0">
                  <a:hlinkClick r:id="rId6"/>
                </a:rPr>
                <a:t>https://mdi.matinf.pro/object/standard-screening-crc-aka-tobias-report-103066</a:t>
              </a:r>
              <a:endParaRPr lang="en-US" sz="14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4AF2F9-A430-B954-0F01-1D31353E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2736" y="4559629"/>
              <a:ext cx="3800327" cy="171014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A3C9EA4-1234-FA02-2E5E-708137272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593" y="2029811"/>
            <a:ext cx="3761866" cy="1670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81F999-F630-8B43-6244-806A91B47455}"/>
              </a:ext>
            </a:extLst>
          </p:cNvPr>
          <p:cNvCxnSpPr>
            <a:cxnSpLocks/>
          </p:cNvCxnSpPr>
          <p:nvPr/>
        </p:nvCxnSpPr>
        <p:spPr>
          <a:xfrm flipV="1">
            <a:off x="4551218" y="2223655"/>
            <a:ext cx="3751118" cy="862445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4795D4-F9FB-78D1-8F53-33D971525E55}"/>
              </a:ext>
            </a:extLst>
          </p:cNvPr>
          <p:cNvGrpSpPr/>
          <p:nvPr/>
        </p:nvGrpSpPr>
        <p:grpSpPr>
          <a:xfrm>
            <a:off x="4086225" y="1051853"/>
            <a:ext cx="2688647" cy="1961511"/>
            <a:chOff x="4605771" y="1062244"/>
            <a:chExt cx="2688647" cy="19615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2153E-D06A-95F5-4964-FAA8E6F892CD}"/>
                </a:ext>
              </a:extLst>
            </p:cNvPr>
            <p:cNvSpPr txBox="1"/>
            <p:nvPr/>
          </p:nvSpPr>
          <p:spPr>
            <a:xfrm>
              <a:off x="4605771" y="1062244"/>
              <a:ext cx="26886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</a:rPr>
                <a:t>Add “top level” objects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C52D182-1666-D626-15DE-09D98DC4FC4F}"/>
                </a:ext>
              </a:extLst>
            </p:cNvPr>
            <p:cNvCxnSpPr>
              <a:cxnSpLocks/>
            </p:cNvCxnSpPr>
            <p:nvPr/>
          </p:nvCxnSpPr>
          <p:spPr>
            <a:xfrm>
              <a:off x="4790209" y="1454727"/>
              <a:ext cx="0" cy="1569028"/>
            </a:xfrm>
            <a:prstGeom prst="straightConnector1">
              <a:avLst/>
            </a:prstGeom>
            <a:noFill/>
            <a:ln w="63500" cap="flat" cmpd="sng" algn="ctr">
              <a:solidFill>
                <a:srgbClr val="FFC00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71B87B-40FE-86F5-2EBB-DD20B86D592C}"/>
              </a:ext>
            </a:extLst>
          </p:cNvPr>
          <p:cNvGrpSpPr/>
          <p:nvPr/>
        </p:nvGrpSpPr>
        <p:grpSpPr>
          <a:xfrm>
            <a:off x="6785264" y="3926671"/>
            <a:ext cx="4499263" cy="1746765"/>
            <a:chOff x="6785264" y="3926671"/>
            <a:chExt cx="4499263" cy="17467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FD62F1-599F-6431-8A9C-0847E065FF4D}"/>
                </a:ext>
              </a:extLst>
            </p:cNvPr>
            <p:cNvSpPr txBox="1"/>
            <p:nvPr/>
          </p:nvSpPr>
          <p:spPr>
            <a:xfrm>
              <a:off x="7262379" y="3926671"/>
              <a:ext cx="40221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</a:rPr>
                <a:t>Add “children/dependent” objects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0B9FF5E-9869-DD90-4DC3-953450DBD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5264" y="4298374"/>
              <a:ext cx="900545" cy="1375062"/>
            </a:xfrm>
            <a:prstGeom prst="straightConnector1">
              <a:avLst/>
            </a:prstGeom>
            <a:noFill/>
            <a:ln w="63500" cap="flat" cmpd="sng" algn="ctr">
              <a:solidFill>
                <a:srgbClr val="FFC00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33B76-5826-3C54-64AA-00D6E970C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 fontScale="92500"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https://mdi.matinf.pro/rubric/industry 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r>
              <a:rPr lang="en-US" sz="1200" dirty="0">
                <a:hlinkClick r:id="rId6"/>
              </a:rPr>
              <a:t>https://mdi.matinf.pro/object/standard-screening-crc-aka-tobias-report-103066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27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Unclassified samples: these should not exist anymore…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7F275-26B9-E692-7CD4-C19783366B50}"/>
              </a:ext>
            </a:extLst>
          </p:cNvPr>
          <p:cNvSpPr txBox="1"/>
          <p:nvPr/>
        </p:nvSpPr>
        <p:spPr>
          <a:xfrm>
            <a:off x="200026" y="999897"/>
            <a:ext cx="119919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Goal: </a:t>
            </a:r>
            <a:r>
              <a:rPr lang="en-US" sz="2500" dirty="0"/>
              <a:t>all samples should have a parent “Idea or Experiment Plan” / “Request for synthesis”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5C28B-43E0-2201-D315-E8B48DD7E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https://mdi.matinf.pro/report/unclassifiedsamples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D4D25-8E84-BE3B-75B5-0F001409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94" y="1503737"/>
            <a:ext cx="10983052" cy="47856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169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2FA53C-E86D-EF00-BE13-3EE0C13B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7" y="1180080"/>
            <a:ext cx="6754168" cy="2191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Oriented</a:t>
            </a:r>
            <a:r>
              <a:rPr lang="en-US" dirty="0"/>
              <a:t> Graph: </a:t>
            </a:r>
            <a:r>
              <a:rPr lang="en-US" u="sng" dirty="0"/>
              <a:t>interlink</a:t>
            </a:r>
            <a:r>
              <a:rPr lang="en-US" dirty="0"/>
              <a:t> &amp; </a:t>
            </a:r>
            <a:r>
              <a:rPr lang="en-US" u="sng" dirty="0"/>
              <a:t>don’t mess up </a:t>
            </a:r>
            <a:r>
              <a:rPr lang="en-US" dirty="0"/>
              <a:t>with directions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9490B-867E-1521-91D0-1B974C1BDC00}"/>
              </a:ext>
            </a:extLst>
          </p:cNvPr>
          <p:cNvSpPr txBox="1"/>
          <p:nvPr/>
        </p:nvSpPr>
        <p:spPr>
          <a:xfrm>
            <a:off x="148818" y="717096"/>
            <a:ext cx="4263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In all objects:</a:t>
            </a:r>
            <a:endParaRPr lang="en-US" sz="2200" b="1" dirty="0">
              <a:solidFill>
                <a:prstClr val="black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D785B1-26E2-3286-AFEA-81308B70D10A}"/>
              </a:ext>
            </a:extLst>
          </p:cNvPr>
          <p:cNvGrpSpPr/>
          <p:nvPr/>
        </p:nvGrpSpPr>
        <p:grpSpPr>
          <a:xfrm>
            <a:off x="6781797" y="2090940"/>
            <a:ext cx="5614555" cy="430887"/>
            <a:chOff x="6937662" y="2090940"/>
            <a:chExt cx="5614555" cy="430887"/>
          </a:xfrm>
        </p:grpSpPr>
        <p:sp>
          <p:nvSpPr>
            <p:cNvPr id="9" name="Line 36">
              <a:extLst>
                <a:ext uri="{FF2B5EF4-FFF2-40B4-BE49-F238E27FC236}">
                  <a16:creationId xmlns:a16="http://schemas.microsoft.com/office/drawing/2014/main" id="{F2B34EA1-D72D-DDC6-356E-3A1299C7D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7662" y="2344884"/>
              <a:ext cx="883228" cy="10391"/>
            </a:xfrm>
            <a:prstGeom prst="line">
              <a:avLst/>
            </a:prstGeom>
            <a:noFill/>
            <a:ln w="63500">
              <a:solidFill>
                <a:srgbClr val="0070C0">
                  <a:alpha val="50000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/>
              <a:endParaRPr lang="ru-RU" sz="1351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032558-6C92-1D62-A798-DF3FEC311E87}"/>
                </a:ext>
              </a:extLst>
            </p:cNvPr>
            <p:cNvSpPr txBox="1"/>
            <p:nvPr/>
          </p:nvSpPr>
          <p:spPr>
            <a:xfrm>
              <a:off x="7837340" y="2090940"/>
              <a:ext cx="471487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spcAft>
                  <a:spcPts val="600"/>
                </a:spcAft>
              </a:pPr>
              <a:r>
                <a:rPr lang="en-US" sz="2200" b="1" dirty="0">
                  <a:solidFill>
                    <a:prstClr val="black"/>
                  </a:solidFill>
                </a:rPr>
                <a:t>Add a new (child) object + association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B3F9612-FF08-00E7-2FFE-D80FEBF1B5CA}"/>
              </a:ext>
            </a:extLst>
          </p:cNvPr>
          <p:cNvSpPr txBox="1"/>
          <p:nvPr/>
        </p:nvSpPr>
        <p:spPr>
          <a:xfrm>
            <a:off x="7671087" y="1218107"/>
            <a:ext cx="44758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</a:rPr>
              <a:t>Control associated objects</a:t>
            </a:r>
            <a:r>
              <a:rPr lang="ru-RU" sz="2200" b="1" dirty="0">
                <a:solidFill>
                  <a:prstClr val="black"/>
                </a:solidFill>
              </a:rPr>
              <a:t> (</a:t>
            </a:r>
            <a:r>
              <a:rPr lang="en-US" sz="2200" b="1" dirty="0">
                <a:solidFill>
                  <a:prstClr val="black"/>
                </a:solidFill>
              </a:rPr>
              <a:t>children</a:t>
            </a:r>
            <a:r>
              <a:rPr lang="ru-RU" sz="2200" b="1" dirty="0">
                <a:solidFill>
                  <a:prstClr val="black"/>
                </a:solidFill>
              </a:rPr>
              <a:t>)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53" name="Line 36">
            <a:extLst>
              <a:ext uri="{FF2B5EF4-FFF2-40B4-BE49-F238E27FC236}">
                <a16:creationId xmlns:a16="http://schemas.microsoft.com/office/drawing/2014/main" id="{158F1BE9-624F-080B-BF8C-E6358859F2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8332" y="1447802"/>
            <a:ext cx="883228" cy="10391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6" name="Flowchart: Multidocument 15">
            <a:extLst>
              <a:ext uri="{FF2B5EF4-FFF2-40B4-BE49-F238E27FC236}">
                <a16:creationId xmlns:a16="http://schemas.microsoft.com/office/drawing/2014/main" id="{56188E4F-3240-EFC4-5CAE-63B65B64F5CE}"/>
              </a:ext>
            </a:extLst>
          </p:cNvPr>
          <p:cNvSpPr/>
          <p:nvPr/>
        </p:nvSpPr>
        <p:spPr>
          <a:xfrm>
            <a:off x="5445116" y="5032782"/>
            <a:ext cx="1683047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u="sng" dirty="0" err="1">
                <a:solidFill>
                  <a:schemeClr val="tx1"/>
                </a:solidFill>
              </a:rPr>
              <a:t>Characterisations</a:t>
            </a:r>
            <a:r>
              <a:rPr lang="en-US" sz="1300" dirty="0">
                <a:solidFill>
                  <a:schemeClr val="tx1"/>
                </a:solidFill>
              </a:rPr>
              <a:t>: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EDX, XRD, Resistance, Bandgap, 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153032-ECC2-047C-C99A-CBC91329EF5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8522" y="4493200"/>
            <a:ext cx="3905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4BD8AA-149E-58FE-4679-FC0ADCEBCC20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4265890" y="4506914"/>
            <a:ext cx="1005044" cy="401411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 Box 10">
            <a:extLst>
              <a:ext uri="{FF2B5EF4-FFF2-40B4-BE49-F238E27FC236}">
                <a16:creationId xmlns:a16="http://schemas.microsoft.com/office/drawing/2014/main" id="{D21C99D8-90B3-159A-278A-BFEDF67C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814" y="4031658"/>
            <a:ext cx="2160588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BDC884-2E79-D49F-8981-99CF6CFBBA3E}"/>
              </a:ext>
            </a:extLst>
          </p:cNvPr>
          <p:cNvCxnSpPr>
            <a:cxnSpLocks/>
          </p:cNvCxnSpPr>
          <p:nvPr/>
        </p:nvCxnSpPr>
        <p:spPr>
          <a:xfrm>
            <a:off x="4258254" y="3787261"/>
            <a:ext cx="1020327" cy="26519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Text Box 10">
            <a:extLst>
              <a:ext uri="{FF2B5EF4-FFF2-40B4-BE49-F238E27FC236}">
                <a16:creationId xmlns:a16="http://schemas.microsoft.com/office/drawing/2014/main" id="{0D67CD13-2DC2-54F2-D954-319B964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302" y="4523604"/>
            <a:ext cx="2160588" cy="769441"/>
          </a:xfrm>
          <a:prstGeom prst="rect">
            <a:avLst/>
          </a:prstGeom>
          <a:solidFill>
            <a:srgbClr val="FFC000">
              <a:alpha val="4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2200" b="1" dirty="0">
                <a:solidFill>
                  <a:schemeClr val="tx1"/>
                </a:solidFill>
                <a:latin typeface="Arial" panose="020B0604020202020204" pitchFamily="34" charset="0"/>
              </a:rPr>
              <a:t>Request for Synthesis</a:t>
            </a:r>
            <a:endParaRPr lang="ru-RU" altLang="ru-RU" sz="2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ED4F5684-6BAE-3B31-0B16-E4FBE12B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963" y="3545065"/>
            <a:ext cx="2160588" cy="461665"/>
          </a:xfrm>
          <a:prstGeom prst="rect">
            <a:avLst/>
          </a:prstGeom>
          <a:solidFill>
            <a:srgbClr val="FFFF00">
              <a:alpha val="4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Idea or Plan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3EFEF510-A75C-D744-958A-3B122F32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350" y="4029974"/>
            <a:ext cx="2160588" cy="461665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Synthesis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9F21B5-005D-A526-4756-14665052C807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424018" y="4260807"/>
            <a:ext cx="1033332" cy="972"/>
          </a:xfrm>
          <a:prstGeom prst="straightConnector1">
            <a:avLst/>
          </a:prstGeom>
          <a:noFill/>
          <a:ln w="63500" cap="flat" cmpd="sng" algn="ctr">
            <a:solidFill>
              <a:srgbClr val="FF000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Flowchart: Multidocument 63">
            <a:extLst>
              <a:ext uri="{FF2B5EF4-FFF2-40B4-BE49-F238E27FC236}">
                <a16:creationId xmlns:a16="http://schemas.microsoft.com/office/drawing/2014/main" id="{1F311FC5-FCA9-3AF4-147C-F276179D338B}"/>
              </a:ext>
            </a:extLst>
          </p:cNvPr>
          <p:cNvSpPr/>
          <p:nvPr/>
        </p:nvSpPr>
        <p:spPr>
          <a:xfrm>
            <a:off x="7810777" y="5029318"/>
            <a:ext cx="1683047" cy="1266093"/>
          </a:xfrm>
          <a:prstGeom prst="flowChartMultidocumen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u="sng" dirty="0">
                <a:solidFill>
                  <a:schemeClr val="tx1"/>
                </a:solidFill>
              </a:rPr>
              <a:t>342</a:t>
            </a:r>
            <a:br>
              <a:rPr lang="en-US" sz="1300" u="sng" dirty="0">
                <a:solidFill>
                  <a:schemeClr val="tx1"/>
                </a:solidFill>
              </a:rPr>
            </a:br>
            <a:r>
              <a:rPr lang="en-US" sz="1300" u="sng" dirty="0">
                <a:solidFill>
                  <a:schemeClr val="tx1"/>
                </a:solidFill>
              </a:rPr>
              <a:t>x </a:t>
            </a:r>
            <a:br>
              <a:rPr lang="en-US" sz="1300" u="sng" dirty="0">
                <a:solidFill>
                  <a:schemeClr val="tx1"/>
                </a:solidFill>
              </a:rPr>
            </a:br>
            <a:r>
              <a:rPr lang="en-US" sz="1300" u="sng" dirty="0">
                <a:solidFill>
                  <a:schemeClr val="tx1"/>
                </a:solidFill>
              </a:rPr>
              <a:t>Compositions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F905747-41B4-D566-2B89-861917A66AB3}"/>
              </a:ext>
            </a:extLst>
          </p:cNvPr>
          <p:cNvCxnSpPr>
            <a:cxnSpLocks/>
          </p:cNvCxnSpPr>
          <p:nvPr/>
        </p:nvCxnSpPr>
        <p:spPr>
          <a:xfrm>
            <a:off x="7398326" y="4499264"/>
            <a:ext cx="665019" cy="540327"/>
          </a:xfrm>
          <a:prstGeom prst="straightConnector1">
            <a:avLst/>
          </a:prstGeom>
          <a:noFill/>
          <a:ln w="63500" cap="flat" cmpd="sng" algn="ctr">
            <a:solidFill>
              <a:srgbClr val="92D05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EE0A2A-9576-5003-70FF-FAEA7E8D3E53}"/>
              </a:ext>
            </a:extLst>
          </p:cNvPr>
          <p:cNvSpPr txBox="1"/>
          <p:nvPr/>
        </p:nvSpPr>
        <p:spPr>
          <a:xfrm>
            <a:off x="92251" y="1479812"/>
            <a:ext cx="269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Child</a:t>
            </a:r>
            <a:r>
              <a:rPr lang="en-US" sz="1800" b="1" dirty="0">
                <a:solidFill>
                  <a:srgbClr val="FF0000"/>
                </a:solidFill>
              </a:rPr>
              <a:t> objects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C3EF3-9991-CF01-1F9B-19EB39F2C49D}"/>
              </a:ext>
            </a:extLst>
          </p:cNvPr>
          <p:cNvSpPr txBox="1"/>
          <p:nvPr/>
        </p:nvSpPr>
        <p:spPr>
          <a:xfrm>
            <a:off x="74529" y="2589142"/>
            <a:ext cx="269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Parent</a:t>
            </a:r>
            <a:r>
              <a:rPr lang="en-US" sz="1800" b="1" dirty="0">
                <a:solidFill>
                  <a:srgbClr val="FF0000"/>
                </a:solidFill>
              </a:rPr>
              <a:t> objects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 animBg="1"/>
      <p:bldP spid="16" grpId="0" animBg="1"/>
      <p:bldP spid="23" grpId="0" animBg="1"/>
      <p:bldP spid="33" grpId="0" animBg="1"/>
      <p:bldP spid="37" grpId="0" animBg="1"/>
      <p:bldP spid="60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 Quiz: do you know graph good enough</a:t>
            </a:r>
            <a:r>
              <a:rPr lang="ru-RU" dirty="0"/>
              <a:t>?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852D4-3605-C52B-9AFA-E8D6C860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014"/>
          <a:stretch/>
        </p:blipFill>
        <p:spPr>
          <a:xfrm>
            <a:off x="251754" y="2264888"/>
            <a:ext cx="4985264" cy="22958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E2E79711-8515-FBCC-E9EE-5A378FD8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589" y="1558621"/>
            <a:ext cx="2160588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6">
            <a:extLst>
              <a:ext uri="{FF2B5EF4-FFF2-40B4-BE49-F238E27FC236}">
                <a16:creationId xmlns:a16="http://schemas.microsoft.com/office/drawing/2014/main" id="{270B85A8-3C8F-0137-C3C5-8D740C91E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226" y="2026229"/>
            <a:ext cx="10392" cy="935182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1A94C1A-6EAC-FBEA-41FE-0A3FB284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518" y="2937150"/>
            <a:ext cx="2160588" cy="461665"/>
          </a:xfrm>
          <a:prstGeom prst="rect">
            <a:avLst/>
          </a:prstGeom>
          <a:solidFill>
            <a:schemeClr val="bg1">
              <a:lumMod val="50000"/>
              <a:alpha val="30196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???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0B72CBB7-23FB-A6C1-D235-1B094A592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764" y="3404759"/>
            <a:ext cx="10392" cy="935182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Flowchart: Multidocument 22">
            <a:extLst>
              <a:ext uri="{FF2B5EF4-FFF2-40B4-BE49-F238E27FC236}">
                <a16:creationId xmlns:a16="http://schemas.microsoft.com/office/drawing/2014/main" id="{9F29A716-93D9-3E86-4CAA-E8FC69E90C88}"/>
              </a:ext>
            </a:extLst>
          </p:cNvPr>
          <p:cNvSpPr/>
          <p:nvPr/>
        </p:nvSpPr>
        <p:spPr>
          <a:xfrm>
            <a:off x="7866052" y="4327880"/>
            <a:ext cx="2057264" cy="1266093"/>
          </a:xfrm>
          <a:prstGeom prst="flowChartMultidocument">
            <a:avLst/>
          </a:prstGeom>
          <a:solidFill>
            <a:srgbClr val="0070C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Composition_1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Composition_342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7F275-26B9-E692-7CD4-C19783366B50}"/>
              </a:ext>
            </a:extLst>
          </p:cNvPr>
          <p:cNvSpPr txBox="1"/>
          <p:nvPr/>
        </p:nvSpPr>
        <p:spPr>
          <a:xfrm>
            <a:off x="200026" y="999897"/>
            <a:ext cx="609426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Task: </a:t>
            </a:r>
            <a:r>
              <a:rPr lang="en-US" sz="2500" dirty="0"/>
              <a:t>guess the object type by its associations</a:t>
            </a:r>
          </a:p>
          <a:p>
            <a:endParaRPr lang="en-US" sz="2500" dirty="0"/>
          </a:p>
          <a:p>
            <a:r>
              <a:rPr lang="en-US" sz="2500" b="1" dirty="0"/>
              <a:t>Type</a:t>
            </a:r>
            <a:r>
              <a:rPr lang="en-US" sz="2500" dirty="0"/>
              <a:t>: ???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5C28B-43E0-2201-D315-E8B48DD7E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8855A387-F1CD-E887-121B-3B551DB1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056" y="2944077"/>
            <a:ext cx="216058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EDX CSV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2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initialisation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6AFA3-2867-101C-BB03-AD950662E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90" y="1121143"/>
            <a:ext cx="1933845" cy="1219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176866" y="758016"/>
            <a:ext cx="118610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1) In “physically transferrable” objects (samples), find a green handover button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3C5C6-DB55-5369-4AF7-40FA292FF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22" y="2843682"/>
            <a:ext cx="3333107" cy="3429123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2977DF-85AC-0AD3-65AE-B4FE4E9785C3}"/>
              </a:ext>
            </a:extLst>
          </p:cNvPr>
          <p:cNvGrpSpPr/>
          <p:nvPr/>
        </p:nvGrpSpPr>
        <p:grpSpPr>
          <a:xfrm>
            <a:off x="1708219" y="2131582"/>
            <a:ext cx="9435402" cy="3581713"/>
            <a:chOff x="1708219" y="2131582"/>
            <a:chExt cx="9435402" cy="35817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66853BB-335E-12D4-5F67-94F02BD4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6650" y="2131582"/>
              <a:ext cx="4266971" cy="358171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FDA1EEBA-1651-0686-FBB3-5D878A8A0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8219" y="3155182"/>
              <a:ext cx="5154804" cy="552660"/>
            </a:xfrm>
            <a:prstGeom prst="line">
              <a:avLst/>
            </a:prstGeom>
            <a:noFill/>
            <a:ln w="63500">
              <a:solidFill>
                <a:srgbClr val="0070C0">
                  <a:alpha val="50000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/>
              <a:endParaRPr lang="ru-RU" sz="1351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EEC7C8-15FD-EDE2-ED79-F6BBDDFFD6E0}"/>
                </a:ext>
              </a:extLst>
            </p:cNvPr>
            <p:cNvSpPr txBox="1"/>
            <p:nvPr/>
          </p:nvSpPr>
          <p:spPr>
            <a:xfrm rot="21203749">
              <a:off x="3750547" y="2995637"/>
              <a:ext cx="1745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Select recipient</a:t>
              </a:r>
              <a:endParaRPr lang="en-US" dirty="0"/>
            </a:p>
          </p:txBody>
        </p:sp>
      </p:grpSp>
      <p:sp>
        <p:nvSpPr>
          <p:cNvPr id="17" name="Line 36">
            <a:extLst>
              <a:ext uri="{FF2B5EF4-FFF2-40B4-BE49-F238E27FC236}">
                <a16:creationId xmlns:a16="http://schemas.microsoft.com/office/drawing/2014/main" id="{4853E815-8544-F2EE-0127-E61E53D6F1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7718" y="4330840"/>
            <a:ext cx="4901922" cy="61964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30D1A-E972-7368-3879-2B9F8D4EBA18}"/>
              </a:ext>
            </a:extLst>
          </p:cNvPr>
          <p:cNvSpPr txBox="1"/>
          <p:nvPr/>
        </p:nvSpPr>
        <p:spPr>
          <a:xfrm>
            <a:off x="3705699" y="3992937"/>
            <a:ext cx="365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Specify Amount (optional)</a:t>
            </a:r>
            <a:endParaRPr lang="en-US" dirty="0"/>
          </a:p>
        </p:txBody>
      </p:sp>
      <p:sp>
        <p:nvSpPr>
          <p:cNvPr id="19" name="Line 36">
            <a:extLst>
              <a:ext uri="{FF2B5EF4-FFF2-40B4-BE49-F238E27FC236}">
                <a16:creationId xmlns:a16="http://schemas.microsoft.com/office/drawing/2014/main" id="{54FA15C2-93A1-623B-28D6-7002F487FC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393" y="5236865"/>
            <a:ext cx="4901922" cy="61964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AA3986-D636-EF8C-EFD5-B5CAA1949CC9}"/>
              </a:ext>
            </a:extLst>
          </p:cNvPr>
          <p:cNvSpPr txBox="1"/>
          <p:nvPr/>
        </p:nvSpPr>
        <p:spPr>
          <a:xfrm>
            <a:off x="3697325" y="4878867"/>
            <a:ext cx="365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Specify Comments</a:t>
            </a:r>
            <a:endParaRPr lang="en-US" dirty="0"/>
          </a:p>
        </p:txBody>
      </p:sp>
      <p:sp>
        <p:nvSpPr>
          <p:cNvPr id="21" name="Line 36">
            <a:extLst>
              <a:ext uri="{FF2B5EF4-FFF2-40B4-BE49-F238E27FC236}">
                <a16:creationId xmlns:a16="http://schemas.microsoft.com/office/drawing/2014/main" id="{CD465F2B-6AAC-77EE-5E7D-8BDBE7D45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1995" y="6059155"/>
            <a:ext cx="2627645" cy="2511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AAF461-DA99-F7E3-8C74-47A61C7880D1}"/>
              </a:ext>
            </a:extLst>
          </p:cNvPr>
          <p:cNvSpPr txBox="1"/>
          <p:nvPr/>
        </p:nvSpPr>
        <p:spPr>
          <a:xfrm>
            <a:off x="3940161" y="5704507"/>
            <a:ext cx="228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 to </a:t>
            </a:r>
            <a:r>
              <a:rPr lang="en-US" sz="1800" dirty="0" err="1"/>
              <a:t>initialise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0266246-D138-15A9-81E6-7940E645D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66754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Handover is available in any sample view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AB5BA-3461-8D61-5AB3-175354A43E18}"/>
              </a:ext>
            </a:extLst>
          </p:cNvPr>
          <p:cNvSpPr txBox="1"/>
          <p:nvPr/>
        </p:nvSpPr>
        <p:spPr>
          <a:xfrm>
            <a:off x="177800" y="2348984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2) Fill in the form and press a blue button. </a:t>
            </a:r>
          </a:p>
        </p:txBody>
      </p:sp>
    </p:spTree>
    <p:extLst>
      <p:ext uri="{BB962C8B-B14F-4D97-AF65-F5344CB8AC3E}">
        <p14:creationId xmlns:p14="http://schemas.microsoft.com/office/powerpoint/2010/main" val="34716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85753" y="724370"/>
            <a:ext cx="1186105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/>
              <a:t>1) Handover event is created &amp; recipient is notified by e-mail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delivering / delivered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D2AF3-C070-06A2-D581-01EAE858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2" y="1118973"/>
            <a:ext cx="5948701" cy="27344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3F9562E-9F46-C089-1DD7-6541C0BB8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66754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Creation by sender -&gt; Recipient notification -&gt; Recipient confirmation -&gt; Sender notification.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475A2E-F75A-662C-C192-A94A88224CE3}"/>
              </a:ext>
            </a:extLst>
          </p:cNvPr>
          <p:cNvGrpSpPr/>
          <p:nvPr/>
        </p:nvGrpSpPr>
        <p:grpSpPr>
          <a:xfrm>
            <a:off x="101600" y="3949184"/>
            <a:ext cx="7033596" cy="2273890"/>
            <a:chOff x="101600" y="3949184"/>
            <a:chExt cx="7033596" cy="22738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0741C3-EA2E-9DAC-A257-8811E097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467" y="4394125"/>
              <a:ext cx="7021729" cy="182894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241589-7D34-7C7B-4DB4-0087947ADAA3}"/>
                </a:ext>
              </a:extLst>
            </p:cNvPr>
            <p:cNvSpPr txBox="1"/>
            <p:nvPr/>
          </p:nvSpPr>
          <p:spPr>
            <a:xfrm>
              <a:off x="101600" y="3949184"/>
              <a:ext cx="62484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2) Recipient can view pending handovers</a:t>
              </a:r>
            </a:p>
          </p:txBody>
        </p:sp>
      </p:grpSp>
      <p:sp>
        <p:nvSpPr>
          <p:cNvPr id="10" name="Line 36">
            <a:extLst>
              <a:ext uri="{FF2B5EF4-FFF2-40B4-BE49-F238E27FC236}">
                <a16:creationId xmlns:a16="http://schemas.microsoft.com/office/drawing/2014/main" id="{7B7C88E7-5FEB-57C5-5206-B75AE5210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3454400"/>
            <a:ext cx="2095500" cy="182879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1DE58-B4C5-FB69-2A57-BCFC85B4B85C}"/>
              </a:ext>
            </a:extLst>
          </p:cNvPr>
          <p:cNvGrpSpPr/>
          <p:nvPr/>
        </p:nvGrpSpPr>
        <p:grpSpPr>
          <a:xfrm>
            <a:off x="6565900" y="1765831"/>
            <a:ext cx="4279341" cy="3491969"/>
            <a:chOff x="6565900" y="1765831"/>
            <a:chExt cx="4279341" cy="34919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50580D-6E14-8E82-A627-533F6A6A73FC}"/>
                </a:ext>
              </a:extLst>
            </p:cNvPr>
            <p:cNvSpPr txBox="1"/>
            <p:nvPr/>
          </p:nvSpPr>
          <p:spPr>
            <a:xfrm>
              <a:off x="7963876" y="1765831"/>
              <a:ext cx="288136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3) Recipient should add comments and confirm the handover.</a:t>
              </a: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D43A409-5E0F-BEB2-C359-E5BE78AD5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65900" y="2057400"/>
              <a:ext cx="1485900" cy="3200400"/>
            </a:xfrm>
            <a:prstGeom prst="line">
              <a:avLst/>
            </a:prstGeom>
            <a:noFill/>
            <a:ln w="63500">
              <a:solidFill>
                <a:srgbClr val="0070C0">
                  <a:alpha val="50000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/>
              <a:endParaRPr lang="ru-RU" sz="1351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7F298E-61C2-1D8E-A552-01F0A30D22E9}"/>
              </a:ext>
            </a:extLst>
          </p:cNvPr>
          <p:cNvGrpSpPr/>
          <p:nvPr/>
        </p:nvGrpSpPr>
        <p:grpSpPr>
          <a:xfrm>
            <a:off x="7030411" y="3881566"/>
            <a:ext cx="5077429" cy="1796485"/>
            <a:chOff x="7030411" y="3881566"/>
            <a:chExt cx="5077429" cy="1796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4A87C-332A-2D55-B28C-C44D567DFB2D}"/>
                </a:ext>
              </a:extLst>
            </p:cNvPr>
            <p:cNvSpPr txBox="1"/>
            <p:nvPr/>
          </p:nvSpPr>
          <p:spPr>
            <a:xfrm>
              <a:off x="7962900" y="3881566"/>
              <a:ext cx="41275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4) The handover is confirmed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6D472-00C3-A5F7-7A94-6277F8EB87F2}"/>
                </a:ext>
              </a:extLst>
            </p:cNvPr>
            <p:cNvSpPr txBox="1"/>
            <p:nvPr/>
          </p:nvSpPr>
          <p:spPr>
            <a:xfrm>
              <a:off x="7646098" y="5247164"/>
              <a:ext cx="425045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+ e-mail notification for sender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C4ED7E-004F-C327-715C-2D284BD2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0411" y="4330840"/>
              <a:ext cx="5077429" cy="9344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558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16EF4-3785-9CA3-D9A7-9E50ADC1A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8" y="804076"/>
            <a:ext cx="9579882" cy="541892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user overview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1FF549E-6348-D7F6-F6C4-36B478082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User-dependent handover overview (example in CRC247 tenant): </a:t>
            </a:r>
          </a:p>
          <a:p>
            <a:pPr indent="0">
              <a:buNone/>
            </a:pPr>
            <a:r>
              <a:rPr lang="en-US" dirty="0">
                <a:hlinkClick r:id="rId4"/>
              </a:rPr>
              <a:t>https://crc247.mdi.ruhr-uni-bochum.de/handover</a:t>
            </a:r>
            <a:endParaRPr lang="en-US" dirty="0"/>
          </a:p>
        </p:txBody>
      </p:sp>
      <p:sp>
        <p:nvSpPr>
          <p:cNvPr id="11" name="Line 36">
            <a:extLst>
              <a:ext uri="{FF2B5EF4-FFF2-40B4-BE49-F238E27FC236}">
                <a16:creationId xmlns:a16="http://schemas.microsoft.com/office/drawing/2014/main" id="{E67A45B9-AB56-1435-68C2-B083240EE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0047" y="3736939"/>
            <a:ext cx="3083863" cy="33778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46EE3-6F99-09EC-4A7C-8B1469C1A726}"/>
              </a:ext>
            </a:extLst>
          </p:cNvPr>
          <p:cNvSpPr txBox="1"/>
          <p:nvPr/>
        </p:nvSpPr>
        <p:spPr>
          <a:xfrm>
            <a:off x="9782113" y="3387183"/>
            <a:ext cx="114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Incoming</a:t>
            </a:r>
            <a:endParaRPr lang="en-US" dirty="0"/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EB89CA63-D310-885F-7F9B-8D0F1B5BBF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9431" y="4816867"/>
            <a:ext cx="3083863" cy="33778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D064A2-FD72-491B-E944-6142680A6399}"/>
              </a:ext>
            </a:extLst>
          </p:cNvPr>
          <p:cNvSpPr txBox="1"/>
          <p:nvPr/>
        </p:nvSpPr>
        <p:spPr>
          <a:xfrm>
            <a:off x="9821497" y="4467111"/>
            <a:ext cx="1418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Outcoming</a:t>
            </a:r>
            <a:endParaRPr lang="en-US" dirty="0"/>
          </a:p>
        </p:txBody>
      </p:sp>
      <p:sp>
        <p:nvSpPr>
          <p:cNvPr id="6" name="Line 36">
            <a:extLst>
              <a:ext uri="{FF2B5EF4-FFF2-40B4-BE49-F238E27FC236}">
                <a16:creationId xmlns:a16="http://schemas.microsoft.com/office/drawing/2014/main" id="{0C183240-140F-55FD-6300-CB7D98C8E0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0047" y="2530439"/>
            <a:ext cx="3083863" cy="33778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8442-B3F4-A8A8-A192-AF8D98A3AE1F}"/>
              </a:ext>
            </a:extLst>
          </p:cNvPr>
          <p:cNvSpPr txBox="1"/>
          <p:nvPr/>
        </p:nvSpPr>
        <p:spPr>
          <a:xfrm>
            <a:off x="9782113" y="2180683"/>
            <a:ext cx="2028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Current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8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FC1A49-6B48-B2A0-D511-6ECD8B216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9" y="848804"/>
            <a:ext cx="7101571" cy="54599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project overview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954FA9A-8AEB-4633-7DD1-322EF1D5A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4" y="6362393"/>
            <a:ext cx="65992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Project (a group of users working on the same project according to </a:t>
            </a:r>
            <a:r>
              <a:rPr lang="en-US" b="1" dirty="0"/>
              <a:t>Project</a:t>
            </a:r>
            <a:r>
              <a:rPr lang="en-US" dirty="0"/>
              <a:t> claim) overview for handovers (in CRC247):</a:t>
            </a:r>
          </a:p>
          <a:p>
            <a:pPr indent="0">
              <a:buNone/>
            </a:pPr>
            <a:r>
              <a:rPr lang="en-US" dirty="0">
                <a:hlinkClick r:id="rId4"/>
              </a:rPr>
              <a:t>https://crc247.mdi.ruhr-uni-bochum.de/rubric/area-c_c03</a:t>
            </a:r>
            <a:endParaRPr lang="en-US" dirty="0"/>
          </a:p>
        </p:txBody>
      </p:sp>
      <p:sp>
        <p:nvSpPr>
          <p:cNvPr id="7" name="Line 36">
            <a:extLst>
              <a:ext uri="{FF2B5EF4-FFF2-40B4-BE49-F238E27FC236}">
                <a16:creationId xmlns:a16="http://schemas.microsoft.com/office/drawing/2014/main" id="{0D86CA3A-04D8-CBA7-0982-4A70A1037E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9409" y="5434624"/>
            <a:ext cx="4943838" cy="985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BF2AF-F643-8D54-F44C-DE79875CC9FC}"/>
              </a:ext>
            </a:extLst>
          </p:cNvPr>
          <p:cNvSpPr txBox="1"/>
          <p:nvPr/>
        </p:nvSpPr>
        <p:spPr>
          <a:xfrm>
            <a:off x="7599140" y="5003936"/>
            <a:ext cx="3800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Pending handover (unconfirmed)</a:t>
            </a: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EA827596-4E82-46B1-B6FC-765A696AA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5271" y="4666331"/>
            <a:ext cx="4935276" cy="17565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19ED6-4948-5A26-9999-7B8D1FB2F4DE}"/>
              </a:ext>
            </a:extLst>
          </p:cNvPr>
          <p:cNvSpPr txBox="1"/>
          <p:nvPr/>
        </p:nvSpPr>
        <p:spPr>
          <a:xfrm>
            <a:off x="8488854" y="4263482"/>
            <a:ext cx="30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Successful handover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D8FCA-A40D-73FA-BF8A-80EF8D0165E6}"/>
              </a:ext>
            </a:extLst>
          </p:cNvPr>
          <p:cNvSpPr txBox="1"/>
          <p:nvPr/>
        </p:nvSpPr>
        <p:spPr>
          <a:xfrm>
            <a:off x="7325589" y="975698"/>
            <a:ext cx="46421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Handover overview is displayed in project that matches by name with one of </a:t>
            </a:r>
            <a:r>
              <a:rPr lang="en-US" b="1" dirty="0"/>
              <a:t>Project</a:t>
            </a:r>
            <a:r>
              <a:rPr lang="en-US" dirty="0"/>
              <a:t> claims for users.</a:t>
            </a:r>
          </a:p>
          <a:p>
            <a:endParaRPr lang="en-US" dirty="0"/>
          </a:p>
          <a:p>
            <a:r>
              <a:rPr lang="en-US" dirty="0"/>
              <a:t>Contains overview for a group of users having the same </a:t>
            </a:r>
            <a:r>
              <a:rPr lang="en-US" b="1" dirty="0"/>
              <a:t>Project</a:t>
            </a:r>
            <a:r>
              <a:rPr lang="en-US" dirty="0"/>
              <a:t> claim.</a:t>
            </a:r>
          </a:p>
        </p:txBody>
      </p:sp>
    </p:spTree>
    <p:extLst>
      <p:ext uri="{BB962C8B-B14F-4D97-AF65-F5344CB8AC3E}">
        <p14:creationId xmlns:p14="http://schemas.microsoft.com/office/powerpoint/2010/main" val="38741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1144764"/>
            <a:ext cx="1178671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Registration!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Typical workflow: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Idea or experiment plan (+</a:t>
            </a:r>
            <a:r>
              <a:rPr lang="en-US" sz="3200" dirty="0" err="1"/>
              <a:t>characterisation</a:t>
            </a:r>
            <a:r>
              <a:rPr lang="en-US" sz="3200" dirty="0"/>
              <a:t> types)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Request for synthesis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Samples / </a:t>
            </a:r>
            <a:r>
              <a:rPr lang="en-US" sz="3200" dirty="0" err="1"/>
              <a:t>characterisations</a:t>
            </a:r>
            <a:endParaRPr lang="en-US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Report in “Idea or Experiment Plan”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Graph: interlinking objects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Handovers</a:t>
            </a:r>
          </a:p>
        </p:txBody>
      </p:sp>
    </p:spTree>
    <p:extLst>
      <p:ext uri="{BB962C8B-B14F-4D97-AF65-F5344CB8AC3E}">
        <p14:creationId xmlns:p14="http://schemas.microsoft.com/office/powerpoint/2010/main" val="208911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1144764"/>
            <a:ext cx="117867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Typical workflow: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Idea or experiment plan (</a:t>
            </a:r>
            <a:r>
              <a:rPr lang="en-US" sz="3200" u="sng" dirty="0"/>
              <a:t>should be the top object</a:t>
            </a:r>
            <a:r>
              <a:rPr lang="en-US" sz="3200" dirty="0"/>
              <a:t>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Request for synthesis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Samples / </a:t>
            </a:r>
            <a:r>
              <a:rPr lang="en-US" sz="3200" dirty="0" err="1"/>
              <a:t>characterisations</a:t>
            </a:r>
            <a:endParaRPr lang="en-US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Report in “Idea or Experiment Plan”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Graph: interlinking objects (</a:t>
            </a:r>
            <a:r>
              <a:rPr lang="en-US" sz="3200" u="sng" dirty="0"/>
              <a:t>no orphaned objects, please</a:t>
            </a:r>
            <a:r>
              <a:rPr lang="en-US" sz="32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Handovers (</a:t>
            </a:r>
            <a:r>
              <a:rPr lang="en-US" sz="3200" u="sng" dirty="0"/>
              <a:t>use them to track samples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809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Playground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https://inf.mdi.ruhr-uni-bochum.de/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8793252-B356-9CFC-5D9C-63B541A38386}"/>
              </a:ext>
            </a:extLst>
          </p:cNvPr>
          <p:cNvSpPr txBox="1">
            <a:spLocks/>
          </p:cNvSpPr>
          <p:nvPr/>
        </p:nvSpPr>
        <p:spPr>
          <a:xfrm>
            <a:off x="793820" y="3634971"/>
            <a:ext cx="11398180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Playground Inf 						</a:t>
            </a:r>
            <a:endParaRPr lang="en-US" sz="266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31B87-10C6-E4B7-E470-0D47F84252DE}"/>
              </a:ext>
            </a:extLst>
          </p:cNvPr>
          <p:cNvSpPr txBox="1"/>
          <p:nvPr/>
        </p:nvSpPr>
        <p:spPr>
          <a:xfrm>
            <a:off x="211016" y="4215843"/>
            <a:ext cx="11594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Playground to test RDMS (multiple tenants with shared users list):</a:t>
            </a:r>
          </a:p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Administrator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499A7-2048-D450-2AB8-2056D145843A}"/>
              </a:ext>
            </a:extLst>
          </p:cNvPr>
          <p:cNvSpPr txBox="1"/>
          <p:nvPr/>
        </p:nvSpPr>
        <p:spPr>
          <a:xfrm>
            <a:off x="261256" y="3477958"/>
            <a:ext cx="11726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					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4A2B9B-3E6A-967E-FF98-DB4CB4DE9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55" y="927095"/>
            <a:ext cx="25911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285007" y="1152580"/>
            <a:ext cx="1162594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8000" dirty="0"/>
          </a:p>
          <a:p>
            <a:pPr algn="ctr"/>
            <a:r>
              <a:rPr lang="de-DE" sz="8000" dirty="0"/>
              <a:t>Questions &amp; </a:t>
            </a:r>
            <a:r>
              <a:rPr lang="de-DE" sz="8000" dirty="0" err="1"/>
              <a:t>Answers</a:t>
            </a:r>
            <a:endParaRPr lang="de-DE" sz="8000" dirty="0"/>
          </a:p>
          <a:p>
            <a:endParaRPr lang="de-DE" sz="24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3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4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RDMS: how to register</a:t>
            </a:r>
            <a:endParaRPr lang="en-US" sz="26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6A7D-3A39-0FB9-5020-D625F83753C5}"/>
              </a:ext>
            </a:extLst>
          </p:cNvPr>
          <p:cNvSpPr txBox="1"/>
          <p:nvPr/>
        </p:nvSpPr>
        <p:spPr>
          <a:xfrm>
            <a:off x="194572" y="2660175"/>
            <a:ext cx="4955359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0" dirty="0">
                <a:solidFill>
                  <a:srgbClr val="1D1C1D"/>
                </a:solidFill>
                <a:effectLst/>
                <a:latin typeface="Slack-Lato"/>
              </a:rPr>
              <a:t>Production </a:t>
            </a:r>
            <a:r>
              <a:rPr lang="en-US" sz="1500" b="0" i="0" dirty="0">
                <a:solidFill>
                  <a:srgbClr val="1D1C1D"/>
                </a:solidFill>
                <a:effectLst/>
                <a:latin typeface="Slack-Lato"/>
              </a:rPr>
              <a:t>(</a:t>
            </a:r>
            <a:r>
              <a:rPr lang="en-US" sz="1500" b="0" i="0" dirty="0">
                <a:solidFill>
                  <a:srgbClr val="0070C0"/>
                </a:solidFill>
                <a:effectLst/>
                <a:latin typeface="Slack-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500" b="1" i="0" dirty="0">
                <a:solidFill>
                  <a:srgbClr val="0070C0"/>
                </a:solidFill>
                <a:effectLst/>
                <a:latin typeface="Slack-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crc1625</a:t>
            </a:r>
            <a:r>
              <a:rPr lang="en-US" sz="1500" b="0" i="0" dirty="0">
                <a:solidFill>
                  <a:srgbClr val="0070C0"/>
                </a:solidFill>
                <a:effectLst/>
                <a:latin typeface="Slack-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.mdi.ruhr-uni-bochum.de</a:t>
            </a:r>
            <a:r>
              <a:rPr lang="en-US" sz="1500" b="0" i="0" dirty="0">
                <a:solidFill>
                  <a:srgbClr val="1D1C1D"/>
                </a:solidFill>
                <a:effectLst/>
                <a:latin typeface="Slack-Lato"/>
              </a:rPr>
              <a:t>):</a:t>
            </a:r>
          </a:p>
          <a:p>
            <a:pPr marL="342900" indent="-342900">
              <a:buAutoNum type="arabicParenR"/>
            </a:pPr>
            <a:r>
              <a:rPr lang="en-US" sz="1500" b="0" i="0" dirty="0">
                <a:solidFill>
                  <a:srgbClr val="1D1C1D"/>
                </a:solidFill>
                <a:effectLst/>
                <a:latin typeface="Slack-Lato"/>
              </a:rPr>
              <a:t>You need to </a:t>
            </a:r>
            <a:r>
              <a:rPr lang="en-US" sz="1500" b="1" i="0" dirty="0">
                <a:solidFill>
                  <a:srgbClr val="1D1C1D"/>
                </a:solidFill>
                <a:effectLst/>
                <a:latin typeface="Slack-Lato"/>
              </a:rPr>
              <a:t>register</a:t>
            </a:r>
            <a:r>
              <a:rPr lang="en-US" sz="1500" b="0" i="0" dirty="0">
                <a:solidFill>
                  <a:srgbClr val="1D1C1D"/>
                </a:solidFill>
                <a:effectLst/>
                <a:latin typeface="Slack-Lato"/>
              </a:rPr>
              <a:t> with Google account or create your own account (email/password) </a:t>
            </a:r>
            <a:r>
              <a:rPr lang="en-US" sz="1500" b="1" i="0" dirty="0">
                <a:solidFill>
                  <a:srgbClr val="1D1C1D"/>
                </a:solidFill>
                <a:effectLst/>
                <a:latin typeface="Slack-Lato"/>
              </a:rPr>
              <a:t>and confirm e-mail </a:t>
            </a:r>
            <a:r>
              <a:rPr lang="en-US" sz="1500" b="0" i="0" dirty="0">
                <a:solidFill>
                  <a:srgbClr val="1D1C1D"/>
                </a:solidFill>
                <a:effectLst/>
                <a:latin typeface="Slack-Lato"/>
              </a:rPr>
              <a:t>(warning: user created with no role assigned).</a:t>
            </a:r>
          </a:p>
          <a:p>
            <a:pPr marL="342900" indent="-342900">
              <a:buAutoNum type="arabicParenR"/>
            </a:pPr>
            <a:endParaRPr lang="en-US" sz="1500" dirty="0">
              <a:solidFill>
                <a:srgbClr val="1D1C1D"/>
              </a:solidFill>
              <a:latin typeface="Slack-Lato"/>
            </a:endParaRPr>
          </a:p>
          <a:p>
            <a:pPr marL="342900" indent="-342900">
              <a:buAutoNum type="arabicParenR"/>
            </a:pPr>
            <a:endParaRPr lang="en-US" sz="1500" dirty="0">
              <a:solidFill>
                <a:srgbClr val="1D1C1D"/>
              </a:solidFill>
              <a:latin typeface="Slack-Lato"/>
            </a:endParaRPr>
          </a:p>
          <a:p>
            <a:pPr marL="342900" indent="-342900">
              <a:buAutoNum type="arabicParenR"/>
            </a:pPr>
            <a:r>
              <a:rPr lang="en-US" sz="1500" dirty="0">
                <a:solidFill>
                  <a:srgbClr val="1D1C1D"/>
                </a:solidFill>
                <a:latin typeface="Slack-Lato"/>
              </a:rPr>
              <a:t>Fill the </a:t>
            </a:r>
            <a:r>
              <a:rPr lang="en-US" sz="1500" b="1" dirty="0">
                <a:solidFill>
                  <a:srgbClr val="1D1C1D"/>
                </a:solidFill>
                <a:latin typeface="Slack-Lato"/>
              </a:rPr>
              <a:t>access request form </a:t>
            </a:r>
            <a:r>
              <a:rPr lang="en-US" sz="1500" dirty="0">
                <a:solidFill>
                  <a:srgbClr val="0070C0"/>
                </a:solidFill>
                <a:latin typeface="Slack-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https://forms.gle/F1kcKUoaFccBWHoBA</a:t>
            </a:r>
            <a:r>
              <a:rPr lang="en-US" sz="1500" dirty="0">
                <a:solidFill>
                  <a:srgbClr val="1D1C1D"/>
                </a:solidFill>
                <a:latin typeface="Slack-Lato"/>
              </a:rPr>
              <a:t>, specifying your </a:t>
            </a:r>
            <a:r>
              <a:rPr lang="en-US" sz="1500" u="sng" dirty="0">
                <a:solidFill>
                  <a:srgbClr val="1D1C1D"/>
                </a:solidFill>
                <a:latin typeface="Slack-Lato"/>
              </a:rPr>
              <a:t>e-mail</a:t>
            </a:r>
            <a:r>
              <a:rPr lang="en-US" sz="1500" dirty="0">
                <a:solidFill>
                  <a:srgbClr val="1D1C1D"/>
                </a:solidFill>
                <a:latin typeface="Slack-Lato"/>
              </a:rPr>
              <a:t>, used in registration, your </a:t>
            </a:r>
            <a:r>
              <a:rPr lang="en-US" sz="1500" u="sng" dirty="0">
                <a:solidFill>
                  <a:srgbClr val="1D1C1D"/>
                </a:solidFill>
                <a:latin typeface="Slack-Lato"/>
              </a:rPr>
              <a:t>name</a:t>
            </a:r>
            <a:r>
              <a:rPr lang="en-US" sz="1500" dirty="0">
                <a:solidFill>
                  <a:srgbClr val="1D1C1D"/>
                </a:solidFill>
                <a:latin typeface="Slack-Lato"/>
              </a:rPr>
              <a:t>, </a:t>
            </a:r>
            <a:r>
              <a:rPr lang="en-US" sz="1500" u="sng" dirty="0">
                <a:solidFill>
                  <a:srgbClr val="1D1C1D"/>
                </a:solidFill>
                <a:latin typeface="Slack-Lato"/>
              </a:rPr>
              <a:t>project</a:t>
            </a:r>
            <a:r>
              <a:rPr lang="en-US" sz="1500" dirty="0">
                <a:solidFill>
                  <a:srgbClr val="1D1C1D"/>
                </a:solidFill>
                <a:latin typeface="Slack-Lato"/>
              </a:rPr>
              <a:t> (e.g. A02) and optional comments.</a:t>
            </a:r>
          </a:p>
          <a:p>
            <a:pPr marL="342900" indent="-342900">
              <a:buAutoNum type="arabicParenR"/>
            </a:pPr>
            <a:endParaRPr lang="en-US" sz="1500" dirty="0">
              <a:solidFill>
                <a:srgbClr val="1D1C1D"/>
              </a:solidFill>
              <a:latin typeface="Slack-Lato"/>
            </a:endParaRPr>
          </a:p>
          <a:p>
            <a:pPr marL="342900" indent="-342900">
              <a:buAutoNum type="arabicParenR"/>
            </a:pPr>
            <a:endParaRPr lang="en-US" sz="1500" dirty="0">
              <a:solidFill>
                <a:srgbClr val="1D1C1D"/>
              </a:solidFill>
              <a:latin typeface="Slack-Lato"/>
            </a:endParaRPr>
          </a:p>
          <a:p>
            <a:pPr marL="342900" indent="-342900">
              <a:buAutoNum type="arabicParenR"/>
            </a:pPr>
            <a:r>
              <a:rPr lang="en-US" sz="1500" b="1" dirty="0">
                <a:solidFill>
                  <a:srgbClr val="1D1C1D"/>
                </a:solidFill>
                <a:latin typeface="Slack-Lato"/>
              </a:rPr>
              <a:t>Wait</a:t>
            </a:r>
            <a:r>
              <a:rPr lang="en-US" sz="1500" dirty="0">
                <a:solidFill>
                  <a:srgbClr val="1D1C1D"/>
                </a:solidFill>
                <a:latin typeface="Slack-Lato"/>
              </a:rPr>
              <a:t>… After manual processing you will be assigned by default a </a:t>
            </a:r>
            <a:r>
              <a:rPr lang="en-US" sz="1500" u="sng" dirty="0" err="1">
                <a:solidFill>
                  <a:srgbClr val="1D1C1D"/>
                </a:solidFill>
                <a:latin typeface="Slack-Lato"/>
              </a:rPr>
              <a:t>PowerUser</a:t>
            </a:r>
            <a:r>
              <a:rPr lang="en-US" sz="1500" dirty="0">
                <a:solidFill>
                  <a:srgbClr val="1D1C1D"/>
                </a:solidFill>
                <a:latin typeface="Slack-Lato"/>
              </a:rPr>
              <a:t> role and you are in power of adding data ))</a:t>
            </a:r>
          </a:p>
          <a:p>
            <a:pPr marL="342900" indent="-342900">
              <a:buAutoNum type="arabicParenR"/>
            </a:pPr>
            <a:endParaRPr lang="en-US" sz="1500" dirty="0">
              <a:solidFill>
                <a:srgbClr val="1D1C1D"/>
              </a:solidFill>
              <a:latin typeface="Slack-Lato"/>
            </a:endParaRPr>
          </a:p>
          <a:p>
            <a:endParaRPr lang="en-US" sz="1500" dirty="0">
              <a:solidFill>
                <a:srgbClr val="1D1C1D"/>
              </a:solidFill>
              <a:latin typeface="Slack-Lat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E8088-5A68-A58B-5978-0E05201BA0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F8BB5-6C24-B4E0-9892-F4F92B32E137}"/>
              </a:ext>
            </a:extLst>
          </p:cNvPr>
          <p:cNvGrpSpPr/>
          <p:nvPr/>
        </p:nvGrpSpPr>
        <p:grpSpPr>
          <a:xfrm>
            <a:off x="2785678" y="46180"/>
            <a:ext cx="5941820" cy="5994400"/>
            <a:chOff x="2785678" y="46180"/>
            <a:chExt cx="5941820" cy="59944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5430711-6531-612A-0D71-6FCD7EC9ABA5}"/>
                </a:ext>
              </a:extLst>
            </p:cNvPr>
            <p:cNvCxnSpPr>
              <a:cxnSpLocks/>
            </p:cNvCxnSpPr>
            <p:nvPr/>
          </p:nvCxnSpPr>
          <p:spPr>
            <a:xfrm>
              <a:off x="2785678" y="2488906"/>
              <a:ext cx="3084945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4CA274-0651-09E2-4C81-252822BB5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0703" y="46180"/>
              <a:ext cx="2846795" cy="5994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A47B-9AAB-1CC7-C451-791732518DA6}"/>
              </a:ext>
            </a:extLst>
          </p:cNvPr>
          <p:cNvGrpSpPr/>
          <p:nvPr/>
        </p:nvGrpSpPr>
        <p:grpSpPr>
          <a:xfrm>
            <a:off x="8951099" y="3254438"/>
            <a:ext cx="3157774" cy="2506563"/>
            <a:chOff x="8951099" y="3254438"/>
            <a:chExt cx="3157774" cy="250656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EA92DBF-33C2-6409-FD77-4CBEDE27E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1099" y="4258445"/>
              <a:ext cx="3111592" cy="150255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DD9189-C923-A328-C2F9-6045D9F49DCD}"/>
                </a:ext>
              </a:extLst>
            </p:cNvPr>
            <p:cNvSpPr txBox="1"/>
            <p:nvPr/>
          </p:nvSpPr>
          <p:spPr>
            <a:xfrm>
              <a:off x="9236363" y="3254438"/>
              <a:ext cx="287251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Slack-Lato"/>
                </a:rPr>
                <a:t>Important for Administrators!</a:t>
              </a:r>
            </a:p>
            <a:p>
              <a:r>
                <a:rPr lang="en-US" sz="1400" dirty="0">
                  <a:latin typeface="Slack-Lato"/>
                </a:rPr>
                <a:t>Please, assign the following claims: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Slack-Lato"/>
                </a:rPr>
                <a:t>Name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Slack-Lato"/>
                </a:rPr>
                <a:t>Project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0B5EE7-E444-A8EA-4480-476A78EC2DD8}"/>
              </a:ext>
            </a:extLst>
          </p:cNvPr>
          <p:cNvSpPr txBox="1"/>
          <p:nvPr/>
        </p:nvSpPr>
        <p:spPr>
          <a:xfrm>
            <a:off x="347353" y="993062"/>
            <a:ext cx="6252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Slack-Lato"/>
              </a:rPr>
              <a:t>No users from projects </a:t>
            </a:r>
            <a:r>
              <a:rPr lang="en-US" sz="1800" dirty="0">
                <a:solidFill>
                  <a:srgbClr val="FF0000"/>
                </a:solidFill>
                <a:latin typeface="Slack-Lato"/>
              </a:rPr>
              <a:t>(as </a:t>
            </a:r>
            <a:r>
              <a:rPr lang="en-US" sz="1800">
                <a:solidFill>
                  <a:srgbClr val="FF0000"/>
                </a:solidFill>
                <a:latin typeface="Slack-Lato"/>
              </a:rPr>
              <a:t>of 13.11.2024</a:t>
            </a:r>
            <a:r>
              <a:rPr lang="en-US" sz="1800" dirty="0">
                <a:solidFill>
                  <a:srgbClr val="FF0000"/>
                </a:solidFill>
                <a:latin typeface="Slack-Lato"/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Slack-Lato"/>
              </a:rPr>
              <a:t>B02,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Slack-Lato"/>
              </a:rPr>
              <a:t>RTG.</a:t>
            </a:r>
            <a:endParaRPr lang="en-US" sz="1800" b="1" dirty="0">
              <a:solidFill>
                <a:srgbClr val="FF0000"/>
              </a:solidFill>
              <a:latin typeface="Slack-Lato"/>
            </a:endParaRPr>
          </a:p>
        </p:txBody>
      </p:sp>
    </p:spTree>
    <p:extLst>
      <p:ext uri="{BB962C8B-B14F-4D97-AF65-F5344CB8AC3E}">
        <p14:creationId xmlns:p14="http://schemas.microsoft.com/office/powerpoint/2010/main" val="6260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Workflow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0564" y="6362393"/>
            <a:ext cx="8721436" cy="4859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200" b="1" dirty="0"/>
              <a:t>EDX</a:t>
            </a:r>
            <a:r>
              <a:rPr lang="en-US" sz="1200" dirty="0"/>
              <a:t> – Energy-Dispersive X-ray spectroscopy (to determine composition)	</a:t>
            </a:r>
            <a:r>
              <a:rPr lang="en-US" sz="1200" b="1" dirty="0"/>
              <a:t>XRD</a:t>
            </a:r>
            <a:r>
              <a:rPr lang="en-US" sz="1200" dirty="0"/>
              <a:t> – X-Ray Diffraction (to determine crystallographic structure)</a:t>
            </a:r>
            <a:br>
              <a:rPr lang="en-US" dirty="0"/>
            </a:br>
            <a:r>
              <a:rPr lang="en-US" sz="900" i="1" dirty="0"/>
              <a:t>RDM Image source</a:t>
            </a:r>
            <a:r>
              <a:rPr lang="en-US" sz="900" dirty="0"/>
              <a:t>: </a:t>
            </a:r>
            <a:r>
              <a:rPr lang="en-US" sz="900" dirty="0" err="1"/>
              <a:t>Yazdi</a:t>
            </a:r>
            <a:r>
              <a:rPr lang="en-US" sz="900" dirty="0"/>
              <a:t>, M., </a:t>
            </a:r>
            <a:r>
              <a:rPr lang="en-US" sz="900" dirty="0" err="1"/>
              <a:t>Politze</a:t>
            </a:r>
            <a:r>
              <a:rPr lang="en-US" sz="900" dirty="0"/>
              <a:t>, M. and Müller, M. (2024) ‘A Novel Approach to Outlining Research Data Management Life Cycle: A Case Study’, Research gate, accessed 15.05.2024</a:t>
            </a:r>
          </a:p>
          <a:p>
            <a:pPr indent="0">
              <a:buNone/>
            </a:pPr>
            <a:endParaRPr lang="en-US" sz="900" dirty="0">
              <a:solidFill>
                <a:srgbClr val="0070C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4107F-AEFD-34BB-D040-2AB6EFB2944F}"/>
              </a:ext>
            </a:extLst>
          </p:cNvPr>
          <p:cNvGrpSpPr/>
          <p:nvPr/>
        </p:nvGrpSpPr>
        <p:grpSpPr>
          <a:xfrm>
            <a:off x="3751399" y="3724272"/>
            <a:ext cx="1567543" cy="1805675"/>
            <a:chOff x="3751399" y="3724272"/>
            <a:chExt cx="1567543" cy="1805675"/>
          </a:xfrm>
        </p:grpSpPr>
        <p:sp>
          <p:nvSpPr>
            <p:cNvPr id="53" name="Flowchart: Multidocument 52">
              <a:extLst>
                <a:ext uri="{FF2B5EF4-FFF2-40B4-BE49-F238E27FC236}">
                  <a16:creationId xmlns:a16="http://schemas.microsoft.com/office/drawing/2014/main" id="{C34E2817-B967-6D26-CD01-1D6DAAE15650}"/>
                </a:ext>
              </a:extLst>
            </p:cNvPr>
            <p:cNvSpPr/>
            <p:nvPr/>
          </p:nvSpPr>
          <p:spPr>
            <a:xfrm>
              <a:off x="3751399" y="4263854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u="sng" dirty="0" err="1">
                  <a:solidFill>
                    <a:schemeClr val="tx1"/>
                  </a:solidFill>
                </a:rPr>
                <a:t>Characterisation</a:t>
              </a:r>
              <a:r>
                <a:rPr lang="en-US" sz="1300" dirty="0">
                  <a:solidFill>
                    <a:schemeClr val="tx1"/>
                  </a:solidFill>
                </a:rPr>
                <a:t>:</a:t>
              </a:r>
              <a:br>
                <a:rPr lang="en-US" sz="1300" dirty="0">
                  <a:solidFill>
                    <a:schemeClr val="tx1"/>
                  </a:solidFill>
                </a:rPr>
              </a:br>
              <a:r>
                <a:rPr lang="en-US" sz="1300" dirty="0">
                  <a:solidFill>
                    <a:schemeClr val="tx1"/>
                  </a:solidFill>
                </a:rPr>
                <a:t>EDX, XRD, Resistance, Bandgap, …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C949F08-3575-0DC7-83C4-E2241457AFC9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39375" y="3724272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69E55C-0812-919B-A12B-9D868C863A07}"/>
              </a:ext>
            </a:extLst>
          </p:cNvPr>
          <p:cNvGrpSpPr/>
          <p:nvPr/>
        </p:nvGrpSpPr>
        <p:grpSpPr>
          <a:xfrm>
            <a:off x="452480" y="2662813"/>
            <a:ext cx="2220385" cy="1132770"/>
            <a:chOff x="452480" y="2662813"/>
            <a:chExt cx="2220385" cy="1132770"/>
          </a:xfrm>
        </p:grpSpPr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99C727D9-1DA9-5856-583C-4F3C23D24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80" y="3210808"/>
              <a:ext cx="2220385" cy="58477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Calculation / Compu-</a:t>
              </a:r>
              <a:r>
                <a:rPr lang="en-US" altLang="ru-RU" sz="16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tational</a:t>
              </a:r>
              <a:r>
                <a:rPr lang="en-US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Composition</a:t>
              </a:r>
              <a:endParaRPr lang="ru-RU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E2B606D-7076-C3B1-70FF-3D56DD8D3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2673" y="2662813"/>
              <a:ext cx="1" cy="537947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BE3683-83AE-A939-B142-8311B441B438}"/>
              </a:ext>
            </a:extLst>
          </p:cNvPr>
          <p:cNvGrpSpPr/>
          <p:nvPr/>
        </p:nvGrpSpPr>
        <p:grpSpPr>
          <a:xfrm>
            <a:off x="2606138" y="2415660"/>
            <a:ext cx="3113547" cy="2299398"/>
            <a:chOff x="2606138" y="2415660"/>
            <a:chExt cx="3113547" cy="229939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89F477-9A98-7B4A-F6FA-1756407C0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6138" y="3737986"/>
              <a:ext cx="971079" cy="977072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99448755-4E5C-17E1-9E5D-74A835440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097" y="3262730"/>
              <a:ext cx="2160588" cy="46166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4DFCDEE-BE65-8405-36EA-9C0726137A44}"/>
                </a:ext>
              </a:extLst>
            </p:cNvPr>
            <p:cNvCxnSpPr>
              <a:cxnSpLocks/>
            </p:cNvCxnSpPr>
            <p:nvPr/>
          </p:nvCxnSpPr>
          <p:spPr>
            <a:xfrm>
              <a:off x="2658055" y="2415660"/>
              <a:ext cx="919162" cy="87015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1923C3-6BD7-3050-F9B1-101D9026BE2D}"/>
              </a:ext>
            </a:extLst>
          </p:cNvPr>
          <p:cNvGrpSpPr/>
          <p:nvPr/>
        </p:nvGrpSpPr>
        <p:grpSpPr>
          <a:xfrm>
            <a:off x="5729240" y="3187723"/>
            <a:ext cx="3438705" cy="1200329"/>
            <a:chOff x="5729240" y="3187723"/>
            <a:chExt cx="3438705" cy="120032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F2A870-E5CF-0F50-3540-2633688DC36F}"/>
                </a:ext>
              </a:extLst>
            </p:cNvPr>
            <p:cNvSpPr txBox="1"/>
            <p:nvPr/>
          </p:nvSpPr>
          <p:spPr>
            <a:xfrm>
              <a:off x="5787854" y="3187723"/>
              <a:ext cx="12158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</a:rPr>
                <a:t>Treatment</a:t>
              </a:r>
              <a:r>
                <a:rPr lang="en-US" sz="1600" dirty="0">
                  <a:solidFill>
                    <a:prstClr val="black"/>
                  </a:solidFill>
                </a:rPr>
                <a:t>:</a:t>
              </a:r>
            </a:p>
            <a:p>
              <a:pPr defTabSz="685800"/>
              <a:endParaRPr lang="en-US" sz="80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annealing,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oxidation,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polishing, 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06ED51-FFA6-05B7-9AEA-B368F7EB65F9}"/>
                </a:ext>
              </a:extLst>
            </p:cNvPr>
            <p:cNvCxnSpPr>
              <a:cxnSpLocks/>
            </p:cNvCxnSpPr>
            <p:nvPr/>
          </p:nvCxnSpPr>
          <p:spPr>
            <a:xfrm>
              <a:off x="5729240" y="3528643"/>
              <a:ext cx="1274466" cy="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6">
                  <a:alpha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62468020-2B72-B7D1-2F4D-6C64B40FF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7357" y="3264405"/>
              <a:ext cx="2160588" cy="46166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Sample_2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85A91A-A5DC-6430-50BB-4323E8510286}"/>
              </a:ext>
            </a:extLst>
          </p:cNvPr>
          <p:cNvGrpSpPr/>
          <p:nvPr/>
        </p:nvGrpSpPr>
        <p:grpSpPr>
          <a:xfrm>
            <a:off x="7159471" y="3725952"/>
            <a:ext cx="1567543" cy="1805675"/>
            <a:chOff x="7159471" y="3725952"/>
            <a:chExt cx="1567543" cy="1805675"/>
          </a:xfrm>
        </p:grpSpPr>
        <p:sp>
          <p:nvSpPr>
            <p:cNvPr id="39" name="Flowchart: Multidocument 38">
              <a:extLst>
                <a:ext uri="{FF2B5EF4-FFF2-40B4-BE49-F238E27FC236}">
                  <a16:creationId xmlns:a16="http://schemas.microsoft.com/office/drawing/2014/main" id="{A49D7880-4085-87E2-333C-085D6BC51AD9}"/>
                </a:ext>
              </a:extLst>
            </p:cNvPr>
            <p:cNvSpPr/>
            <p:nvPr/>
          </p:nvSpPr>
          <p:spPr>
            <a:xfrm>
              <a:off x="7159471" y="4265534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u="sng" dirty="0" err="1">
                  <a:solidFill>
                    <a:schemeClr val="tx1"/>
                  </a:solidFill>
                </a:rPr>
                <a:t>Characterisation</a:t>
              </a:r>
              <a:r>
                <a:rPr lang="en-US" sz="1300" dirty="0">
                  <a:solidFill>
                    <a:schemeClr val="tx1"/>
                  </a:solidFill>
                </a:rPr>
                <a:t>:</a:t>
              </a:r>
              <a:br>
                <a:rPr lang="en-US" sz="1300" dirty="0">
                  <a:solidFill>
                    <a:schemeClr val="tx1"/>
                  </a:solidFill>
                </a:rPr>
              </a:br>
              <a:r>
                <a:rPr lang="en-US" sz="1300" dirty="0">
                  <a:solidFill>
                    <a:schemeClr val="tx1"/>
                  </a:solidFill>
                </a:rPr>
                <a:t>EDX, XRD, Resistance, Bandgap, …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8DC7752-BB29-DF39-79EF-3632CB9C3707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8047447" y="3725952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211D4-F516-E066-D4C0-09455A822294}"/>
              </a:ext>
            </a:extLst>
          </p:cNvPr>
          <p:cNvGrpSpPr/>
          <p:nvPr/>
        </p:nvGrpSpPr>
        <p:grpSpPr>
          <a:xfrm>
            <a:off x="72017" y="3799952"/>
            <a:ext cx="2520938" cy="1295663"/>
            <a:chOff x="72017" y="3799952"/>
            <a:chExt cx="2520938" cy="1295663"/>
          </a:xfrm>
        </p:grpSpPr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C3C051E9-09AF-1744-672B-F151D381D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" y="4326174"/>
              <a:ext cx="2160588" cy="76944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sz="2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Request for Synthesis</a:t>
              </a:r>
              <a:endParaRPr lang="ru-RU" altLang="ru-RU" sz="2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A3D8817-09BE-B089-0E6C-E70A93DD7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4299" y="3799952"/>
              <a:ext cx="1" cy="537947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FD193F0-0CE9-6EE5-994A-8C1F7B354DE3}"/>
                </a:ext>
              </a:extLst>
            </p:cNvPr>
            <p:cNvCxnSpPr>
              <a:cxnSpLocks/>
            </p:cNvCxnSpPr>
            <p:nvPr/>
          </p:nvCxnSpPr>
          <p:spPr>
            <a:xfrm>
              <a:off x="72017" y="4721411"/>
              <a:ext cx="378639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4C0B07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2CE27E-1939-E0D3-CFBB-D4613FE954B5}"/>
              </a:ext>
            </a:extLst>
          </p:cNvPr>
          <p:cNvGrpSpPr/>
          <p:nvPr/>
        </p:nvGrpSpPr>
        <p:grpSpPr>
          <a:xfrm>
            <a:off x="100484" y="2194248"/>
            <a:ext cx="2551087" cy="461665"/>
            <a:chOff x="100484" y="2194248"/>
            <a:chExt cx="2551087" cy="461665"/>
          </a:xfrm>
        </p:grpSpPr>
        <p:sp>
          <p:nvSpPr>
            <p:cNvPr id="2" name="Text Box 10">
              <a:extLst>
                <a:ext uri="{FF2B5EF4-FFF2-40B4-BE49-F238E27FC236}">
                  <a16:creationId xmlns:a16="http://schemas.microsoft.com/office/drawing/2014/main" id="{B11A2F9E-5C88-5224-E5C4-59716E325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83" y="2194248"/>
              <a:ext cx="2160588" cy="461665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Idea or Plan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E80F5-F43A-8D0D-1D12-B308ECB50956}"/>
                </a:ext>
              </a:extLst>
            </p:cNvPr>
            <p:cNvCxnSpPr>
              <a:cxnSpLocks/>
            </p:cNvCxnSpPr>
            <p:nvPr/>
          </p:nvCxnSpPr>
          <p:spPr>
            <a:xfrm>
              <a:off x="100484" y="2422014"/>
              <a:ext cx="412137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4C0B07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5915E2-9ECB-61BD-6116-9D0EA8C65307}"/>
              </a:ext>
            </a:extLst>
          </p:cNvPr>
          <p:cNvGrpSpPr/>
          <p:nvPr/>
        </p:nvGrpSpPr>
        <p:grpSpPr>
          <a:xfrm>
            <a:off x="9177499" y="3261048"/>
            <a:ext cx="2921194" cy="461665"/>
            <a:chOff x="9177499" y="3261048"/>
            <a:chExt cx="2921194" cy="461665"/>
          </a:xfrm>
        </p:grpSpPr>
        <p:sp>
          <p:nvSpPr>
            <p:cNvPr id="51" name="Text Box 10">
              <a:extLst>
                <a:ext uri="{FF2B5EF4-FFF2-40B4-BE49-F238E27FC236}">
                  <a16:creationId xmlns:a16="http://schemas.microsoft.com/office/drawing/2014/main" id="{97FC09D8-7C9D-A82C-F1E4-A627798E0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8105" y="3261048"/>
              <a:ext cx="2160588" cy="46166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Report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EB6456E-0E92-5764-D492-677045C335DF}"/>
                </a:ext>
              </a:extLst>
            </p:cNvPr>
            <p:cNvCxnSpPr>
              <a:cxnSpLocks/>
            </p:cNvCxnSpPr>
            <p:nvPr/>
          </p:nvCxnSpPr>
          <p:spPr>
            <a:xfrm>
              <a:off x="9177499" y="3490124"/>
              <a:ext cx="780702" cy="1757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7A0124-4309-CAE6-EA5F-D96F0780AF93}"/>
              </a:ext>
            </a:extLst>
          </p:cNvPr>
          <p:cNvGrpSpPr/>
          <p:nvPr/>
        </p:nvGrpSpPr>
        <p:grpSpPr>
          <a:xfrm>
            <a:off x="80387" y="2404905"/>
            <a:ext cx="10929412" cy="3804975"/>
            <a:chOff x="80387" y="2404905"/>
            <a:chExt cx="10929412" cy="3804975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939115D-3370-C060-D803-A73ED60E252B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799" y="3729613"/>
              <a:ext cx="0" cy="2480267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ysDash"/>
              <a:miter lim="800000"/>
              <a:tailEnd type="non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38C1C4B-A193-84C8-D7F9-B38E40639D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87" y="6179735"/>
              <a:ext cx="10902461" cy="0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34E8AA0-4283-F9A3-CB6B-300E0E0D296F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1" y="2404905"/>
              <a:ext cx="0" cy="3774830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ysDash"/>
              <a:miter lim="800000"/>
              <a:tailEnd type="non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43621C-7D90-28AB-5B28-1CB8F7AB4865}"/>
              </a:ext>
            </a:extLst>
          </p:cNvPr>
          <p:cNvSpPr txBox="1"/>
          <p:nvPr/>
        </p:nvSpPr>
        <p:spPr>
          <a:xfrm>
            <a:off x="273818" y="795048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RDMS Object Types Interconnection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16C6A2-C669-69FD-80C1-7397A3A37D0C}"/>
              </a:ext>
            </a:extLst>
          </p:cNvPr>
          <p:cNvGrpSpPr/>
          <p:nvPr/>
        </p:nvGrpSpPr>
        <p:grpSpPr>
          <a:xfrm>
            <a:off x="7084088" y="95421"/>
            <a:ext cx="4934186" cy="3019568"/>
            <a:chOff x="7084088" y="95421"/>
            <a:chExt cx="4934186" cy="3019568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BE1B8AE-9957-CCBB-4A0E-DFEBAEFA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5934" y="95421"/>
              <a:ext cx="2842340" cy="301956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C00BAD-EE3C-CA2F-70F6-A234DBE20520}"/>
                </a:ext>
              </a:extLst>
            </p:cNvPr>
            <p:cNvSpPr txBox="1"/>
            <p:nvPr/>
          </p:nvSpPr>
          <p:spPr>
            <a:xfrm>
              <a:off x="7084088" y="1228802"/>
              <a:ext cx="25422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Research workflow support in RDMS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C3F917-11A3-6F78-B6C2-D6BE53D13BC5}"/>
              </a:ext>
            </a:extLst>
          </p:cNvPr>
          <p:cNvGrpSpPr/>
          <p:nvPr/>
        </p:nvGrpSpPr>
        <p:grpSpPr>
          <a:xfrm>
            <a:off x="2647745" y="1930513"/>
            <a:ext cx="5338183" cy="523220"/>
            <a:chOff x="2647745" y="1930513"/>
            <a:chExt cx="5338183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FD105E9-F178-8989-7DFE-999039C076A1}"/>
                </a:ext>
              </a:extLst>
            </p:cNvPr>
            <p:cNvCxnSpPr>
              <a:cxnSpLocks/>
            </p:cNvCxnSpPr>
            <p:nvPr/>
          </p:nvCxnSpPr>
          <p:spPr>
            <a:xfrm>
              <a:off x="2647745" y="2195561"/>
              <a:ext cx="849081" cy="0"/>
            </a:xfrm>
            <a:prstGeom prst="straightConnector1">
              <a:avLst/>
            </a:prstGeom>
            <a:noFill/>
            <a:ln w="63500" cap="flat" cmpd="dbl" algn="ctr">
              <a:solidFill>
                <a:schemeClr val="bg1">
                  <a:lumMod val="50000"/>
                  <a:alpha val="60000"/>
                </a:schemeClr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291A6D-D135-A13C-088D-AA3B443FFC92}"/>
                </a:ext>
              </a:extLst>
            </p:cNvPr>
            <p:cNvSpPr txBox="1"/>
            <p:nvPr/>
          </p:nvSpPr>
          <p:spPr>
            <a:xfrm>
              <a:off x="3506876" y="1930513"/>
              <a:ext cx="44790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Defines characterizations</a:t>
              </a:r>
            </a:p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ru-RU" sz="1400" b="1" dirty="0">
                  <a:latin typeface="Arial" panose="020B0604020202020204" pitchFamily="34" charset="0"/>
                </a:rPr>
                <a:t>Provides report on samples &amp; measurements</a:t>
              </a:r>
              <a:endParaRPr lang="ru-RU" altLang="ru-RU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7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014DBF-C360-9366-FA6A-7A1A34D5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31" y="3309076"/>
            <a:ext cx="3655315" cy="1221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8775728" y="785218"/>
            <a:ext cx="34162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</a:p>
          <a:p>
            <a:pPr defTabSz="914377">
              <a:spcAft>
                <a:spcPts val="600"/>
              </a:spcAft>
            </a:pPr>
            <a:r>
              <a:rPr lang="en-US" sz="2200" i="1" dirty="0">
                <a:solidFill>
                  <a:prstClr val="black"/>
                </a:solidFill>
              </a:rPr>
              <a:t>set up the workflow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by defining </a:t>
            </a:r>
            <a:r>
              <a:rPr lang="en-US" sz="2200" dirty="0" err="1">
                <a:solidFill>
                  <a:prstClr val="black"/>
                </a:solidFill>
              </a:rPr>
              <a:t>characterisation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for the experiment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(batch of samples)</a:t>
            </a:r>
            <a:endParaRPr lang="en-US" sz="2200" b="1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or Experiment Plan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 fontScale="92500"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https://mdi.matinf.pro/properties/edititem/103066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r>
              <a:rPr lang="en-US" sz="1200" dirty="0">
                <a:hlinkClick r:id="rId5"/>
              </a:rPr>
              <a:t>https://mdi.matinf.pro/object/standard-screening-crc-aka-tobias-report-103066</a:t>
            </a:r>
            <a:endParaRPr lang="en-US" sz="1200" dirty="0"/>
          </a:p>
          <a:p>
            <a:pPr indent="0" defTabSz="914377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2BD5E-31A0-829D-3458-9C040DBFD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46" y="821605"/>
            <a:ext cx="8539233" cy="549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C4BA3D-9D72-9EBE-199A-88848C23787B}"/>
              </a:ext>
            </a:extLst>
          </p:cNvPr>
          <p:cNvCxnSpPr>
            <a:cxnSpLocks/>
          </p:cNvCxnSpPr>
          <p:nvPr/>
        </p:nvCxnSpPr>
        <p:spPr>
          <a:xfrm>
            <a:off x="10154244" y="2960187"/>
            <a:ext cx="1213411" cy="1185786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B0D0F1-78AF-2834-4C0F-8E6738CE1103}"/>
              </a:ext>
            </a:extLst>
          </p:cNvPr>
          <p:cNvCxnSpPr>
            <a:cxnSpLocks/>
          </p:cNvCxnSpPr>
          <p:nvPr/>
        </p:nvCxnSpPr>
        <p:spPr>
          <a:xfrm>
            <a:off x="9932572" y="2935941"/>
            <a:ext cx="0" cy="1230813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299C35-95D1-3AC6-1F5E-47C17823C359}"/>
              </a:ext>
            </a:extLst>
          </p:cNvPr>
          <p:cNvSpPr txBox="1"/>
          <p:nvPr/>
        </p:nvSpPr>
        <p:spPr>
          <a:xfrm>
            <a:off x="10188287" y="4460070"/>
            <a:ext cx="2104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</a:rPr>
              <a:t>Linked </a:t>
            </a:r>
            <a:r>
              <a:rPr lang="en-US" sz="1800" dirty="0">
                <a:solidFill>
                  <a:prstClr val="black"/>
                </a:solidFill>
              </a:rPr>
              <a:t>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8499957" y="480418"/>
            <a:ext cx="341627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provide</a:t>
            </a:r>
            <a:r>
              <a:rPr lang="en-US" sz="2200" i="1" dirty="0">
                <a:solidFill>
                  <a:prstClr val="black"/>
                </a:solidFill>
              </a:rPr>
              <a:t> technical task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by defining </a:t>
            </a:r>
            <a:r>
              <a:rPr lang="en-US" sz="2200" u="sng" dirty="0">
                <a:solidFill>
                  <a:prstClr val="black"/>
                </a:solidFill>
              </a:rPr>
              <a:t>composition</a:t>
            </a:r>
            <a:r>
              <a:rPr lang="en-US" sz="2200" dirty="0">
                <a:solidFill>
                  <a:prstClr val="black"/>
                </a:solidFill>
              </a:rPr>
              <a:t> for sample synthesis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(batch of samples)</a:t>
            </a:r>
            <a:endParaRPr lang="en-US" sz="2200" b="1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Synthesis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43F35-719D-11AB-5744-CCAFE487E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009" y="2708729"/>
            <a:ext cx="2172003" cy="1552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C4BA3D-9D72-9EBE-199A-88848C23787B}"/>
              </a:ext>
            </a:extLst>
          </p:cNvPr>
          <p:cNvCxnSpPr>
            <a:cxnSpLocks/>
          </p:cNvCxnSpPr>
          <p:nvPr/>
        </p:nvCxnSpPr>
        <p:spPr>
          <a:xfrm>
            <a:off x="10143853" y="2441796"/>
            <a:ext cx="437061" cy="1346433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C6663A-6278-7B6B-84CC-63382620F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8" y="862850"/>
            <a:ext cx="8049546" cy="545072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F43E2-BF0C-C6B5-C7B0-DD373195A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27B6C-3DC1-0DCC-49BD-4CACEC5DBCFE}"/>
              </a:ext>
            </a:extLst>
          </p:cNvPr>
          <p:cNvSpPr txBox="1"/>
          <p:nvPr/>
        </p:nvSpPr>
        <p:spPr>
          <a:xfrm>
            <a:off x="9964305" y="4244665"/>
            <a:ext cx="2104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</a:rPr>
              <a:t>Linked </a:t>
            </a:r>
            <a:r>
              <a:rPr lang="en-US" sz="1800" dirty="0">
                <a:solidFill>
                  <a:prstClr val="black"/>
                </a:solidFill>
              </a:rPr>
              <a:t>objects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569B3-BBC0-87C8-3C83-4CF8D4018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589" y="263746"/>
            <a:ext cx="1695687" cy="13527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50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https://mdi.matinf.pro/custom/editsample/0/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6210B-FB06-7A89-AC5B-823776B33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6" y="799148"/>
            <a:ext cx="12013324" cy="54622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564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Sample Transformation Workflow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9718" y="6362393"/>
            <a:ext cx="8021781" cy="485999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231112" y="791190"/>
            <a:ext cx="982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/>
              <a:t>Create Processing State &amp; Split Sample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D65FF-7CD8-A9E8-EA02-908191801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9" y="1559356"/>
            <a:ext cx="6866581" cy="13747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11A2F9E-5C88-5224-E5C4-59716E32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7" y="3721599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initial state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9C727D9-1DA9-5856-583C-4F3C23D2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30" y="371322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changed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F40CE2-276D-413A-0964-2FCD099FD087}"/>
              </a:ext>
            </a:extLst>
          </p:cNvPr>
          <p:cNvCxnSpPr>
            <a:cxnSpLocks/>
            <a:stCxn id="16" idx="3"/>
            <a:endCxn id="49" idx="1"/>
          </p:cNvCxnSpPr>
          <p:nvPr/>
        </p:nvCxnSpPr>
        <p:spPr>
          <a:xfrm flipV="1">
            <a:off x="8834670" y="1297937"/>
            <a:ext cx="1064928" cy="224078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251AB0-3126-0AAB-C604-24D7B2A9C54E}"/>
              </a:ext>
            </a:extLst>
          </p:cNvPr>
          <p:cNvSpPr txBox="1"/>
          <p:nvPr/>
        </p:nvSpPr>
        <p:spPr>
          <a:xfrm rot="17739558">
            <a:off x="8705229" y="2291746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polishing</a:t>
            </a:r>
          </a:p>
        </p:txBody>
      </p:sp>
      <p:sp>
        <p:nvSpPr>
          <p:cNvPr id="21" name="Flowchart: Multidocument 20">
            <a:extLst>
              <a:ext uri="{FF2B5EF4-FFF2-40B4-BE49-F238E27FC236}">
                <a16:creationId xmlns:a16="http://schemas.microsoft.com/office/drawing/2014/main" id="{ED4A8531-542B-393C-1DE8-D82F7E99B2E0}"/>
              </a:ext>
            </a:extLst>
          </p:cNvPr>
          <p:cNvSpPr/>
          <p:nvPr/>
        </p:nvSpPr>
        <p:spPr>
          <a:xfrm>
            <a:off x="331605" y="4885936"/>
            <a:ext cx="1567543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D10BEB-2CCD-7D55-516C-F3BB4CBB8965}"/>
              </a:ext>
            </a:extLst>
          </p:cNvPr>
          <p:cNvCxnSpPr>
            <a:cxnSpLocks/>
          </p:cNvCxnSpPr>
          <p:nvPr/>
        </p:nvCxnSpPr>
        <p:spPr>
          <a:xfrm>
            <a:off x="1219581" y="4364826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2DD91E-760C-0D7B-5685-A91C6BE3CB89}"/>
              </a:ext>
            </a:extLst>
          </p:cNvPr>
          <p:cNvGrpSpPr/>
          <p:nvPr/>
        </p:nvGrpSpPr>
        <p:grpSpPr>
          <a:xfrm>
            <a:off x="6665708" y="3212489"/>
            <a:ext cx="2168962" cy="1658975"/>
            <a:chOff x="6665708" y="3212489"/>
            <a:chExt cx="2168962" cy="1658975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99448755-4E5C-17E1-9E5D-74A835440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4082" y="3212489"/>
              <a:ext cx="2160588" cy="652463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Sample_2a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subsample 2a</a:t>
              </a: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41" name="Text Box 10">
              <a:extLst>
                <a:ext uri="{FF2B5EF4-FFF2-40B4-BE49-F238E27FC236}">
                  <a16:creationId xmlns:a16="http://schemas.microsoft.com/office/drawing/2014/main" id="{2EDFE7ED-05D6-0B12-E78F-8DCD36825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708" y="4219001"/>
              <a:ext cx="2160588" cy="652463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Sample_2b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subsample 2b</a:t>
              </a: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F0B7CB-22FF-8C50-06C3-1C97FDDA9E91}"/>
              </a:ext>
            </a:extLst>
          </p:cNvPr>
          <p:cNvGrpSpPr/>
          <p:nvPr/>
        </p:nvGrpSpPr>
        <p:grpSpPr>
          <a:xfrm>
            <a:off x="3719575" y="4358080"/>
            <a:ext cx="1567543" cy="1796439"/>
            <a:chOff x="3719575" y="4358080"/>
            <a:chExt cx="1567543" cy="1796439"/>
          </a:xfrm>
        </p:grpSpPr>
        <p:sp>
          <p:nvSpPr>
            <p:cNvPr id="42" name="Flowchart: Multidocument 41">
              <a:extLst>
                <a:ext uri="{FF2B5EF4-FFF2-40B4-BE49-F238E27FC236}">
                  <a16:creationId xmlns:a16="http://schemas.microsoft.com/office/drawing/2014/main" id="{CB1303DF-0501-FF45-BC7C-2C745980F9C9}"/>
                </a:ext>
              </a:extLst>
            </p:cNvPr>
            <p:cNvSpPr/>
            <p:nvPr/>
          </p:nvSpPr>
          <p:spPr>
            <a:xfrm>
              <a:off x="3719575" y="4888426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documents2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54DD39C-F4B2-B93A-0C58-84B4FE790C14}"/>
                </a:ext>
              </a:extLst>
            </p:cNvPr>
            <p:cNvCxnSpPr>
              <a:cxnSpLocks/>
            </p:cNvCxnSpPr>
            <p:nvPr/>
          </p:nvCxnSpPr>
          <p:spPr>
            <a:xfrm>
              <a:off x="4607551" y="4358080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9" name="Text Box 10">
            <a:extLst>
              <a:ext uri="{FF2B5EF4-FFF2-40B4-BE49-F238E27FC236}">
                <a16:creationId xmlns:a16="http://schemas.microsoft.com/office/drawing/2014/main" id="{94004F91-BCBC-F3E1-F6E0-A55B0A0E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598" y="971705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Sample_2a_2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2a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3" name="Flowchart: Multidocument 52">
            <a:extLst>
              <a:ext uri="{FF2B5EF4-FFF2-40B4-BE49-F238E27FC236}">
                <a16:creationId xmlns:a16="http://schemas.microsoft.com/office/drawing/2014/main" id="{C34E2817-B967-6D26-CD01-1D6DAAE15650}"/>
              </a:ext>
            </a:extLst>
          </p:cNvPr>
          <p:cNvSpPr/>
          <p:nvPr/>
        </p:nvSpPr>
        <p:spPr>
          <a:xfrm>
            <a:off x="10162243" y="2173798"/>
            <a:ext cx="1567543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Documents2a_2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949F08-3575-0DC7-83C4-E2241457AFC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11050219" y="1634216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5" name="Text Box 10">
            <a:extLst>
              <a:ext uri="{FF2B5EF4-FFF2-40B4-BE49-F238E27FC236}">
                <a16:creationId xmlns:a16="http://schemas.microsoft.com/office/drawing/2014/main" id="{42EDC877-4329-2D15-1624-AF168FC6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1271" y="365628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Sample_2b_2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>
                <a:solidFill>
                  <a:schemeClr val="tx1"/>
                </a:solidFill>
                <a:latin typeface="Arial" panose="020B0604020202020204" pitchFamily="34" charset="0"/>
              </a:rPr>
              <a:t>subsample 2b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6" name="Flowchart: Multidocument 55">
            <a:extLst>
              <a:ext uri="{FF2B5EF4-FFF2-40B4-BE49-F238E27FC236}">
                <a16:creationId xmlns:a16="http://schemas.microsoft.com/office/drawing/2014/main" id="{8063DD91-A237-C04C-ADB6-EA381C0621D6}"/>
              </a:ext>
            </a:extLst>
          </p:cNvPr>
          <p:cNvSpPr/>
          <p:nvPr/>
        </p:nvSpPr>
        <p:spPr>
          <a:xfrm>
            <a:off x="10163916" y="4858379"/>
            <a:ext cx="1567543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Documents2b_2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0B7B76-6B03-6841-B3BF-680CEE9A96AE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11051892" y="4318797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0D512E1-0373-74F9-EBAC-E95DD47B2AE9}"/>
              </a:ext>
            </a:extLst>
          </p:cNvPr>
          <p:cNvCxnSpPr>
            <a:cxnSpLocks/>
            <a:stCxn id="41" idx="3"/>
            <a:endCxn id="55" idx="1"/>
          </p:cNvCxnSpPr>
          <p:nvPr/>
        </p:nvCxnSpPr>
        <p:spPr>
          <a:xfrm flipV="1">
            <a:off x="8826296" y="3982518"/>
            <a:ext cx="1074975" cy="562715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0F2A870-E5CF-0F50-3540-2633688DC36F}"/>
              </a:ext>
            </a:extLst>
          </p:cNvPr>
          <p:cNvSpPr txBox="1"/>
          <p:nvPr/>
        </p:nvSpPr>
        <p:spPr>
          <a:xfrm rot="19837486">
            <a:off x="8767195" y="3931302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oxidation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5245A-BF8D-586C-D083-A1BC751B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724" y="1397715"/>
            <a:ext cx="3824456" cy="1779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6C572D-20B7-80B9-F7BD-95FE8D9ACCC1}"/>
              </a:ext>
            </a:extLst>
          </p:cNvPr>
          <p:cNvGrpSpPr/>
          <p:nvPr/>
        </p:nvGrpSpPr>
        <p:grpSpPr>
          <a:xfrm>
            <a:off x="1477108" y="2893925"/>
            <a:ext cx="2502045" cy="1137845"/>
            <a:chOff x="1477108" y="2893925"/>
            <a:chExt cx="2502045" cy="1137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A8ACBF-2F75-2B96-4794-9D3622E1E184}"/>
                </a:ext>
              </a:extLst>
            </p:cNvPr>
            <p:cNvGrpSpPr/>
            <p:nvPr/>
          </p:nvGrpSpPr>
          <p:grpSpPr>
            <a:xfrm>
              <a:off x="2304683" y="3686790"/>
              <a:ext cx="1674470" cy="344980"/>
              <a:chOff x="2304683" y="3686790"/>
              <a:chExt cx="1674470" cy="344980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989F477-9A98-7B4A-F6FA-1756407C0C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683" y="4031770"/>
                <a:ext cx="1192149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70C0">
                    <a:alpha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DD6333-E85E-DB72-8168-8BA9CD311679}"/>
                  </a:ext>
                </a:extLst>
              </p:cNvPr>
              <p:cNvSpPr txBox="1"/>
              <p:nvPr/>
            </p:nvSpPr>
            <p:spPr>
              <a:xfrm>
                <a:off x="2332898" y="3686790"/>
                <a:ext cx="164625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sz="1600" dirty="0">
                    <a:solidFill>
                      <a:prstClr val="black"/>
                    </a:solidFill>
                  </a:rPr>
                  <a:t>annealing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1600FE-8D59-C053-F3EA-41A9E2C840D7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08" y="2893925"/>
              <a:ext cx="1436914" cy="844062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4"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53B970-27A4-9025-ECFB-65B715BE9945}"/>
              </a:ext>
            </a:extLst>
          </p:cNvPr>
          <p:cNvGrpSpPr/>
          <p:nvPr/>
        </p:nvGrpSpPr>
        <p:grpSpPr>
          <a:xfrm>
            <a:off x="5196673" y="3086518"/>
            <a:ext cx="1515631" cy="1163935"/>
            <a:chOff x="5196673" y="3086518"/>
            <a:chExt cx="1515631" cy="116393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24DA7A-2AF7-DB62-1E34-0BB935E24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2493" y="3858567"/>
              <a:ext cx="1079811" cy="175526"/>
            </a:xfrm>
            <a:prstGeom prst="straightConnector1">
              <a:avLst/>
            </a:prstGeom>
            <a:noFill/>
            <a:ln w="63500" cap="flat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E05135-84A4-A3EA-18E1-BF716C1D8AE8}"/>
                </a:ext>
              </a:extLst>
            </p:cNvPr>
            <p:cNvSpPr txBox="1"/>
            <p:nvPr/>
          </p:nvSpPr>
          <p:spPr>
            <a:xfrm>
              <a:off x="5690727" y="3594780"/>
              <a:ext cx="8909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splitting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07DCD58-97D0-E014-D88B-F72514B54A44}"/>
                </a:ext>
              </a:extLst>
            </p:cNvPr>
            <p:cNvCxnSpPr>
              <a:cxnSpLocks/>
            </p:cNvCxnSpPr>
            <p:nvPr/>
          </p:nvCxnSpPr>
          <p:spPr>
            <a:xfrm>
              <a:off x="5634169" y="4025719"/>
              <a:ext cx="1058039" cy="224734"/>
            </a:xfrm>
            <a:prstGeom prst="straightConnector1">
              <a:avLst/>
            </a:prstGeom>
            <a:noFill/>
            <a:ln w="63500" cap="flat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06ED51-FFA6-05B7-9AEA-B368F7EB65F9}"/>
                </a:ext>
              </a:extLst>
            </p:cNvPr>
            <p:cNvCxnSpPr>
              <a:cxnSpLocks/>
            </p:cNvCxnSpPr>
            <p:nvPr/>
          </p:nvCxnSpPr>
          <p:spPr>
            <a:xfrm>
              <a:off x="5196673" y="3086518"/>
              <a:ext cx="932822" cy="601227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4"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14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49" grpId="0" animBg="1"/>
      <p:bldP spid="53" grpId="0" animBg="1"/>
      <p:bldP spid="55" grpId="0" animBg="1"/>
      <p:bldP spid="56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provided by “Idea or Experiment Plan”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6103877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https://mdi.matinf.pro/object/standard-screening-crc-aka-tobias-report-103066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E345E-E803-13E9-13E0-D13D60A0479E}"/>
              </a:ext>
            </a:extLst>
          </p:cNvPr>
          <p:cNvSpPr txBox="1"/>
          <p:nvPr/>
        </p:nvSpPr>
        <p:spPr>
          <a:xfrm>
            <a:off x="273817" y="795048"/>
            <a:ext cx="106366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Live monitoring:</a:t>
            </a:r>
            <a:r>
              <a:rPr lang="en-US" sz="2200" dirty="0"/>
              <a:t> how well measurement workflows go to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31D7E-CF52-510A-B9F4-9927B0F18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89" y="1329733"/>
            <a:ext cx="9345329" cy="4344006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9D755D6-DB84-2012-DC1D-FCE7D6C1EAD4}"/>
              </a:ext>
            </a:extLst>
          </p:cNvPr>
          <p:cNvGrpSpPr/>
          <p:nvPr/>
        </p:nvGrpSpPr>
        <p:grpSpPr>
          <a:xfrm>
            <a:off x="7969827" y="874710"/>
            <a:ext cx="4062846" cy="1026826"/>
            <a:chOff x="7969827" y="874710"/>
            <a:chExt cx="4062846" cy="10268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27197AF-C647-7B92-8178-9AE5BC68D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9827" y="1350818"/>
              <a:ext cx="1839191" cy="550718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FBF1D5-F362-5FED-D08C-07739C9187A9}"/>
                </a:ext>
              </a:extLst>
            </p:cNvPr>
            <p:cNvSpPr txBox="1"/>
            <p:nvPr/>
          </p:nvSpPr>
          <p:spPr>
            <a:xfrm>
              <a:off x="9788426" y="874710"/>
              <a:ext cx="224424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Measurements according to the “Idea or Experiment Plan” object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8C566A-7080-7BE1-C5DC-CA20E52AFB7E}"/>
              </a:ext>
            </a:extLst>
          </p:cNvPr>
          <p:cNvGrpSpPr/>
          <p:nvPr/>
        </p:nvGrpSpPr>
        <p:grpSpPr>
          <a:xfrm>
            <a:off x="5561573" y="2242059"/>
            <a:ext cx="6529982" cy="3192387"/>
            <a:chOff x="5561573" y="2242059"/>
            <a:chExt cx="6529982" cy="31923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506393-82A7-8448-0E5E-52872A1CE3BE}"/>
                </a:ext>
              </a:extLst>
            </p:cNvPr>
            <p:cNvSpPr txBox="1"/>
            <p:nvPr/>
          </p:nvSpPr>
          <p:spPr>
            <a:xfrm>
              <a:off x="9847308" y="3146857"/>
              <a:ext cx="224424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Number of objects/documents according to measurement types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0648B8-C373-1B7C-C20F-74511A574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5564" y="3727030"/>
              <a:ext cx="661744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B06AE64-4E3C-11DF-BE47-1132CE0542E3}"/>
                </a:ext>
              </a:extLst>
            </p:cNvPr>
            <p:cNvSpPr/>
            <p:nvPr/>
          </p:nvSpPr>
          <p:spPr>
            <a:xfrm>
              <a:off x="5561573" y="2242059"/>
              <a:ext cx="3634382" cy="3192387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9B4495-65ED-3981-E148-EBB286C1CFC3}"/>
              </a:ext>
            </a:extLst>
          </p:cNvPr>
          <p:cNvGrpSpPr/>
          <p:nvPr/>
        </p:nvGrpSpPr>
        <p:grpSpPr>
          <a:xfrm>
            <a:off x="244739" y="5049982"/>
            <a:ext cx="6259970" cy="1166409"/>
            <a:chOff x="244739" y="5049982"/>
            <a:chExt cx="6259970" cy="11664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026B45-6F5A-32C8-0759-FAB698EA0DA0}"/>
                </a:ext>
              </a:extLst>
            </p:cNvPr>
            <p:cNvSpPr txBox="1"/>
            <p:nvPr/>
          </p:nvSpPr>
          <p:spPr>
            <a:xfrm>
              <a:off x="244739" y="5785504"/>
              <a:ext cx="443673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0</a:t>
              </a:r>
              <a:r>
                <a:rPr lang="en-US" sz="2200" b="1" dirty="0"/>
                <a:t> </a:t>
              </a:r>
              <a:r>
                <a:rPr lang="en-US" sz="2200" dirty="0"/>
                <a:t>– no measurements done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12DD85A-C2C0-A38D-52CA-97D30DF55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1736" y="5049982"/>
              <a:ext cx="3002973" cy="862445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8933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8595</TotalTime>
  <Words>1408</Words>
  <Application>Microsoft Office PowerPoint</Application>
  <PresentationFormat>Widescreen</PresentationFormat>
  <Paragraphs>224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Slack-Lato</vt:lpstr>
      <vt:lpstr>Wingdings</vt:lpstr>
      <vt:lpstr>Office</vt:lpstr>
      <vt:lpstr>PowerPoint Master RUB</vt:lpstr>
      <vt:lpstr>  the questions you asked about CRC1625 Research Data Management System</vt:lpstr>
      <vt:lpstr>Agenda</vt:lpstr>
      <vt:lpstr>RDMS: how to register</vt:lpstr>
      <vt:lpstr>Research Workflow</vt:lpstr>
      <vt:lpstr>Idea or Experiment Plan</vt:lpstr>
      <vt:lpstr>Request for Synthesis</vt:lpstr>
      <vt:lpstr>Samples</vt:lpstr>
      <vt:lpstr>Use Case: Sample Transformation Workflow</vt:lpstr>
      <vt:lpstr>Report provided by “Idea or Experiment Plan”</vt:lpstr>
      <vt:lpstr>Idea or Experiment Plan: summary</vt:lpstr>
      <vt:lpstr>RDMS: Advanced Interlink Objects</vt:lpstr>
      <vt:lpstr>Graph: always think about object connections</vt:lpstr>
      <vt:lpstr>Unclassified samples: these should not exist anymore…</vt:lpstr>
      <vt:lpstr>Oriented Graph: interlink &amp; don’t mess up with directions</vt:lpstr>
      <vt:lpstr>RDMS Quiz: do you know graph good enough?</vt:lpstr>
      <vt:lpstr>Tracking Samples or Handover event: initialisation</vt:lpstr>
      <vt:lpstr>Tracking Samples or Handover event: delivering / delivered</vt:lpstr>
      <vt:lpstr>Tracking Samples or Handover event: user overview</vt:lpstr>
      <vt:lpstr>Tracking Samples or Handover event: project overview</vt:lpstr>
      <vt:lpstr>Agenda</vt:lpstr>
      <vt:lpstr>Playground</vt:lpstr>
      <vt:lpstr>Thanks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Виктор Дударев</cp:lastModifiedBy>
  <cp:revision>511</cp:revision>
  <cp:lastPrinted>2021-07-01T07:54:40Z</cp:lastPrinted>
  <dcterms:created xsi:type="dcterms:W3CDTF">2018-11-13T11:45:51Z</dcterms:created>
  <dcterms:modified xsi:type="dcterms:W3CDTF">2024-11-14T01:34:32Z</dcterms:modified>
</cp:coreProperties>
</file>