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5" r:id="rId1"/>
    <p:sldMasterId id="2147483679" r:id="rId2"/>
  </p:sldMasterIdLst>
  <p:notesMasterIdLst>
    <p:notesMasterId r:id="rId46"/>
  </p:notesMasterIdLst>
  <p:sldIdLst>
    <p:sldId id="256" r:id="rId3"/>
    <p:sldId id="9476" r:id="rId4"/>
    <p:sldId id="9484" r:id="rId5"/>
    <p:sldId id="9485" r:id="rId6"/>
    <p:sldId id="9486" r:id="rId7"/>
    <p:sldId id="416" r:id="rId8"/>
    <p:sldId id="9483" r:id="rId9"/>
    <p:sldId id="345" r:id="rId10"/>
    <p:sldId id="291" r:id="rId11"/>
    <p:sldId id="9449" r:id="rId12"/>
    <p:sldId id="9454" r:id="rId13"/>
    <p:sldId id="9461" r:id="rId14"/>
    <p:sldId id="9452" r:id="rId15"/>
    <p:sldId id="9451" r:id="rId16"/>
    <p:sldId id="9450" r:id="rId17"/>
    <p:sldId id="9463" r:id="rId18"/>
    <p:sldId id="9464" r:id="rId19"/>
    <p:sldId id="9465" r:id="rId20"/>
    <p:sldId id="9474" r:id="rId21"/>
    <p:sldId id="9470" r:id="rId22"/>
    <p:sldId id="9473" r:id="rId23"/>
    <p:sldId id="9475" r:id="rId24"/>
    <p:sldId id="9458" r:id="rId25"/>
    <p:sldId id="9460" r:id="rId26"/>
    <p:sldId id="9459" r:id="rId27"/>
    <p:sldId id="9457" r:id="rId28"/>
    <p:sldId id="9456" r:id="rId29"/>
    <p:sldId id="9453" r:id="rId30"/>
    <p:sldId id="9477" r:id="rId31"/>
    <p:sldId id="9462" r:id="rId32"/>
    <p:sldId id="9481" r:id="rId33"/>
    <p:sldId id="9482" r:id="rId34"/>
    <p:sldId id="9479" r:id="rId35"/>
    <p:sldId id="9468" r:id="rId36"/>
    <p:sldId id="9480" r:id="rId37"/>
    <p:sldId id="9469" r:id="rId38"/>
    <p:sldId id="9455" r:id="rId39"/>
    <p:sldId id="412" r:id="rId40"/>
    <p:sldId id="396" r:id="rId41"/>
    <p:sldId id="407" r:id="rId42"/>
    <p:sldId id="9446" r:id="rId43"/>
    <p:sldId id="397" r:id="rId44"/>
    <p:sldId id="403" r:id="rId4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B0BD07-221F-49F1-84C3-A636A7D2C99B}">
          <p14:sldIdLst>
            <p14:sldId id="256"/>
            <p14:sldId id="9476"/>
            <p14:sldId id="9484"/>
            <p14:sldId id="9485"/>
            <p14:sldId id="9486"/>
          </p14:sldIdLst>
        </p14:section>
        <p14:section name="Types_" id="{455D5768-2C79-465C-8964-D9F546DD8BA3}">
          <p14:sldIdLst>
            <p14:sldId id="416"/>
            <p14:sldId id="9483"/>
            <p14:sldId id="345"/>
            <p14:sldId id="291"/>
            <p14:sldId id="9449"/>
            <p14:sldId id="9454"/>
          </p14:sldIdLst>
        </p14:section>
        <p14:section name="FileName" id="{BAA7ECDE-02A4-4C47-A901-8CCE631526F8}">
          <p14:sldIdLst>
            <p14:sldId id="9461"/>
            <p14:sldId id="9452"/>
            <p14:sldId id="9451"/>
          </p14:sldIdLst>
        </p14:section>
        <p14:section name="Liang Yanyan" id="{A65E0E44-AFBD-4B2D-9095-E8FEEDF3B8B8}">
          <p14:sldIdLst>
            <p14:sldId id="9450"/>
            <p14:sldId id="9463"/>
            <p14:sldId id="9464"/>
            <p14:sldId id="9465"/>
            <p14:sldId id="9474"/>
            <p14:sldId id="9470"/>
            <p14:sldId id="9473"/>
            <p14:sldId id="9475"/>
          </p14:sldIdLst>
        </p14:section>
        <p14:section name="Links_Context" id="{B0B1E543-801D-4DDC-87AD-BC3AFC76516E}">
          <p14:sldIdLst>
            <p14:sldId id="9458"/>
            <p14:sldId id="9460"/>
            <p14:sldId id="9459"/>
            <p14:sldId id="9457"/>
            <p14:sldId id="9456"/>
          </p14:sldIdLst>
        </p14:section>
        <p14:section name="Publication type" id="{3A98F23C-1CF7-4B82-BAEA-3AC3F3F36FCA}">
          <p14:sldIdLst>
            <p14:sldId id="9453"/>
          </p14:sldIdLst>
        </p14:section>
        <p14:section name="Reports" id="{B223C0DF-6481-4809-8CB3-ECAEC6E8D858}">
          <p14:sldIdLst>
            <p14:sldId id="9477"/>
            <p14:sldId id="9462"/>
          </p14:sldIdLst>
        </p14:section>
        <p14:section name="Mess" id="{DF301A64-5BAA-4913-8BFB-D81F7FC1838C}">
          <p14:sldIdLst>
            <p14:sldId id="9481"/>
            <p14:sldId id="9482"/>
          </p14:sldIdLst>
        </p14:section>
        <p14:section name="Conclusion" id="{BA70D61A-F589-4CAA-B1AF-793277921755}">
          <p14:sldIdLst>
            <p14:sldId id="9479"/>
            <p14:sldId id="9468"/>
            <p14:sldId id="9480"/>
          </p14:sldIdLst>
        </p14:section>
        <p14:section name="Ask for help!!!" id="{6F5554B8-4A73-41DA-B68F-E8B38E6B276C}">
          <p14:sldIdLst>
            <p14:sldId id="9469"/>
            <p14:sldId id="9455"/>
            <p14:sldId id="412"/>
            <p14:sldId id="396"/>
            <p14:sldId id="407"/>
            <p14:sldId id="9446"/>
            <p14:sldId id="397"/>
            <p14:sldId id="4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4C0B07"/>
    <a:srgbClr val="004C93"/>
    <a:srgbClr val="2E316C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0" autoAdjust="0"/>
    <p:restoredTop sz="86404" autoAdjust="0"/>
  </p:normalViewPr>
  <p:slideViewPr>
    <p:cSldViewPr snapToGrid="0">
      <p:cViewPr varScale="1">
        <p:scale>
          <a:sx n="95" d="100"/>
          <a:sy n="95" d="100"/>
        </p:scale>
        <p:origin x="46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2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8/10/relationships/authors" Target="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3840" units="cm"/>
          <inkml:channel name="Y" type="integer" min="-37" max="2011" units="cm"/>
          <inkml:channel name="T" type="integer" max="2.14748E9" units="dev"/>
        </inkml:traceFormat>
        <inkml:channelProperties>
          <inkml:channelProperty channel="X" name="resolution" value="82.27425" units="1/cm"/>
          <inkml:channelProperty channel="Y" name="resolution" value="60.95238" units="1/cm"/>
          <inkml:channelProperty channel="T" name="resolution" value="1" units="1/dev"/>
        </inkml:channelProperties>
      </inkml:inkSource>
      <inkml:timestamp xml:id="ts0" timeString="2025-03-21T14:16:57.2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1676 12823 0,'-18'0'234,"-35"0"-203,36 0-31,-36 0 16,35 0 0,-35 0-1,18 0 1,-18 0 15,18 0-15,-1 0 15,19 0-15,-1 0-1,0 0 1,-35 0 0,18 0 15,0 0-16,0 0 1,-1 0 15,19 0-15,-19 0 0,1 0-1,0 0 1,17 0-1,-52 0 1,-1 18 15,53-18 1,-52 0-1,52 18-16,-17-1 1,17-17 0,-17 18-1,-18 0 48,36-18-32,-19 17 0,19 19 1,-19-19-1,19 1 0,17 0-31,-18 17 31,0 18 1,1-18-1,17 0 16,0-17-16,0 0-31,0-1 31,0 18 0,17-17 16,1 0 0,0-1-16,17 1 1,0 0-1,-35-1 0,18 1 0,17 0 1,-17-1 15,35 18-16,-18-17 16,18 0-16,-18-18 0,36 17 0,-18 1 1,35 0-1,35-18 0,-17 17 0,-35 1 1,17-18-1,-53 0-31,53 0 31,18 0 0,-88 0-31,52 0 32,-52 0-32,70 0 31,36 0 0,17 0 0,0 0 1,0 0-1,-17 0 0,34 0 0,-122 0-31,69 0 32,37 0-1,-90 0-31,37 0 31,69 0 0,-17 0 1,18 0-1,53 0 0,17 0 0,-35 0 1,-35 0-1,194 0 0,-195 0 0,1 0 1,-88 0-32,52 0 31,71 0-15,-141 0-1,71 0 16,87 0 1,-52 0-17,-124 0 1,71 0 15,18 0-15,-89 0-1,124 0 1,-124 0 0,88 0-1,-70 0 1,53 0 0,-88 0-1,70 0 1,0 0 15,-35 0-15,-18 0-16,36 0 15,-18 0 1,-18 0-16,18 0 16,-18 0-16,54 0 31,-37 0-16,54 0 1,-88 0 0,70 0-1,-70 0 1,88 35 0,-71-35-1,35 0 1,-52 0-1,17 0-15,36 0 16,-53 0 0,35 0-16,35 0 15,0 35 1,-53-35-16,53 18 31,-35-18-15,53 0-1,18 0 17,-89 0-17,71 0 1,35 53 15,-88-53-15,88 0-1,-88 0 1,88 18 0,-106-1-1,18-17 1,18 0 0,-1 0-1,89 0 16,-124 0-31,71 0 32,17 0-1,-87 0-15,87 0-1,-87 0-15,52 0 31,0 0 1,35 0-1,-70 0-15,36 0-1,-72 0 1,54 0-1,-36 0-15,88 0 32,19 0-1,-90 0-31,72 0 31,70 0 0,-106 0-15,18 0 0,17 0 15,36 0 0,-141 0-31,105 0 31,107 0 1,-160 0-32,-17 0 15,88 0 1,-88 0-16,141 0 31,71-17 0,-71-19 1,-35 19-1,-1 17 0,-122 0-31,34 0 16,124-18 15,-123 18-31,52 0 31,159-35 1,-88 17-1,-70 18 0,35 0 0,-1 0 1,-69 0-1,69 0-16,-105 0 1,88 0 15,-88 0-31,124 0 16,-142 0 0,177 0-1,-36 0 16,-105 0-15,105 0 0,-123 0-1,88 0 1,-88 0 0,123 0-1,-140 0 1,122 0-1,-87 0 1,88 0 0,-124 0-1,53-35 1,-53 35 0,1 0-16,34 0 15,-35 0 1,36 0-16,17 0 15,-53 0 1,36 0-16,0 0 16,-36 0-1,124 0 1,-124 0 0,124 0-1,-142 0 1,107 0-1,-71 0 1,70 0 0,-70 0-1,0 0 1,0 0-16,-18-18 16,53 18-1,-17 0-15,52 0 31,36 0 1,0 0-1,-18 0 0,0 0 0,-17 0 1,-89 0-17,106 0 1,-123 0 0,123 0-1,-124 0 1,54 0-1,-53 0-15,-1 0 16,18 0 0,-17 0-16,53 0 31,17 0 0,35 0 0,1 0 1,-54 0-1,-17 0 0,-17 0 0,17-17 1,-53-1-1,17 0 31,18 18-30,-17-17-17,17-19 1,-17-16 15,0 34 0,-18-17 16,0-18-15,0 35-1,0-17 0,0-18 0,0 35 1,0-35-1,-18 36 0,0-1 0,1-52 1,-1 34 14,-70-34 17,70 70-63,-17-18 16,17 18-16,-52-35 31,-18 17 0,-18-17 0,88 35-31,-52-35 32,52 35-32,-123-18 31,53 18 0,70 0-31,-53 0 31,-17 0 1,71 0-32,-36 0 31,-18 0 0,-35 0 0,-17 0 1,35 0-1,17 0 0,53 0-31,-35 0 31,-17 18-31,35-18 16,-18 0 0,0 17-1,35-17 1,-70 18-1,-18-18 17,18 0-1,53 35-15,-18-35-1,35 0 1,-70 35-1,17-35 17,36 18-17,-35-18 1,52 0 0,-35 0-1,18 0 1,-89 0-1,54 0 17,52 0-17,-17 0-15,-36 0 16,54 0 0,-19 0-16,-17 0 15,18 0 1,17 0-16,-52 0 15,52 0-15,-88 0 32,89 0-17,-71 0 1,52 0 0,1 35-16,17-35 15,-35 0 16,-17 0 1,52 0-17,-35 0 1,36 0-16,-19 0 31,-52 0 0,35 0-31,-17 0 32,-1 0-1,36 0-15,-36 0-1,36 0-15,-35 0 31,52 0-15,-17 0-16,-1 0 16,19 0-1,-54 0 1,54 0 0,-36 0-1,-36 0 16,54 0-15,17 0 0,-17 0-1,18 0-15,-36 0 32,35 0-17,-35 0-15,18 0 16,0 0-1,-1 0-15,-34 0 16,52 0 0,0 0-16,-52 0 15,52 0 1,-88 0 0,71 0-1,-53 0 1,70 0-1,-70 0 1,70 0 0,-70-35-1,-18 35 17,54 0-1,16 0-16,1 0-15,-18 0 16,18 0 0,-36 0-16,36 0 15,-36 0 1,54 0-16,-54 0 16,54 0-16,-89 0 31,-35 0 0,123 0-31,-70 0 31,17 0 1,1 0-1,-1 0 0,53 0-31,1 0 16,-89 0 15,-35 0 0,53 0 0,-18 0 1,53 0-17,-35 0 1,70 0 0,-88 0-1,53 0 1,-35 0-1,71 0 1,-72 0 0,72 0-1,-54 0 1,54 0-16,-36 0 16,17 0-1,-17 0-15,36 0 16,-54 0-1,54 0-15,-36 0 32,35 0-32,-70 0 31,-53 0 0,35 0 0,-53 0 1,36 0-1,-1 0 0,18 0 0,-52 0 1,16 0-1,19 0 0,52 0 0,-17 0 1,53 0-32,-71 0 31,-70 0 0,140 0-31,-52 0 31,0 0 1,-35 0-1,17 0 0,18 0 0,-1 0 1,1 0-1,18 0 0,-36 0 0,88 0-31,-70 0 32,-18 0-1,71 0-31,-71 0 31,-35 0 0,17 0 1,1 0-1,0 0 0,17 0 0,-35 0 1,52 0-1,-34 0 0,70 0-31,-35 0 31,52 0-31,-52 0 32,-106 0-1,71 0 0,17 0 0,18 0 1,0 0-1,35 0-31,-18 0 31,36 0-31,-53 0 31,52 0-31,-52 0 16,-35 0 31,-1 0-16,-52 0 0,141 0-31,-36 0 32,-70 0-1,35 0 0,88 0-31,-34 0 0,-1 0 31,0 0-31,17 0 0,-17 0 16,-17 0 15,35 0-31,-54 0 32,72 0-32,-36 0 15,-53 0 16,88 0-31,-70 0 16,35 0 0,-35 0-1,-18 0 17,89 0-17,-19 0-15,-17 0 16,1 0-1,-19 0 1,36 0 0,-53 0-1,70 0 1,-70 0 0,52 0-1,1 0 1,-18 0-1,-17 0 1,52 0 0,-70 0-1,70 0 1,-35 0-16,-53 0 16,71 0-1,17 0-15,-105 0 16,70 0-1,0 0-15,-35 0 16,53 0-16,-89 0 31,54 0-15,52 0-16,-70 0 31,35 0-15,-35 0-1,0 0 17,35 0-17,0 0 1,0 0-16,35 0 16,-35 0-1,0 0-15,-35 0 31,35 0-15,36 0-16,-36 0 31,17 0 1,-17 0-1,18 0 0,18 0-31,-36 0 31,0 0 1,0 0-1,0 0 0,35 0 0,1 0 1,-36 0-1,17 0 0,1 0 0,0 0 1,0 0-32,-18 0 31,0 0 0,0 0 0,-35 0 1,35 0-1,-35 0 0,17 0 0,18 0 1,35 0-17,-52 0 1,35 0 15,-1 0 0,19 0-31,-1 0 16,-17 0 0,17 0-16,-17 0 31,-89 18 0,71-1 0,1-17 1,-19 0-1,53 0 0,-35 18 0,36-18-31,-18 0 32,-1 0-17,19 0 32,-1 0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3840" units="cm"/>
          <inkml:channel name="Y" type="integer" min="-37" max="2011" units="cm"/>
          <inkml:channel name="T" type="integer" max="2.14748E9" units="dev"/>
        </inkml:traceFormat>
        <inkml:channelProperties>
          <inkml:channelProperty channel="X" name="resolution" value="82.27425" units="1/cm"/>
          <inkml:channelProperty channel="Y" name="resolution" value="60.95238" units="1/cm"/>
          <inkml:channelProperty channel="T" name="resolution" value="1" units="1/dev"/>
        </inkml:channelProperties>
      </inkml:inkSource>
      <inkml:timestamp xml:id="ts0" timeString="2025-03-21T14:17:00.5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14993 8484 0,'-18'-17'156,"36"-1"-125,0-17 0,35-18 1,-53 35-17,17-17 1,1 0 15,17-1-15,-17 19-1,-1-1 17,19 18-1,-1-35-31,-17 17 31,17 18 0,-17-17 1,-1 17-17,54 0 1,-54 0-1,36-18 1,-35 18 0,0 0-1,-1 0 1,1 0 0,0 0 15,-1 0 16,1 0-16,17 0-31,0 0 31,-17 18 0,0 17 1,-1 0-17,19 36 17,-36-36-1,0 0 0,0 18 0,0-35-31,0 52 32,0 18-1,0 1 0,0-36 0,-36 17 1,19-17-1,-1-35 0,0-1 0,-52 54 1,52-71-32,1 0 15,-54 53 16,0-36 1,54 1-1,-1 0 47,0-1-47,18 19 1,0 17-17,0-36 1,0 36 15,0-35 0,0-1 47,0 19-46,0-19-1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3840" units="cm"/>
          <inkml:channel name="Y" type="integer" min="-37" max="2011" units="cm"/>
          <inkml:channel name="T" type="integer" max="2.14748E9" units="dev"/>
        </inkml:traceFormat>
        <inkml:channelProperties>
          <inkml:channelProperty channel="X" name="resolution" value="82.27425" units="1/cm"/>
          <inkml:channelProperty channel="Y" name="resolution" value="60.95238" units="1/cm"/>
          <inkml:channelProperty channel="T" name="resolution" value="1" units="1/dev"/>
        </inkml:channelProperties>
      </inkml:inkSource>
      <inkml:timestamp xml:id="ts0" timeString="2025-03-21T14:17:02.3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15222 9878 0,'18'0'62,"0"0"1,17 0-16,0 0 15,0 0-31,1 0 1,-19 0 124,36 0-125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25.03.2025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27731-25B9-CC91-6ACF-09C23862A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4A475-3B5A-D469-C705-57213EAD7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94AC4-F7F0-F985-08D8-5B31AB98E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E11AC-65B3-F803-4443-7340E7FBF8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475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6C835-46BA-BC5D-7B28-D9CCFA22B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16843A-B02E-689F-9D5D-B6739D6F14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4BC2A-F146-C5AD-1228-67F5FA87A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C0854-75B6-D305-4265-BE9F55A96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28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3A475-1BF5-1C50-DD35-9519E5186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303501-22BF-6476-157B-3E58C22BA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38344B-BF62-3FE2-A71D-735ABC85A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5C41D5-E00A-475C-84F0-054031DB6B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013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2E951-1D68-5D44-D0C2-576A49144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5FFCAE-A9AA-7E6F-535F-1780D3F2A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EA33145-F754-493A-6682-6D284DE19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01F02D-6320-1A5D-04E0-E4E858591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433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9D626-97CA-438A-D56E-2E181D7E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DD9E32-EE19-BB99-3091-3631B1FFF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054D38-2208-5501-E2D5-F22699907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29341D-C7C8-A7DB-1C7B-CAE0A547D8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156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90E53-F26A-2758-7A6C-8A9554CA1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92147CD-8523-02BD-32A2-3D8968100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7AFFCF-CCFC-C36D-32AA-45B4F58E4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27EB9-0F39-3C5E-37C8-A3AFC362F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718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B1002-0AC0-2AD1-24BE-BB372BBE3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DCA6ECE-87C6-704E-F774-210F5DAAE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157E40-0B23-EA5B-8C61-CE0C2F8F8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944F84-281A-3C1B-7AB5-1E96CFD5A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920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278A3-A697-BBCB-340D-C491DA78E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0F83E99-5E27-7E9F-F45B-D31C4423F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B4DCAD-88E8-719A-3858-36EEFECFA7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8CAC69-B877-CAEC-2203-5DF61D0A3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295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0D13D-0ABF-A99E-8737-6DF1E360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B59C5-5313-0BFB-9114-31DD4EA23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56DA7F-891B-2E6C-C5F0-CF2CF7B0A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83698-B98D-C22F-616B-433A7AAEA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341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97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35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7EA1C-0365-F2DA-88F8-0BF67546F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DD7E4-41F2-EED6-2FF8-5621187CE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A06659-81F4-B005-F66F-9454A38D3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17DB6-A02B-4007-A8A6-6B63FA08D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430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61219-0417-A5D4-F700-66C49B6D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98D83-72A3-ACFB-1CBA-BB7E0607F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DEAF2-298D-DB0C-B238-39A9E3C30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C77C1-6174-7533-764B-91D0077BB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875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67620-84B8-432A-D493-055CD94E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40AE3BC-CCB0-A228-7478-C9F13B601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9F4113D-61F3-7AEA-0DA3-EA52E7A39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BDA540-D2B2-1852-714D-4CB3FA8D4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027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CBAC9-2558-A4EF-8B48-4B931A9C3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3DC4E9-38C4-59B4-712C-99F6D171B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509CF-F452-D4A1-AF85-1E75068B7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B7EB0-F78C-CD92-FFB2-E7FACB7E07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212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79ACF-36E5-405D-1CEC-CFC4CC74D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A27830C-6F83-09E4-7791-74130D909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586A911-EB83-4D9F-E89E-7DCD77CC8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A97B2C-C21E-747E-D918-62FEFF049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563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C47FF-7C6B-64B1-4F16-23F0CBE68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32FCB70-6F6D-1B8A-DC62-D49D072A93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D41D6D-2DD4-E5A7-4EB2-116B953CD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A04EB5-420E-CCEB-BBCB-783AA4FEB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4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4DD35-32C7-8EB0-31C6-C1BD9270A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D87A57-273C-37D8-755E-ADFE99133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EEEAA5-6C0D-3B8F-C4C6-761E333E6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ED2ECA-632B-0F10-9EFF-A64F5ADFF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61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D035-C793-7235-2EF1-D3617C5C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DFE8D0-97BE-0451-8569-D8780F2C2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606130-C751-D085-B4B5-D4366A836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799176-B9EF-B601-5020-8683BC41E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94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98A54-EE2C-BF30-16C2-79CD8A490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7FD875-D79A-E326-49C4-0BBC53FEA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CF504C8-4BE0-3A75-1C5F-F9C6BE277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231DA4-2F8D-D3D7-460B-D2A08B2B3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050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96235-A84D-C8F3-2620-FA38CD12B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E637E61-5E54-4D64-A458-796276F58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543EE1-4956-5DD2-F7A0-C1F6A828B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1C680B-8163-52A4-F749-905550405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3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175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74466-6A15-BA97-82C8-ADDE5943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EEFB85-0AEC-36D9-4D73-7182C423DF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1849DFC-DF43-AB0F-3B87-6995B742C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7810FC-D4DE-4E66-9B14-A1CCB1C63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08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70B25-5B07-C00C-D92B-8FB2AA43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4970427-A69E-3AFE-2C03-855CB0BB2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60E501D-E185-FC8D-A775-D44D8FD7A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96AFE8-D46C-3025-B21D-754652F00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323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0D04B-C10E-A95C-051C-EBDD0599B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C811F3-947D-D52B-46D1-5F7D3631C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F783AF3-F5C0-93D1-D195-3FA988831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2C1E8B-10FD-F9AC-64A5-1AFDE6DBE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067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F2332-3C2F-298F-BFD7-CB1300115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2866B7-6370-83D6-B271-7C17F4CC4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F37C9-7CE5-D142-7086-C5024DA8B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9839B-D968-128C-8E94-DE88669DB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964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784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699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https://qr.io/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249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8765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4030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7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6900A-AD17-93AF-B22F-14929E443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7246D-055E-48A9-EF35-B67EE3415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CFCC05-2C8C-CC72-0D2A-32A75202E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FB8BF-AD7B-84CA-1B58-4FC56C3FE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38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329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4E919-A7E0-DE8B-1FEA-D307ACD8E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A992AD-4CA4-D577-1B29-98C812BA4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9D7414-BFAB-1124-66D9-2D2562FA3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9A8E6-5CAB-5D87-EF4A-68A4AF464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46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584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576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5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1026" name="Picture 2" descr="CRC 1625">
            <a:extLst>
              <a:ext uri="{FF2B5EF4-FFF2-40B4-BE49-F238E27FC236}">
                <a16:creationId xmlns:a16="http://schemas.microsoft.com/office/drawing/2014/main" id="{9CBDD254-1B04-070C-72E0-764096BA13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8" y="5823309"/>
            <a:ext cx="531961" cy="3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7037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3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>
          <p15:clr>
            <a:srgbClr val="FBAE40"/>
          </p15:clr>
        </p15:guide>
        <p15:guide id="5" pos="279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130765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  <p15:guide id="5" pos="2790">
          <p15:clr>
            <a:srgbClr val="FBAE40"/>
          </p15:clr>
        </p15:guide>
        <p15:guide id="6" pos="5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432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2000" y="1272000"/>
            <a:ext cx="6048000" cy="403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0149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5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5472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8335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60000" y="1224000"/>
            <a:ext cx="456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4277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0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0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4505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20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1562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012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0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22" name="Area C" hidden="1">
            <a:extLst>
              <a:ext uri="{FF2B5EF4-FFF2-40B4-BE49-F238E27FC236}">
                <a16:creationId xmlns:a16="http://schemas.microsoft.com/office/drawing/2014/main" id="{0F8AF86F-DAD4-E648-A096-8E7DDD34F16A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3" name="Element_C">
              <a:extLst>
                <a:ext uri="{FF2B5EF4-FFF2-40B4-BE49-F238E27FC236}">
                  <a16:creationId xmlns:a16="http://schemas.microsoft.com/office/drawing/2014/main" id="{717E5556-728B-D449-9DB4-95716CFA47C0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_C">
              <a:extLst>
                <a:ext uri="{FF2B5EF4-FFF2-40B4-BE49-F238E27FC236}">
                  <a16:creationId xmlns:a16="http://schemas.microsoft.com/office/drawing/2014/main" id="{3331879B-FD0F-4F43-8A20-22FB5D4129E5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C01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4" y="6372000"/>
            <a:ext cx="4995073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Materials Discovery and Interfaces</a:t>
            </a:r>
          </a:p>
          <a:p>
            <a:r>
              <a:rPr lang="en-US" sz="1200" noProof="0" dirty="0">
                <a:solidFill>
                  <a:srgbClr val="004C93"/>
                </a:solidFill>
              </a:rPr>
              <a:t>Ruhr University Bochum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4000" y="5640000"/>
            <a:ext cx="10080000" cy="432000"/>
          </a:xfrm>
        </p:spPr>
        <p:txBody>
          <a:bodyPr/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1pPr>
            <a:lvl2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2pPr>
            <a:lvl3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3pPr>
            <a:lvl4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4pPr>
            <a:lvl5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5pPr>
            <a:lvl6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6pPr>
            <a:lvl7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7pPr>
            <a:lvl8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8pPr>
            <a:lvl9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4000" y="6240000"/>
            <a:ext cx="10080000" cy="19200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000" y="4665600"/>
            <a:ext cx="3340800" cy="231864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0910400" cy="4248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3600" y="0"/>
            <a:ext cx="1920483" cy="192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5193600"/>
            <a:ext cx="4703915" cy="432000"/>
          </a:xfrm>
        </p:spPr>
        <p:txBody>
          <a:bodyPr/>
          <a:lstStyle>
            <a:lvl1pPr>
              <a:lnSpc>
                <a:spcPts val="3333"/>
              </a:lnSpc>
              <a:defRPr cap="all" baseline="0"/>
            </a:lvl1pPr>
          </a:lstStyle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9599" y="5193600"/>
            <a:ext cx="3340800" cy="432000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3169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008000"/>
            <a:ext cx="10896000" cy="960000"/>
          </a:xfrm>
        </p:spPr>
        <p:txBody>
          <a:bodyPr/>
          <a:lstStyle>
            <a:lvl1pPr>
              <a:lnSpc>
                <a:spcPts val="7600"/>
              </a:lnSpc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968589"/>
            <a:ext cx="10896000" cy="1919817"/>
          </a:xfrm>
        </p:spPr>
        <p:txBody>
          <a:bodyPr/>
          <a:lstStyle>
            <a:lvl1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1pPr>
            <a:lvl2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2pPr>
            <a:lvl3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3pPr>
            <a:lvl4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4pPr>
            <a:lvl5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5pPr>
            <a:lvl6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6pPr>
            <a:lvl7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7pPr>
            <a:lvl8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8pPr>
            <a:lvl9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1855049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104000"/>
            <a:ext cx="10896000" cy="720000"/>
          </a:xfrm>
        </p:spPr>
        <p:txBody>
          <a:bodyPr/>
          <a:lstStyle>
            <a:lvl1pPr>
              <a:lnSpc>
                <a:spcPts val="5867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823999"/>
            <a:ext cx="10896000" cy="3888000"/>
          </a:xfrm>
        </p:spPr>
        <p:txBody>
          <a:bodyPr/>
          <a:lstStyle>
            <a:lvl1pPr>
              <a:lnSpc>
                <a:spcPts val="5867"/>
              </a:lnSpc>
              <a:spcAft>
                <a:spcPts val="0"/>
              </a:spcAft>
              <a:defRPr sz="4800" b="0">
                <a:solidFill>
                  <a:schemeClr val="bg1"/>
                </a:solidFill>
              </a:defRPr>
            </a:lvl1pPr>
            <a:lvl2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2pPr>
            <a:lvl3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3pPr>
            <a:lvl4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4pPr>
            <a:lvl5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5pPr>
            <a:lvl6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6pPr>
            <a:lvl7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7pPr>
            <a:lvl8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8pPr>
            <a:lvl9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524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311992">
              <a:tabLst>
                <a:tab pos="311992" algn="l"/>
              </a:tabLst>
              <a:defRPr/>
            </a:lvl2pPr>
            <a:lvl3pPr defTabSz="311992">
              <a:tabLst>
                <a:tab pos="311992" algn="l"/>
              </a:tabLst>
              <a:defRPr/>
            </a:lvl3pPr>
            <a:lvl4pPr defTabSz="311992">
              <a:tabLst>
                <a:tab pos="311992" algn="l"/>
              </a:tabLst>
              <a:defRPr/>
            </a:lvl4pPr>
            <a:lvl5pPr defTabSz="311992">
              <a:tabLst>
                <a:tab pos="311992" algn="l"/>
              </a:tabLst>
              <a:defRPr/>
            </a:lvl5pPr>
            <a:lvl6pPr marL="0" indent="0" defTabSz="311992">
              <a:buFont typeface="+mj-lt"/>
              <a:buNone/>
              <a:tabLst>
                <a:tab pos="311992" algn="l"/>
              </a:tabLst>
              <a:defRPr/>
            </a:lvl6pPr>
            <a:lvl7pPr defTabSz="311992">
              <a:tabLst>
                <a:tab pos="311992" algn="l"/>
              </a:tabLst>
              <a:defRPr/>
            </a:lvl7pPr>
            <a:lvl8pPr defTabSz="311992">
              <a:tabLst>
                <a:tab pos="311992" algn="l"/>
              </a:tabLst>
              <a:defRPr/>
            </a:lvl8pPr>
            <a:lvl9pPr defTabSz="311992">
              <a:tabLst>
                <a:tab pos="311992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3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000" y="1224000"/>
            <a:ext cx="10896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3505067" y="-624000"/>
            <a:ext cx="19778197" cy="8111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6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12336001" y="4437031"/>
            <a:ext cx="2756284" cy="11522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6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75315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736000" y="624000"/>
            <a:ext cx="6720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999" y="5270400"/>
            <a:ext cx="6720000" cy="43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0442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241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624000" y="528000"/>
            <a:ext cx="10080000" cy="6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624000" y="1224000"/>
            <a:ext cx="10080000" cy="44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480000" y="7365485"/>
            <a:ext cx="5712011" cy="2399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960000" y="6336000"/>
            <a:ext cx="8400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32000" y="6336000"/>
            <a:ext cx="336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784000" y="-624000"/>
            <a:ext cx="17712000" cy="8111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dt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1600"/>
        </a:spcAft>
        <a:buSzPct val="75000"/>
        <a:buFont typeface="Arial" panose="020B0604020202020204" pitchFamily="34" charset="0"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11992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623984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935977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>
          <p15:clr>
            <a:srgbClr val="5ACBF0"/>
          </p15:clr>
        </p15:guide>
        <p15:guide id="2" pos="5059">
          <p15:clr>
            <a:srgbClr val="5ACBF0"/>
          </p15:clr>
        </p15:guide>
        <p15:guide id="3" orient="horz" pos="245">
          <p15:clr>
            <a:srgbClr val="5ACBF0"/>
          </p15:clr>
        </p15:guide>
        <p15:guide id="4" orient="horz" pos="2700">
          <p15:clr>
            <a:srgbClr val="5ACBF0"/>
          </p15:clr>
        </p15:guide>
        <p15:guide id="5" pos="544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crc247.mdi.ruhr-uni-bochum.de/object/ac008-ht_lmueller_report-n2-bet-25320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hyperlink" Target="https://crc247.mdi.ruhr-uni-bochum.de/object/ac008-lacoo3-24922" TargetMode="Externa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demo-ag-au-cu-pd-pt-ti-28840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crc1625.mdi.ruhr-uni-bochum.de/rubric/a03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crc1625.mdi.ruhr-uni-bochum.de/report/usersstatistics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7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8.png"/><Relationship Id="rId5" Type="http://schemas.openxmlformats.org/officeDocument/2006/relationships/customXml" Target="../ink/ink1.xml"/><Relationship Id="rId10" Type="http://schemas.openxmlformats.org/officeDocument/2006/relationships/image" Target="../media/image340.png"/><Relationship Id="rId4" Type="http://schemas.openxmlformats.org/officeDocument/2006/relationships/hyperlink" Target="https://crc1625.mdi.ruhr-uni-bochum.de/rubric/a03_agaupdpt_ag13_au45_pd24_pt18_surface-segregation-in-111-at-t300k" TargetMode="External"/><Relationship Id="rId9" Type="http://schemas.openxmlformats.org/officeDocument/2006/relationships/customXml" Target="../ink/ink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search/?typeid=94&amp;createdbyuser=47&amp;pr0name=Temperature&amp;pr0type=Float&amp;pr0min=300&amp;pr0max=500&amp;pr1name=SourcePath&amp;pr1type=String&amp;pr1max=3&amp;pr1str=MDruns&amp;prcnt=2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search/?system=Pt-Ru&amp;typeid=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mdi.ruhr-uni-bochum.de/object/ag2s-4870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demo.mdi.ruhr-uni-bochum.de/adminobject/edititem/487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di.matinf.pro/object/standard-screening-crc-aka-tobias-report-103066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mdi.matinf.pro/rubric/industry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object/co-cu-mo-ni-equiatomic-library-117099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mdi.matinf.pro/object/graph/co-cu-mo-ni-equiatomic-library-11709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c1625.mdi.ruhr-uni-bochum.de/rubric/a03_ag-au-cu-pd-pt" TargetMode="External"/><Relationship Id="rId4" Type="http://schemas.openxmlformats.org/officeDocument/2006/relationships/hyperlink" Target="https://crc1625.mdi.ruhr-uni-bochum.de/rubric/a03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adminobject/newitem/83?idr=226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crc1625.mdi.ruhr-uni-bochum.de/object/integrate-kg-and-rdms-25368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object/240409-k3-1-70357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rubric/demo_publication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crc1625.mdi.ruhr-uni-bochum.de/report/objectsbymonth?project=A01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crc1625.mdi.ruhr-uni-bochum.de/report/projectsstatistics?excludeTypes=8" TargetMode="External"/><Relationship Id="rId4" Type="http://schemas.openxmlformats.org/officeDocument/2006/relationships/hyperlink" Target="https://crc1625.mdi.ruhr-uni-bochum.de/report/projectsstatistic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custom/editsample/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crc1625.mdi.ruhr-uni-bochum.de/identitymanager/home/user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object/ir-pd-pt-rh-ru-12187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hyperlink" Target="https://crc1625.mdi.ruhr-uni-bochum.de/object/xps_10811_10_points-123069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crc1625.mdi.ruhr-uni-bochum.de/home/doc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home/doc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home/doc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s://gitlab.ruhr-uni-bochum.de/" TargetMode="Externa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lab.ruhr-uni-bochum.de/vic/webutilslib" TargetMode="External"/><Relationship Id="rId11" Type="http://schemas.openxmlformats.org/officeDocument/2006/relationships/image" Target="../media/image76.png"/><Relationship Id="rId5" Type="http://schemas.openxmlformats.org/officeDocument/2006/relationships/hyperlink" Target="https://gitlab.ruhr-uni-bochum.de/vic/identitymanagerui" TargetMode="External"/><Relationship Id="rId10" Type="http://schemas.openxmlformats.org/officeDocument/2006/relationships/image" Target="../media/image75.png"/><Relationship Id="rId4" Type="http://schemas.openxmlformats.org/officeDocument/2006/relationships/hyperlink" Target="https://gitlab.ruhr-uni-bochum.de/vic/infproject" TargetMode="External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object/10701-agaupdpt-30-rpm-substrate-rotation-speed_2-2779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s://demo.mdi.ruhr-uni-bochum.de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Dudarev@rub.d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dudarev.r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rubric/area-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crc1625.mdi.ruhr-uni-bochum.de/object/standard-screening-crc-aka-tobias-report-10306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c1625.mdi.ruhr-uni-bochum.de/adminobjec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object/10648-her-seccm-long-range-raw-2778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566" y="4266415"/>
            <a:ext cx="9448800" cy="1655762"/>
          </a:xfrm>
        </p:spPr>
        <p:txBody>
          <a:bodyPr/>
          <a:lstStyle/>
          <a:p>
            <a:r>
              <a:rPr lang="en-US" u="sng" dirty="0">
                <a:solidFill>
                  <a:srgbClr val="4C0B07"/>
                </a:solidFill>
              </a:rPr>
              <a:t>Victor </a:t>
            </a:r>
            <a:r>
              <a:rPr lang="en-US" u="sng" dirty="0" err="1">
                <a:solidFill>
                  <a:srgbClr val="4C0B07"/>
                </a:solidFill>
              </a:rPr>
              <a:t>Dudarev</a:t>
            </a:r>
            <a:r>
              <a:rPr lang="en-US" dirty="0">
                <a:solidFill>
                  <a:srgbClr val="4C0B07"/>
                </a:solidFill>
              </a:rPr>
              <a:t>, Markus Stricker, Alfred Ludwig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336" y="3164176"/>
            <a:ext cx="10264877" cy="16334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Updates on Research Data Management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hands-on session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104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C2457B-D10B-DB97-7508-6338A564BB0D}"/>
              </a:ext>
            </a:extLst>
          </p:cNvPr>
          <p:cNvSpPr txBox="1"/>
          <p:nvPr/>
        </p:nvSpPr>
        <p:spPr>
          <a:xfrm>
            <a:off x="131428" y="791742"/>
            <a:ext cx="12060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Supported data extraction: EDX, XRD Processed, BET Adsorption, Resistance, Thickness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Supported Data Types &amp; Formats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endParaRPr lang="en-US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926B62-2515-D248-61CB-528040849BE2}"/>
              </a:ext>
            </a:extLst>
          </p:cNvPr>
          <p:cNvGrpSpPr/>
          <p:nvPr/>
        </p:nvGrpSpPr>
        <p:grpSpPr>
          <a:xfrm>
            <a:off x="6578400" y="3989362"/>
            <a:ext cx="5392968" cy="2334287"/>
            <a:chOff x="398664" y="1507419"/>
            <a:chExt cx="5392968" cy="23342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36D323-9511-8651-9FD1-DDA53B1BE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664" y="1507419"/>
              <a:ext cx="5392968" cy="22406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896AE2-62B8-5FDC-1907-42DFAB678D8E}"/>
                </a:ext>
              </a:extLst>
            </p:cNvPr>
            <p:cNvSpPr txBox="1"/>
            <p:nvPr/>
          </p:nvSpPr>
          <p:spPr>
            <a:xfrm>
              <a:off x="2554794" y="3010709"/>
              <a:ext cx="13439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PDF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9274FE-7969-34C8-8E35-EEB31C3DA5F3}"/>
              </a:ext>
            </a:extLst>
          </p:cNvPr>
          <p:cNvGrpSpPr/>
          <p:nvPr/>
        </p:nvGrpSpPr>
        <p:grpSpPr>
          <a:xfrm>
            <a:off x="7013749" y="1416817"/>
            <a:ext cx="4687079" cy="2491992"/>
            <a:chOff x="7218100" y="1416817"/>
            <a:chExt cx="4482728" cy="23431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81F47E-A63B-5A1A-8220-BFEBF2FF1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8100" y="1416817"/>
              <a:ext cx="4482728" cy="23431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461F3F-1500-47DB-7E13-595863DF7CEE}"/>
                </a:ext>
              </a:extLst>
            </p:cNvPr>
            <p:cNvSpPr txBox="1"/>
            <p:nvPr/>
          </p:nvSpPr>
          <p:spPr>
            <a:xfrm>
              <a:off x="10017088" y="1925806"/>
              <a:ext cx="13439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TXT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EB04A3-388C-BD6D-6BE0-75682803CA61}"/>
              </a:ext>
            </a:extLst>
          </p:cNvPr>
          <p:cNvGrpSpPr/>
          <p:nvPr/>
        </p:nvGrpSpPr>
        <p:grpSpPr>
          <a:xfrm>
            <a:off x="198411" y="1365767"/>
            <a:ext cx="3767413" cy="2476768"/>
            <a:chOff x="198411" y="1365767"/>
            <a:chExt cx="3767413" cy="24767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B6F7BE-6B69-4DD6-029D-5BED5878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411" y="1365767"/>
              <a:ext cx="3767413" cy="2476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823B66-BF66-592C-A95A-1BECE6E19832}"/>
                </a:ext>
              </a:extLst>
            </p:cNvPr>
            <p:cNvSpPr txBox="1"/>
            <p:nvPr/>
          </p:nvSpPr>
          <p:spPr>
            <a:xfrm>
              <a:off x="2495203" y="2074174"/>
              <a:ext cx="128568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CSV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55F2A8-4ECB-2CF5-9352-0C69658989E9}"/>
              </a:ext>
            </a:extLst>
          </p:cNvPr>
          <p:cNvGrpSpPr/>
          <p:nvPr/>
        </p:nvGrpSpPr>
        <p:grpSpPr>
          <a:xfrm>
            <a:off x="1430745" y="3041152"/>
            <a:ext cx="4617657" cy="3263696"/>
            <a:chOff x="1430745" y="3041152"/>
            <a:chExt cx="4617657" cy="326369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03629E-7926-417E-F797-A955DB682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0745" y="3041152"/>
              <a:ext cx="4617657" cy="32636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221F60-46A2-E76B-B163-831D57CF6CFC}"/>
                </a:ext>
              </a:extLst>
            </p:cNvPr>
            <p:cNvSpPr txBox="1"/>
            <p:nvPr/>
          </p:nvSpPr>
          <p:spPr>
            <a:xfrm>
              <a:off x="3397616" y="4805387"/>
              <a:ext cx="16161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Excel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29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55511-AE33-B7FC-6287-E05151C43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1B3538B-8C6E-E128-E39F-6A6BA540CD6C}"/>
              </a:ext>
            </a:extLst>
          </p:cNvPr>
          <p:cNvSpPr txBox="1"/>
          <p:nvPr/>
        </p:nvSpPr>
        <p:spPr>
          <a:xfrm>
            <a:off x="131428" y="791742"/>
            <a:ext cx="12060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Goal: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extract surface area from PDF measurement report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B76555-1D81-30C1-A225-8BFF4BBF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Data Extraction: BET adsorption data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C7206-8CC8-9E22-3D1E-AA0125E33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5605228" cy="485999"/>
          </a:xfrm>
        </p:spPr>
        <p:txBody>
          <a:bodyPr>
            <a:normAutofit fontScale="92500" lnSpcReduction="10000"/>
          </a:bodyPr>
          <a:lstStyle/>
          <a:p>
            <a:pPr indent="0" defTabSz="914377">
              <a:buNone/>
            </a:pPr>
            <a:r>
              <a:rPr lang="sv-SE" sz="1200" dirty="0"/>
              <a:t>BET - Brunauer, Emmett &amp; Teller (BET) equation		Leon Müller, C02 (CRC 247)</a:t>
            </a:r>
          </a:p>
          <a:p>
            <a:pPr indent="0" defTabSz="914377">
              <a:buNone/>
            </a:pPr>
            <a:r>
              <a:rPr lang="en-US" sz="1200" dirty="0">
                <a:hlinkClick r:id="rId3"/>
              </a:rPr>
              <a:t>https://crc247.mdi.ruhr-uni-bochum.de/object/ac008-ht_lmueller_report-n2-bet-25320</a:t>
            </a:r>
            <a:endParaRPr lang="en-US" sz="1200" dirty="0"/>
          </a:p>
          <a:p>
            <a:pPr indent="0" defTabSz="914377">
              <a:buNone/>
            </a:pPr>
            <a:r>
              <a:rPr lang="en-US" sz="1200" dirty="0">
                <a:hlinkClick r:id="rId4"/>
              </a:rPr>
              <a:t>https://crc247.mdi.ruhr-uni-bochum.de/object/ac008-lacoo3-24922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D201C-40B1-F453-9BC5-D61A7205C3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323"/>
          <a:stretch/>
        </p:blipFill>
        <p:spPr>
          <a:xfrm>
            <a:off x="237890" y="1346649"/>
            <a:ext cx="7489292" cy="28837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Как PDF изменил мир / Хабр">
            <a:extLst>
              <a:ext uri="{FF2B5EF4-FFF2-40B4-BE49-F238E27FC236}">
                <a16:creationId xmlns:a16="http://schemas.microsoft.com/office/drawing/2014/main" id="{F53E48F8-6272-5776-2656-53FB24DA0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207"/>
            <a:ext cx="844899" cy="84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C29403-57C4-46A3-A85F-4C6F7CE71A04}"/>
              </a:ext>
            </a:extLst>
          </p:cNvPr>
          <p:cNvGrpSpPr/>
          <p:nvPr/>
        </p:nvGrpSpPr>
        <p:grpSpPr>
          <a:xfrm>
            <a:off x="6885633" y="4854582"/>
            <a:ext cx="5081953" cy="1465832"/>
            <a:chOff x="6885633" y="4854582"/>
            <a:chExt cx="5081953" cy="14658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16C03B-0B87-B286-7E1C-ABC3C47D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96966" y="5222928"/>
              <a:ext cx="4545491" cy="109748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A45E60-1EAB-B26F-02E9-B03387592ED0}"/>
                </a:ext>
              </a:extLst>
            </p:cNvPr>
            <p:cNvSpPr txBox="1"/>
            <p:nvPr/>
          </p:nvSpPr>
          <p:spPr>
            <a:xfrm>
              <a:off x="6885633" y="4854582"/>
              <a:ext cx="5081953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prstClr val="black"/>
                  </a:solidFill>
                </a:rPr>
                <a:t>Properties at the document level (</a:t>
              </a:r>
              <a:r>
                <a:rPr lang="en-US" sz="1500" b="0" i="0" dirty="0">
                  <a:solidFill>
                    <a:srgbClr val="212529"/>
                  </a:solidFill>
                  <a:effectLst/>
                  <a:latin typeface="system-ui"/>
                </a:rPr>
                <a:t>BET adsorption report</a:t>
              </a:r>
              <a:r>
                <a:rPr lang="en-US" sz="1500" dirty="0">
                  <a:solidFill>
                    <a:prstClr val="black"/>
                  </a:solidFill>
                </a:rPr>
                <a:t>):</a:t>
              </a:r>
              <a:endParaRPr lang="en-US" sz="15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60C53F-C4CC-8EC5-ADDC-BAF38BE95EDF}"/>
              </a:ext>
            </a:extLst>
          </p:cNvPr>
          <p:cNvGrpSpPr/>
          <p:nvPr/>
        </p:nvGrpSpPr>
        <p:grpSpPr>
          <a:xfrm>
            <a:off x="1300424" y="4866306"/>
            <a:ext cx="4467334" cy="1081071"/>
            <a:chOff x="1300424" y="4866306"/>
            <a:chExt cx="4467334" cy="10810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6ED086-0BCA-0C82-A8CA-F22BD83DB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3892" y="5225143"/>
              <a:ext cx="4443866" cy="72223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84A12F-63F1-9BF0-3910-5F7A8B1C63F2}"/>
                </a:ext>
              </a:extLst>
            </p:cNvPr>
            <p:cNvSpPr txBox="1"/>
            <p:nvPr/>
          </p:nvSpPr>
          <p:spPr>
            <a:xfrm>
              <a:off x="1300424" y="4866306"/>
              <a:ext cx="4155831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prstClr val="black"/>
                  </a:solidFill>
                </a:rPr>
                <a:t>Properties at the sample level: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FE90707-585B-F92F-8031-B60B8A219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7806" y="1896042"/>
            <a:ext cx="3187363" cy="1453063"/>
          </a:xfrm>
          <a:prstGeom prst="rect">
            <a:avLst/>
          </a:prstGeom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760331B2-9668-CC81-A02A-C750B28BF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913" y="4389818"/>
            <a:ext cx="2518481" cy="461665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BET adsorption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24873E-6C9B-6237-C6BD-60B9BF71D6AB}"/>
              </a:ext>
            </a:extLst>
          </p:cNvPr>
          <p:cNvGrpSpPr/>
          <p:nvPr/>
        </p:nvGrpSpPr>
        <p:grpSpPr>
          <a:xfrm>
            <a:off x="2102097" y="4388144"/>
            <a:ext cx="6479190" cy="461665"/>
            <a:chOff x="2102097" y="4388144"/>
            <a:chExt cx="6479190" cy="461665"/>
          </a:xfrm>
        </p:grpSpPr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2E31A12C-3FAE-6442-28DC-5808A617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2097" y="4388144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36">
              <a:extLst>
                <a:ext uri="{FF2B5EF4-FFF2-40B4-BE49-F238E27FC236}">
                  <a16:creationId xmlns:a16="http://schemas.microsoft.com/office/drawing/2014/main" id="{0E1D5ED7-570A-DC1F-B33A-B74710DC47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0544" y="4612192"/>
              <a:ext cx="4310743" cy="20098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24" name="Line 36">
            <a:extLst>
              <a:ext uri="{FF2B5EF4-FFF2-40B4-BE49-F238E27FC236}">
                <a16:creationId xmlns:a16="http://schemas.microsoft.com/office/drawing/2014/main" id="{47A22023-40B4-0BFE-7869-C56A30BAA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0880" y="3046325"/>
            <a:ext cx="6698" cy="1364901"/>
          </a:xfrm>
          <a:prstGeom prst="line">
            <a:avLst/>
          </a:prstGeom>
          <a:noFill/>
          <a:ln w="63500">
            <a:solidFill>
              <a:schemeClr val="tx2">
                <a:lumMod val="20000"/>
                <a:lumOff val="80000"/>
                <a:alpha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532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53720-71AB-7E18-E642-7C267F18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E3EFE7C-7BA6-8655-6E7C-C42FFA97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02" y="2851200"/>
            <a:ext cx="11764994" cy="792000"/>
          </a:xfrm>
        </p:spPr>
        <p:txBody>
          <a:bodyPr/>
          <a:lstStyle/>
          <a:p>
            <a:pPr algn="ctr"/>
            <a:r>
              <a:rPr lang="en-US" sz="8800" dirty="0"/>
              <a:t>Data Extraction</a:t>
            </a:r>
            <a:br>
              <a:rPr lang="en-US" sz="8800" dirty="0"/>
            </a:br>
            <a:r>
              <a:rPr lang="en-US" sz="8800" dirty="0"/>
              <a:t>From File Name</a:t>
            </a:r>
            <a:endParaRPr lang="en-GB" sz="8800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A11C627-B90A-0F14-925B-676FC6BC7E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5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B07F6-6BC1-BCA9-A107-FCA91287D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EA316D9-072E-5A7A-AA6C-69C672DF1E7B}"/>
              </a:ext>
            </a:extLst>
          </p:cNvPr>
          <p:cNvSpPr txBox="1"/>
          <p:nvPr/>
        </p:nvSpPr>
        <p:spPr>
          <a:xfrm>
            <a:off x="131428" y="791742"/>
            <a:ext cx="12060572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dirty="0">
                <a:solidFill>
                  <a:prstClr val="black"/>
                </a:solidFill>
              </a:rPr>
              <a:t>File Name	</a:t>
            </a:r>
            <a:r>
              <a:rPr lang="en-US" sz="2200" dirty="0">
                <a:solidFill>
                  <a:prstClr val="black"/>
                </a:solidFill>
              </a:rPr>
              <a:t>(Key1-Value1  Key2-Value2  …  </a:t>
            </a:r>
            <a:r>
              <a:rPr lang="en-US" sz="2200" dirty="0" err="1">
                <a:solidFill>
                  <a:prstClr val="black"/>
                </a:solidFill>
              </a:rPr>
              <a:t>KeyN-ValueN</a:t>
            </a:r>
            <a:r>
              <a:rPr lang="en-US" sz="2200" dirty="0">
                <a:solidFill>
                  <a:prstClr val="black"/>
                </a:solidFill>
              </a:rPr>
              <a:t>)</a:t>
            </a:r>
            <a:r>
              <a:rPr lang="en-US" sz="2200" b="1" dirty="0">
                <a:solidFill>
                  <a:prstClr val="black"/>
                </a:solidFill>
              </a:rPr>
              <a:t>:</a:t>
            </a:r>
          </a:p>
          <a:p>
            <a:pPr defTabSz="914377">
              <a:spcAft>
                <a:spcPts val="600"/>
              </a:spcAft>
            </a:pPr>
            <a:endParaRPr lang="en-US" sz="2200" b="1" u="sng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r>
              <a:rPr lang="en-US" sz="2200" b="1" dirty="0">
                <a:solidFill>
                  <a:prstClr val="black"/>
                </a:solidFill>
              </a:rPr>
              <a:t>Parsing of file name: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1) Split by " " (could be any other symbol);	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=&gt;	collection of </a:t>
            </a:r>
            <a:r>
              <a:rPr lang="en-US" sz="2200" b="1" dirty="0">
                <a:solidFill>
                  <a:prstClr val="black"/>
                </a:solidFill>
              </a:rPr>
              <a:t>Key-Value</a:t>
            </a:r>
            <a:r>
              <a:rPr lang="en-US" sz="2200" dirty="0">
                <a:solidFill>
                  <a:prstClr val="black"/>
                </a:solidFill>
              </a:rPr>
              <a:t> pairs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2) Split by first "-" (could be any other symbol)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=&gt;</a:t>
            </a:r>
            <a:r>
              <a:rPr lang="ru-RU" sz="2200" dirty="0">
                <a:solidFill>
                  <a:prstClr val="black"/>
                </a:solidFill>
              </a:rPr>
              <a:t>	</a:t>
            </a:r>
            <a:r>
              <a:rPr lang="en-US" sz="2200" dirty="0">
                <a:solidFill>
                  <a:prstClr val="black"/>
                </a:solidFill>
              </a:rPr>
              <a:t>[ { key1, value1 }, … , { </a:t>
            </a:r>
            <a:r>
              <a:rPr lang="en-US" sz="2200" dirty="0" err="1">
                <a:solidFill>
                  <a:prstClr val="black"/>
                </a:solidFill>
              </a:rPr>
              <a:t>keyN</a:t>
            </a:r>
            <a:r>
              <a:rPr lang="en-US" sz="2200" dirty="0">
                <a:solidFill>
                  <a:prstClr val="black"/>
                </a:solidFill>
              </a:rPr>
              <a:t>, </a:t>
            </a:r>
            <a:r>
              <a:rPr lang="en-US" sz="2200" dirty="0" err="1">
                <a:solidFill>
                  <a:prstClr val="black"/>
                </a:solidFill>
              </a:rPr>
              <a:t>valueN</a:t>
            </a:r>
            <a:r>
              <a:rPr lang="en-US" sz="2200" dirty="0">
                <a:solidFill>
                  <a:prstClr val="black"/>
                </a:solidFill>
              </a:rPr>
              <a:t> } ]</a:t>
            </a: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3E25643-B084-43F7-37C4-F4C569233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Extraction from File Name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0F87A5-F0B1-BC25-76C5-DF670C1D4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/>
              <a:t>Together with </a:t>
            </a:r>
            <a:r>
              <a:rPr lang="ru-RU" sz="1200" dirty="0"/>
              <a:t>С03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632A7-4F6E-BDCC-F005-6A569422D3C0}"/>
              </a:ext>
            </a:extLst>
          </p:cNvPr>
          <p:cNvSpPr txBox="1"/>
          <p:nvPr/>
        </p:nvSpPr>
        <p:spPr>
          <a:xfrm>
            <a:off x="271306" y="1393636"/>
            <a:ext cx="1172642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300" dirty="0">
                <a:solidFill>
                  <a:prstClr val="black"/>
                </a:solidFill>
              </a:rPr>
              <a:t>SampleID-10598 </a:t>
            </a:r>
            <a:r>
              <a:rPr lang="en-US" altLang="ru-RU" sz="1300" dirty="0" err="1">
                <a:solidFill>
                  <a:prstClr val="black"/>
                </a:solidFill>
              </a:rPr>
              <a:t>AgAuCuPdPt</a:t>
            </a:r>
            <a:r>
              <a:rPr lang="en-US" altLang="ru-RU" sz="1300" dirty="0">
                <a:solidFill>
                  <a:prstClr val="black"/>
                </a:solidFill>
              </a:rPr>
              <a:t> LSV Date-250219 LSV_Cycle-10 Electrolyte-100mM-HClO4+900mM-NaClO4 ScanRate-0.005 </a:t>
            </a:r>
            <a:r>
              <a:rPr lang="en-US" altLang="ru-RU" sz="1300" dirty="0" err="1">
                <a:solidFill>
                  <a:prstClr val="black"/>
                </a:solidFill>
              </a:rPr>
              <a:t>EndPotential</a:t>
            </a:r>
            <a:r>
              <a:rPr lang="en-US" altLang="ru-RU" sz="1300" dirty="0">
                <a:solidFill>
                  <a:prstClr val="black"/>
                </a:solidFill>
              </a:rPr>
              <a:t>--0.858 ReferenceElectrode-MSE.csv</a:t>
            </a:r>
            <a:endParaRPr lang="en-US" altLang="ru-RU" sz="2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9EE1C5-167A-C355-AA99-498B236B750D}"/>
              </a:ext>
            </a:extLst>
          </p:cNvPr>
          <p:cNvSpPr/>
          <p:nvPr/>
        </p:nvSpPr>
        <p:spPr>
          <a:xfrm>
            <a:off x="301451" y="1286186"/>
            <a:ext cx="1185705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B1CDE3-B7CC-EA32-436E-260FC4F9F53D}"/>
              </a:ext>
            </a:extLst>
          </p:cNvPr>
          <p:cNvSpPr/>
          <p:nvPr/>
        </p:nvSpPr>
        <p:spPr>
          <a:xfrm>
            <a:off x="1488828" y="1284687"/>
            <a:ext cx="872535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070B3-A802-642F-07B3-F03E122945D3}"/>
              </a:ext>
            </a:extLst>
          </p:cNvPr>
          <p:cNvSpPr/>
          <p:nvPr/>
        </p:nvSpPr>
        <p:spPr>
          <a:xfrm>
            <a:off x="2646063" y="1282442"/>
            <a:ext cx="911053" cy="492383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D5BD23-4E00-A020-04BB-D17F2F000498}"/>
              </a:ext>
            </a:extLst>
          </p:cNvPr>
          <p:cNvSpPr/>
          <p:nvPr/>
        </p:nvSpPr>
        <p:spPr>
          <a:xfrm>
            <a:off x="3562134" y="1281170"/>
            <a:ext cx="919431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8595F3-7B99-DC4F-4776-EE2E2FD00714}"/>
              </a:ext>
            </a:extLst>
          </p:cNvPr>
          <p:cNvSpPr/>
          <p:nvPr/>
        </p:nvSpPr>
        <p:spPr>
          <a:xfrm>
            <a:off x="4478208" y="1282846"/>
            <a:ext cx="2967621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34A32A-18E2-21BA-42CA-C5354490BE6A}"/>
              </a:ext>
            </a:extLst>
          </p:cNvPr>
          <p:cNvSpPr/>
          <p:nvPr/>
        </p:nvSpPr>
        <p:spPr>
          <a:xfrm>
            <a:off x="7442472" y="1282845"/>
            <a:ext cx="1098627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1FFAC1-3EBA-D58A-15E7-1FB2C3789E00}"/>
              </a:ext>
            </a:extLst>
          </p:cNvPr>
          <p:cNvSpPr/>
          <p:nvPr/>
        </p:nvSpPr>
        <p:spPr>
          <a:xfrm>
            <a:off x="8539417" y="1284522"/>
            <a:ext cx="1378306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FDBE5C-22F6-37BA-D5A7-13574F011D09}"/>
              </a:ext>
            </a:extLst>
          </p:cNvPr>
          <p:cNvSpPr/>
          <p:nvPr/>
        </p:nvSpPr>
        <p:spPr>
          <a:xfrm>
            <a:off x="9917711" y="1286198"/>
            <a:ext cx="1688135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FF2C28-FD9B-F3C2-9B68-7CF58ED0766F}"/>
              </a:ext>
            </a:extLst>
          </p:cNvPr>
          <p:cNvSpPr txBox="1"/>
          <p:nvPr/>
        </p:nvSpPr>
        <p:spPr>
          <a:xfrm>
            <a:off x="220859" y="2613235"/>
            <a:ext cx="2644390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Composition: </a:t>
            </a:r>
            <a:r>
              <a:rPr lang="en-US" sz="1800" dirty="0" err="1">
                <a:solidFill>
                  <a:prstClr val="black"/>
                </a:solidFill>
              </a:rPr>
              <a:t>AgAuCuPdPt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9CF14A-C32F-7559-B54C-D3BDC4186550}"/>
              </a:ext>
            </a:extLst>
          </p:cNvPr>
          <p:cNvSpPr txBox="1"/>
          <p:nvPr/>
        </p:nvSpPr>
        <p:spPr>
          <a:xfrm>
            <a:off x="81770" y="2094898"/>
            <a:ext cx="1846384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Sample ID: 10598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BE9A00-F58C-5D3F-17E0-F648863CB25E}"/>
              </a:ext>
            </a:extLst>
          </p:cNvPr>
          <p:cNvSpPr txBox="1"/>
          <p:nvPr/>
        </p:nvSpPr>
        <p:spPr>
          <a:xfrm>
            <a:off x="2107474" y="2209947"/>
            <a:ext cx="1866481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Date: 2019-02-25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5B5F65-73CD-4965-0894-2C28463F0327}"/>
              </a:ext>
            </a:extLst>
          </p:cNvPr>
          <p:cNvSpPr txBox="1"/>
          <p:nvPr/>
        </p:nvSpPr>
        <p:spPr>
          <a:xfrm>
            <a:off x="3102037" y="2607138"/>
            <a:ext cx="1484644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LSV_MA: 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6EB3AF-DD51-737E-D48F-9EFB4511E45D}"/>
              </a:ext>
            </a:extLst>
          </p:cNvPr>
          <p:cNvSpPr txBox="1"/>
          <p:nvPr/>
        </p:nvSpPr>
        <p:spPr>
          <a:xfrm>
            <a:off x="2624417" y="3009525"/>
            <a:ext cx="5725048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 err="1">
                <a:solidFill>
                  <a:prstClr val="black"/>
                </a:solidFill>
              </a:rPr>
              <a:t>Electrolyte_Concentration</a:t>
            </a:r>
            <a:r>
              <a:rPr lang="en-US" sz="1800" dirty="0">
                <a:solidFill>
                  <a:prstClr val="black"/>
                </a:solidFill>
              </a:rPr>
              <a:t>: 100mM HClO4+900mM NaClO4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E2B245-EE67-0B07-3AE6-FD50135DC8C0}"/>
              </a:ext>
            </a:extLst>
          </p:cNvPr>
          <p:cNvSpPr txBox="1"/>
          <p:nvPr/>
        </p:nvSpPr>
        <p:spPr>
          <a:xfrm>
            <a:off x="5411913" y="2291406"/>
            <a:ext cx="2519736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 err="1">
                <a:solidFill>
                  <a:prstClr val="black"/>
                </a:solidFill>
              </a:rPr>
              <a:t>ScanRate</a:t>
            </a:r>
            <a:r>
              <a:rPr lang="en-US" sz="1800" dirty="0">
                <a:solidFill>
                  <a:prstClr val="black"/>
                </a:solidFill>
              </a:rPr>
              <a:t>: 0.005 (5mV/s)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5DFB89-27CE-EC85-E2A3-9EA317A9CC0B}"/>
              </a:ext>
            </a:extLst>
          </p:cNvPr>
          <p:cNvSpPr txBox="1"/>
          <p:nvPr/>
        </p:nvSpPr>
        <p:spPr>
          <a:xfrm>
            <a:off x="8244156" y="2542575"/>
            <a:ext cx="2276582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 err="1">
                <a:solidFill>
                  <a:prstClr val="black"/>
                </a:solidFill>
              </a:rPr>
              <a:t>EndPotential</a:t>
            </a:r>
            <a:r>
              <a:rPr lang="en-US" sz="1800" dirty="0">
                <a:solidFill>
                  <a:prstClr val="black"/>
                </a:solidFill>
              </a:rPr>
              <a:t>: -0,858 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C7C948-D28E-C690-70F9-ACB4D7AC1BAE}"/>
              </a:ext>
            </a:extLst>
          </p:cNvPr>
          <p:cNvSpPr txBox="1"/>
          <p:nvPr/>
        </p:nvSpPr>
        <p:spPr>
          <a:xfrm>
            <a:off x="9480479" y="2142633"/>
            <a:ext cx="2540285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 err="1">
                <a:solidFill>
                  <a:prstClr val="black"/>
                </a:solidFill>
              </a:rPr>
              <a:t>ReferenceElectrode</a:t>
            </a:r>
            <a:r>
              <a:rPr lang="en-US" sz="1800" dirty="0">
                <a:solidFill>
                  <a:prstClr val="black"/>
                </a:solidFill>
              </a:rPr>
              <a:t>: MSE</a:t>
            </a:r>
          </a:p>
        </p:txBody>
      </p:sp>
      <p:sp>
        <p:nvSpPr>
          <p:cNvPr id="38" name="Line 36">
            <a:extLst>
              <a:ext uri="{FF2B5EF4-FFF2-40B4-BE49-F238E27FC236}">
                <a16:creationId xmlns:a16="http://schemas.microsoft.com/office/drawing/2014/main" id="{83CCB774-70DA-EE7B-26CB-08A446F256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2482" y="1695236"/>
            <a:ext cx="10273" cy="462336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9" name="Line 36">
            <a:extLst>
              <a:ext uri="{FF2B5EF4-FFF2-40B4-BE49-F238E27FC236}">
                <a16:creationId xmlns:a16="http://schemas.microsoft.com/office/drawing/2014/main" id="{C22F803B-90A1-3753-C36F-BEF50A812A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13734" y="1664412"/>
            <a:ext cx="1" cy="1006867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0" name="Line 36">
            <a:extLst>
              <a:ext uri="{FF2B5EF4-FFF2-40B4-BE49-F238E27FC236}">
                <a16:creationId xmlns:a16="http://schemas.microsoft.com/office/drawing/2014/main" id="{8F5417F8-832D-C750-91AA-10631A8A72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1699" y="1660983"/>
            <a:ext cx="6850" cy="609605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1" name="Line 36">
            <a:extLst>
              <a:ext uri="{FF2B5EF4-FFF2-40B4-BE49-F238E27FC236}">
                <a16:creationId xmlns:a16="http://schemas.microsoft.com/office/drawing/2014/main" id="{C71446AA-A1AB-5DFA-0A9E-917509EB68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0211" y="1669544"/>
            <a:ext cx="5138" cy="991462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2" name="Line 36">
            <a:extLst>
              <a:ext uri="{FF2B5EF4-FFF2-40B4-BE49-F238E27FC236}">
                <a16:creationId xmlns:a16="http://schemas.microsoft.com/office/drawing/2014/main" id="{321A77AE-F794-EDE0-DDF4-286B99ED77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44611" y="1667831"/>
            <a:ext cx="3426" cy="1383593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3" name="Line 36">
            <a:extLst>
              <a:ext uri="{FF2B5EF4-FFF2-40B4-BE49-F238E27FC236}">
                <a16:creationId xmlns:a16="http://schemas.microsoft.com/office/drawing/2014/main" id="{A9882501-BCEC-E2FA-E0FE-54023F6758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0957" y="1676392"/>
            <a:ext cx="11988" cy="696937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4" name="Line 36">
            <a:extLst>
              <a:ext uri="{FF2B5EF4-FFF2-40B4-BE49-F238E27FC236}">
                <a16:creationId xmlns:a16="http://schemas.microsoft.com/office/drawing/2014/main" id="{890D0439-FB5C-F059-3FE4-4F0EC32CF2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20710" y="1654131"/>
            <a:ext cx="10273" cy="904133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5" name="Line 36">
            <a:extLst>
              <a:ext uri="{FF2B5EF4-FFF2-40B4-BE49-F238E27FC236}">
                <a16:creationId xmlns:a16="http://schemas.microsoft.com/office/drawing/2014/main" id="{DB0CAF4D-A89C-D418-6D16-2CD8FC356B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73137" y="1652418"/>
            <a:ext cx="1712" cy="587347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EE45737-A7AA-A0FB-7E2A-58106B7CA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04" y="3442202"/>
            <a:ext cx="4662153" cy="28910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5BA6DA-E4D6-2031-F1EA-40CD2EE0D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794" y="277746"/>
            <a:ext cx="514422" cy="46679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74CBABD-C3FB-D075-A5D1-8D55BCEC8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184" y="109100"/>
            <a:ext cx="2417044" cy="1068138"/>
          </a:xfrm>
          <a:prstGeom prst="rect">
            <a:avLst/>
          </a:prstGeom>
        </p:spPr>
      </p:pic>
      <p:sp>
        <p:nvSpPr>
          <p:cNvPr id="53" name="Line 36">
            <a:extLst>
              <a:ext uri="{FF2B5EF4-FFF2-40B4-BE49-F238E27FC236}">
                <a16:creationId xmlns:a16="http://schemas.microsoft.com/office/drawing/2014/main" id="{08821E5B-27A8-512D-0E86-47A426B41E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59065" y="500000"/>
            <a:ext cx="777412" cy="3434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7461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F111A-99C0-A21C-3945-431AF0EB2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074F5F2-B289-59B9-DFEA-77E8B8B9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Library: Data Integration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6DFAB0-315A-89CC-B6A6-E0A25EC03E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https://inf.mdi.ruhr-uni-bochum.de/object/demo-ag-au-cu-pd-pt-ti-28840</a:t>
            </a: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E8A7B-B124-6F1C-7907-C2DFB9293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81" y="951656"/>
            <a:ext cx="2492831" cy="2492831"/>
          </a:xfrm>
          <a:prstGeom prst="rect">
            <a:avLst/>
          </a:prstGeom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BD46574F-2631-C8B6-395D-45C5573C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683" y="1039066"/>
            <a:ext cx="2650868" cy="2328779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defTabSz="914377">
              <a:spcBef>
                <a:spcPct val="0"/>
              </a:spcBef>
            </a:pPr>
            <a:r>
              <a:rPr lang="en-US" altLang="ru-RU" sz="2133" b="1" dirty="0">
                <a:solidFill>
                  <a:schemeClr val="tx1"/>
                </a:solidFill>
                <a:latin typeface="Arial" panose="020B0604020202020204" pitchFamily="34" charset="0"/>
              </a:rPr>
              <a:t>Measurement Area</a:t>
            </a:r>
            <a:endParaRPr lang="ru-RU" altLang="ru-RU" sz="2133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composition</a:t>
            </a: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en-US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C95FC2BF-564A-91D0-32FB-1FB415CAD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170" y="1593041"/>
            <a:ext cx="108490" cy="10923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defTabSz="914377">
              <a:spcBef>
                <a:spcPct val="0"/>
              </a:spcBef>
            </a:pP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8A2D07-7481-7B80-B0E7-DCECD041D27C}"/>
              </a:ext>
            </a:extLst>
          </p:cNvPr>
          <p:cNvCxnSpPr>
            <a:cxnSpLocks/>
          </p:cNvCxnSpPr>
          <p:nvPr/>
        </p:nvCxnSpPr>
        <p:spPr>
          <a:xfrm>
            <a:off x="1579660" y="1645277"/>
            <a:ext cx="1370647" cy="6882"/>
          </a:xfrm>
          <a:prstGeom prst="straightConnector1">
            <a:avLst/>
          </a:prstGeom>
          <a:ln w="63500">
            <a:solidFill>
              <a:srgbClr val="FFC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10">
            <a:extLst>
              <a:ext uri="{FF2B5EF4-FFF2-40B4-BE49-F238E27FC236}">
                <a16:creationId xmlns:a16="http://schemas.microsoft.com/office/drawing/2014/main" id="{F3BA3FEC-B446-C01B-BAB0-A6BDE7547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034" y="1854657"/>
            <a:ext cx="2379784" cy="127727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Phases: [ Phase</a:t>
            </a:r>
            <a:r>
              <a:rPr lang="en-US" altLang="ru-RU" sz="1100" b="1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</a:p>
          <a:p>
            <a:pPr defTabSz="914377">
              <a:spcBef>
                <a:spcPct val="0"/>
              </a:spcBef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	 …, 	</a:t>
            </a:r>
            <a:r>
              <a:rPr lang="en-US" altLang="ru-RU" sz="11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Phase</a:t>
            </a:r>
            <a:r>
              <a:rPr lang="en-US" altLang="ru-RU" sz="1100" b="1" baseline="-25000" dirty="0" err="1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 ]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Resistance: __ Ohm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Thickness: __ nm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Bandgap: __ eV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altLang="ru-RU" sz="11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61AAA-C65C-31FA-4B53-388CCE167743}"/>
              </a:ext>
            </a:extLst>
          </p:cNvPr>
          <p:cNvSpPr txBox="1"/>
          <p:nvPr/>
        </p:nvSpPr>
        <p:spPr>
          <a:xfrm>
            <a:off x="5914293" y="891218"/>
            <a:ext cx="627770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Sputtering &amp; characterization: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Add 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Sample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 object (chemical system + substrate)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Add </a:t>
            </a:r>
            <a:r>
              <a:rPr lang="en-US" altLang="ru-RU" sz="2200" b="1" dirty="0">
                <a:solidFill>
                  <a:prstClr val="black"/>
                </a:solidFill>
              </a:rPr>
              <a:t>EDX CSV </a:t>
            </a:r>
            <a:r>
              <a:rPr lang="en-US" altLang="ru-RU" sz="2200" dirty="0">
                <a:solidFill>
                  <a:prstClr val="black"/>
                </a:solidFill>
              </a:rPr>
              <a:t>(or txt)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Add </a:t>
            </a:r>
            <a:r>
              <a:rPr lang="en-US" altLang="ru-RU" sz="2200" b="1" i="1" dirty="0">
                <a:solidFill>
                  <a:prstClr val="black"/>
                </a:solidFill>
              </a:rPr>
              <a:t>other</a:t>
            </a:r>
            <a:r>
              <a:rPr lang="en-US" altLang="ru-RU" sz="2200" dirty="0">
                <a:solidFill>
                  <a:prstClr val="black"/>
                </a:solidFill>
              </a:rPr>
              <a:t> characterization documents (repeat)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1000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</a:rPr>
              <a:t>Get </a:t>
            </a:r>
            <a:r>
              <a:rPr lang="en-US" altLang="ru-RU" sz="2200" b="1" dirty="0">
                <a:solidFill>
                  <a:prstClr val="black"/>
                </a:solidFill>
              </a:rPr>
              <a:t>dataset</a:t>
            </a:r>
            <a:r>
              <a:rPr lang="en-US" altLang="ru-RU" sz="2200" dirty="0">
                <a:solidFill>
                  <a:prstClr val="black"/>
                </a:solidFill>
              </a:rPr>
              <a:t> on the sample page: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JSON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CSV</a:t>
            </a:r>
            <a:endParaRPr lang="en-US" altLang="ru-RU" sz="22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AEC4C-9A18-E76E-EA49-5B7834DD3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991" y="3628949"/>
            <a:ext cx="5506218" cy="10860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CD4E6-ACFE-9B96-D109-09F6EB209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15" y="3862218"/>
            <a:ext cx="3010320" cy="24292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Line 36">
            <a:extLst>
              <a:ext uri="{FF2B5EF4-FFF2-40B4-BE49-F238E27FC236}">
                <a16:creationId xmlns:a16="http://schemas.microsoft.com/office/drawing/2014/main" id="{DF1B15CC-90FF-040E-C1E1-7888BA2562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81350" y="4610100"/>
            <a:ext cx="3019425" cy="581025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079A80-8FB3-8D34-D78D-E5183EAF9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968" y="5457929"/>
            <a:ext cx="7372958" cy="79053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Line 36">
            <a:extLst>
              <a:ext uri="{FF2B5EF4-FFF2-40B4-BE49-F238E27FC236}">
                <a16:creationId xmlns:a16="http://schemas.microsoft.com/office/drawing/2014/main" id="{911F1CFD-C47B-E0E6-30CA-52552E7CC3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81899" y="4572000"/>
            <a:ext cx="0" cy="933450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860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0D194-D506-512D-00FE-723B9599D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0646A33-55D6-B25A-DECA-7A55DF372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Interlinking objects: A03 use case (</a:t>
            </a:r>
            <a:r>
              <a:rPr lang="en-US" sz="3600" dirty="0"/>
              <a:t>Liang </a:t>
            </a:r>
            <a:r>
              <a:rPr lang="en-US" sz="3600" dirty="0" err="1"/>
              <a:t>Yanyan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D4A2A3-0971-966B-A63C-7BEE7F47E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en-US" sz="1200" dirty="0"/>
              <a:t>Data by Liang </a:t>
            </a:r>
            <a:r>
              <a:rPr lang="en-US" sz="1200" dirty="0" err="1"/>
              <a:t>Yanyan</a:t>
            </a:r>
            <a:r>
              <a:rPr lang="en-US" sz="1200" dirty="0"/>
              <a:t>:</a:t>
            </a:r>
          </a:p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https://crc1625.mdi.ruhr-uni-bochum.de/rubric/a03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https://crc1625.mdi.ruhr-uni-bochum.de/report/usersstatistics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B32C2-71F9-B588-219A-5130320C2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09" y="873463"/>
            <a:ext cx="6801799" cy="46488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B63F-D45D-14D9-67F8-E0122053944C}"/>
              </a:ext>
            </a:extLst>
          </p:cNvPr>
          <p:cNvSpPr txBox="1"/>
          <p:nvPr/>
        </p:nvSpPr>
        <p:spPr>
          <a:xfrm>
            <a:off x="7220578" y="851024"/>
            <a:ext cx="453599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Summary: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u="sng" dirty="0">
                <a:solidFill>
                  <a:prstClr val="black"/>
                </a:solidFill>
              </a:rPr>
              <a:t>Objects: 59</a:t>
            </a: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Idea/experiment plan: 1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sz="2200" dirty="0"/>
              <a:t>Python Script (</a:t>
            </a:r>
            <a:r>
              <a:rPr lang="en-US" sz="2200" dirty="0" err="1"/>
              <a:t>ipynb</a:t>
            </a:r>
            <a:r>
              <a:rPr lang="en-US" sz="2200" dirty="0"/>
              <a:t>): 1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Simulation Database (CSV): 57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u="sng" dirty="0">
                <a:solidFill>
                  <a:prstClr val="black"/>
                </a:solidFill>
              </a:rPr>
              <a:t>Projects: 20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u="sng" dirty="0">
                <a:solidFill>
                  <a:srgbClr val="FF0000"/>
                </a:solidFill>
              </a:rPr>
              <a:t>Links: 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777E9-980E-F1AD-0960-FC87DDFDB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313" y="2712215"/>
            <a:ext cx="7450274" cy="1340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5EA49D-D606-30D2-B438-4167E05C77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979" y="4674152"/>
            <a:ext cx="7449752" cy="1258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954B80-4169-D19E-A480-DC27D961B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8991" y="6008070"/>
            <a:ext cx="1648055" cy="8097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46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C0612-9095-89CB-8F70-F05D66C5A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426367-ECD0-573B-119B-4FCFC793C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3" y="1485812"/>
            <a:ext cx="9097645" cy="334374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251DD8E-5004-FAC7-F0FF-B5A1B5DA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properties/template: A03 use case (</a:t>
            </a:r>
            <a:r>
              <a:rPr lang="en-US" sz="3600" dirty="0"/>
              <a:t>Liang </a:t>
            </a:r>
            <a:r>
              <a:rPr lang="en-US" sz="3600" dirty="0" err="1"/>
              <a:t>Yanyan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D12F6D-D9C1-F05F-5087-EB5297CBB0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/>
              <a:t>Data by Liang </a:t>
            </a:r>
            <a:r>
              <a:rPr lang="en-US" sz="1200" dirty="0" err="1"/>
              <a:t>Yanyan</a:t>
            </a:r>
            <a:r>
              <a:rPr lang="en-US" sz="1200" dirty="0"/>
              <a:t>:</a:t>
            </a:r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https://crc1625.mdi.ruhr-uni-bochum.de/rubric/a03_agaupdpt_ag13_au45_pd24_pt18_surface-segregation-in-111-at-t300k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540B0-5020-1664-D08B-C069006C4F5A}"/>
              </a:ext>
            </a:extLst>
          </p:cNvPr>
          <p:cNvSpPr txBox="1"/>
          <p:nvPr/>
        </p:nvSpPr>
        <p:spPr>
          <a:xfrm>
            <a:off x="166634" y="4840207"/>
            <a:ext cx="27674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Properties to extract: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Temperature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Data Source</a:t>
            </a:r>
            <a:endParaRPr lang="en-US" altLang="ru-RU" sz="2200" dirty="0">
              <a:solidFill>
                <a:srgbClr val="FF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E57E9E-FB20-6D4E-BBBB-8B62011ED781}"/>
              </a:ext>
            </a:extLst>
          </p:cNvPr>
          <p:cNvGrpSpPr/>
          <p:nvPr/>
        </p:nvGrpSpPr>
        <p:grpSpPr>
          <a:xfrm>
            <a:off x="5787845" y="722069"/>
            <a:ext cx="6404155" cy="3417853"/>
            <a:chOff x="5787845" y="722069"/>
            <a:chExt cx="6404155" cy="34178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485F40-7FB3-EBE7-B1E1-EB933414734B}"/>
                </a:ext>
              </a:extLst>
            </p:cNvPr>
            <p:cNvSpPr txBox="1"/>
            <p:nvPr/>
          </p:nvSpPr>
          <p:spPr>
            <a:xfrm>
              <a:off x="8488345" y="722069"/>
              <a:ext cx="37036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Bef>
                  <a:spcPts val="0"/>
                </a:spcBef>
              </a:pPr>
              <a:r>
                <a:rPr lang="en-US" altLang="ru-RU" sz="2200" dirty="0">
                  <a:solidFill>
                    <a:prstClr val="black"/>
                  </a:solidFill>
                </a:rPr>
                <a:t>Inconsistent description (</a:t>
              </a:r>
              <a:r>
                <a:rPr lang="en-US" altLang="ru-RU" sz="2200" dirty="0" err="1">
                  <a:solidFill>
                    <a:prstClr val="black"/>
                  </a:solidFill>
                </a:rPr>
                <a:t>w.r.t.</a:t>
              </a:r>
              <a:r>
                <a:rPr lang="en-US" altLang="ru-RU" sz="2200" dirty="0">
                  <a:solidFill>
                    <a:prstClr val="black"/>
                  </a:solidFill>
                </a:rPr>
                <a:t> folder path specification)</a:t>
              </a:r>
              <a:endParaRPr lang="en-US" altLang="ru-RU" sz="2200" dirty="0">
                <a:solidFill>
                  <a:srgbClr val="FF0000"/>
                </a:solidFill>
              </a:endParaRPr>
            </a:p>
          </p:txBody>
        </p:sp>
        <p:sp>
          <p:nvSpPr>
            <p:cNvPr id="9" name="Line 36">
              <a:extLst>
                <a:ext uri="{FF2B5EF4-FFF2-40B4-BE49-F238E27FC236}">
                  <a16:creationId xmlns:a16="http://schemas.microsoft.com/office/drawing/2014/main" id="{3CE36CA5-31E4-7CE4-115E-F57B09E086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87845" y="934497"/>
              <a:ext cx="2763301" cy="1567531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" name="Line 36">
              <a:extLst>
                <a:ext uri="{FF2B5EF4-FFF2-40B4-BE49-F238E27FC236}">
                  <a16:creationId xmlns:a16="http://schemas.microsoft.com/office/drawing/2014/main" id="{70D26FF9-6A66-432A-7694-D62CA47CC7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98382" y="1296238"/>
              <a:ext cx="2632668" cy="2843684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ACD1D-1BA7-0917-D286-80E61A8B96AF}"/>
              </a:ext>
            </a:extLst>
          </p:cNvPr>
          <p:cNvGrpSpPr/>
          <p:nvPr/>
        </p:nvGrpSpPr>
        <p:grpSpPr>
          <a:xfrm>
            <a:off x="137129" y="2418612"/>
            <a:ext cx="7353720" cy="2032200"/>
            <a:chOff x="127080" y="2921040"/>
            <a:chExt cx="7353720" cy="203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9BF4331-D4B3-D040-6157-0823E56F9E3B}"/>
                    </a:ext>
                  </a:extLst>
                </p14:cNvPr>
                <p14:cNvContentPartPr/>
                <p14:nvPr/>
              </p14:nvContentPartPr>
              <p14:xfrm>
                <a:off x="127080" y="4591080"/>
                <a:ext cx="7353720" cy="362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9BF4331-D4B3-D040-6157-0823E56F9E3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1240" y="4527720"/>
                  <a:ext cx="738504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6014675-9AC3-F7BA-AC79-987AB21148D4}"/>
                    </a:ext>
                  </a:extLst>
                </p14:cNvPr>
                <p14:cNvContentPartPr/>
                <p14:nvPr/>
              </p14:nvContentPartPr>
              <p14:xfrm>
                <a:off x="5391000" y="2921040"/>
                <a:ext cx="280080" cy="432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6014675-9AC3-F7BA-AC79-987AB21148D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75160" y="2857680"/>
                  <a:ext cx="31140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48F947D-6C2E-3D2B-744C-494D2CD45600}"/>
                    </a:ext>
                  </a:extLst>
                </p14:cNvPr>
                <p14:cNvContentPartPr/>
                <p14:nvPr/>
              </p14:nvContentPartPr>
              <p14:xfrm>
                <a:off x="5479920" y="3556080"/>
                <a:ext cx="892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48F947D-6C2E-3D2B-744C-494D2CD4560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64080" y="3492720"/>
                  <a:ext cx="120600" cy="127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7FB2A7B-8D1D-E9FA-BE80-11BF0436A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0183" y="4902082"/>
            <a:ext cx="7527984" cy="1206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2F6276-C827-B58D-6422-E79BA0D031C8}"/>
              </a:ext>
            </a:extLst>
          </p:cNvPr>
          <p:cNvSpPr txBox="1"/>
          <p:nvPr/>
        </p:nvSpPr>
        <p:spPr>
          <a:xfrm>
            <a:off x="110532" y="1036209"/>
            <a:ext cx="6209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List of the objects: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7A9B5D-DC4B-C0CD-8EC9-72D098279AA9}"/>
              </a:ext>
            </a:extLst>
          </p:cNvPr>
          <p:cNvSpPr txBox="1"/>
          <p:nvPr/>
        </p:nvSpPr>
        <p:spPr>
          <a:xfrm>
            <a:off x="3217148" y="5268241"/>
            <a:ext cx="13347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Template:</a:t>
            </a:r>
          </a:p>
        </p:txBody>
      </p:sp>
    </p:spTree>
    <p:extLst>
      <p:ext uri="{BB962C8B-B14F-4D97-AF65-F5344CB8AC3E}">
        <p14:creationId xmlns:p14="http://schemas.microsoft.com/office/powerpoint/2010/main" val="7113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60A0A-C5A0-FD4C-A788-8C417738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EDE5FB-BA4A-0477-A66F-156874D9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Search: A03 use case (</a:t>
            </a:r>
            <a:r>
              <a:rPr lang="en-US" sz="3600" dirty="0"/>
              <a:t>Liang </a:t>
            </a:r>
            <a:r>
              <a:rPr lang="en-US" sz="3600" dirty="0" err="1"/>
              <a:t>Yanyan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D84FA3-C1A8-1754-3E87-CCF1C46F2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 fontScale="77500" lnSpcReduction="20000"/>
          </a:bodyPr>
          <a:lstStyle/>
          <a:p>
            <a:pPr indent="0">
              <a:buNone/>
            </a:pPr>
            <a:r>
              <a:rPr lang="en-US" sz="1200" dirty="0"/>
              <a:t>Data by Liang </a:t>
            </a:r>
            <a:r>
              <a:rPr lang="en-US" sz="1200" dirty="0" err="1"/>
              <a:t>Yanyan</a:t>
            </a:r>
            <a:r>
              <a:rPr lang="en-US" sz="1200" dirty="0"/>
              <a:t>:</a:t>
            </a:r>
          </a:p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https://crc1625.mdi.ruhr-uni-bochum.de/search/?typeid=94&amp;createdbyuser=47&amp;pr0name=Temperature&amp;pr0type=Float&amp;pr0min=300&amp;pr0max=500&amp;pr1name=SourcePath&amp;pr1type=String&amp;pr1max=3&amp;pr1str=MDruns&amp;prcnt=2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BB0998-9472-B037-F6BC-DEE52E5CFB93}"/>
              </a:ext>
            </a:extLst>
          </p:cNvPr>
          <p:cNvSpPr txBox="1"/>
          <p:nvPr/>
        </p:nvSpPr>
        <p:spPr>
          <a:xfrm>
            <a:off x="110532" y="825193"/>
            <a:ext cx="1200778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Use properties on search:</a:t>
            </a:r>
          </a:p>
          <a:p>
            <a:pPr defTabSz="914377">
              <a:spcBef>
                <a:spcPts val="0"/>
              </a:spcBef>
            </a:pPr>
            <a:r>
              <a:rPr lang="en-US" altLang="ru-RU" sz="1600" dirty="0">
                <a:solidFill>
                  <a:prstClr val="black"/>
                </a:solidFill>
              </a:rPr>
              <a:t>Temperature in [300; 500] and </a:t>
            </a:r>
            <a:r>
              <a:rPr lang="en-US" altLang="ru-RU" sz="1600" dirty="0" err="1">
                <a:solidFill>
                  <a:prstClr val="black"/>
                </a:solidFill>
              </a:rPr>
              <a:t>SourcePath</a:t>
            </a:r>
            <a:r>
              <a:rPr lang="en-US" altLang="ru-RU" sz="1600" dirty="0">
                <a:solidFill>
                  <a:prstClr val="black"/>
                </a:solidFill>
              </a:rPr>
              <a:t> contains '</a:t>
            </a:r>
            <a:r>
              <a:rPr lang="en-US" altLang="ru-RU" sz="1600" dirty="0" err="1">
                <a:solidFill>
                  <a:prstClr val="black"/>
                </a:solidFill>
              </a:rPr>
              <a:t>MDruns</a:t>
            </a:r>
            <a:r>
              <a:rPr lang="en-US" altLang="ru-RU" sz="1600" dirty="0">
                <a:solidFill>
                  <a:prstClr val="black"/>
                </a:solidFill>
              </a:rPr>
              <a:t>' and type is Simulation Database (zip, </a:t>
            </a:r>
            <a:r>
              <a:rPr lang="en-US" altLang="ru-RU" sz="1600" dirty="0" err="1">
                <a:solidFill>
                  <a:prstClr val="black"/>
                </a:solidFill>
              </a:rPr>
              <a:t>db</a:t>
            </a:r>
            <a:r>
              <a:rPr lang="en-US" altLang="ru-RU" sz="1600" dirty="0">
                <a:solidFill>
                  <a:prstClr val="black"/>
                </a:solidFill>
              </a:rPr>
              <a:t>, csv) and user-creator is Liang </a:t>
            </a:r>
            <a:r>
              <a:rPr lang="en-US" altLang="ru-RU" sz="1600" dirty="0" err="1">
                <a:solidFill>
                  <a:prstClr val="black"/>
                </a:solidFill>
              </a:rPr>
              <a:t>Yanyan</a:t>
            </a:r>
            <a:endParaRPr lang="en-US" altLang="ru-RU" sz="1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434C7-2934-4373-E80C-5787D2ACB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31" y="1509724"/>
            <a:ext cx="11957538" cy="2316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53ED7-D9F6-969B-CCB2-C0D8532D1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72" y="4015850"/>
            <a:ext cx="4163006" cy="5144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35FC8F-6FC7-5139-E939-2EF176649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436" y="5034911"/>
            <a:ext cx="2257740" cy="6668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B4FD7E-A481-57D3-3722-1D5CB1EE0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28" y="4986756"/>
            <a:ext cx="7411484" cy="743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Line 36">
            <a:extLst>
              <a:ext uri="{FF2B5EF4-FFF2-40B4-BE49-F238E27FC236}">
                <a16:creationId xmlns:a16="http://schemas.microsoft.com/office/drawing/2014/main" id="{C1759EFE-82B1-12B8-4E2C-F855E4C7CE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8052" y="4531805"/>
            <a:ext cx="1949380" cy="502418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" name="Line 36">
            <a:extLst>
              <a:ext uri="{FF2B5EF4-FFF2-40B4-BE49-F238E27FC236}">
                <a16:creationId xmlns:a16="http://schemas.microsoft.com/office/drawing/2014/main" id="{C4A9FBB9-39DC-5EA2-CA68-DF1E4A28EF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1363" y="4543528"/>
            <a:ext cx="1589313" cy="460551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0785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92AAB-05C4-F9DB-F39C-C400B107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D9F1F-B2F4-FBD8-F557-00ED7204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RDMS: </a:t>
            </a:r>
            <a:r>
              <a:rPr lang="en-US" sz="3733" dirty="0"/>
              <a:t>Sort order in tables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E60CB-71E6-6ED5-E673-2B6D7EA29E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5674" y="6380018"/>
            <a:ext cx="8620125" cy="405246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b="0" dirty="0">
                <a:solidFill>
                  <a:prstClr val="black"/>
                </a:solidFill>
                <a:latin typeface="+mn-lt"/>
                <a:hlinkClick r:id="rId3"/>
              </a:rPr>
              <a:t>https://crc1625.mdi.ruhr-uni-bochum.de/search/?system=Pt-Ru&amp;typeid=6</a:t>
            </a:r>
            <a:endParaRPr lang="en-US" altLang="ru-RU" sz="1200" b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F94EC89B-6340-25D0-B9C5-5483F5136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84" y="784931"/>
            <a:ext cx="1198538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00" b="1" dirty="0">
                <a:solidFill>
                  <a:prstClr val="black"/>
                </a:solidFill>
                <a:latin typeface="+mj-lt"/>
              </a:rPr>
              <a:t>Use case: </a:t>
            </a:r>
            <a:r>
              <a:rPr lang="en-US" altLang="ru-RU" sz="2100" dirty="0">
                <a:solidFill>
                  <a:prstClr val="black"/>
                </a:solidFill>
                <a:latin typeface="+mj-lt"/>
              </a:rPr>
              <a:t>get samples containing specific elements and order by </a:t>
            </a:r>
            <a:r>
              <a:rPr lang="en-US" altLang="ru-RU" sz="2100" u="sng" dirty="0">
                <a:solidFill>
                  <a:prstClr val="black"/>
                </a:solidFill>
                <a:latin typeface="+mj-lt"/>
              </a:rPr>
              <a:t>arity of chemical system </a:t>
            </a:r>
            <a:r>
              <a:rPr lang="ru-RU" altLang="ru-RU" sz="2100" u="sng" dirty="0">
                <a:solidFill>
                  <a:prstClr val="black"/>
                </a:solidFill>
                <a:latin typeface="+mj-lt"/>
              </a:rPr>
              <a:t>(</a:t>
            </a:r>
            <a:r>
              <a:rPr lang="en-US" altLang="ru-RU" sz="2100" u="sng" dirty="0">
                <a:solidFill>
                  <a:prstClr val="black"/>
                </a:solidFill>
                <a:latin typeface="+mj-lt"/>
              </a:rPr>
              <a:t>N</a:t>
            </a:r>
            <a:r>
              <a:rPr lang="ru-RU" altLang="ru-RU" sz="2100" u="sng" dirty="0">
                <a:solidFill>
                  <a:prstClr val="black"/>
                </a:solidFill>
                <a:latin typeface="+mj-lt"/>
              </a:rPr>
              <a:t>)</a:t>
            </a:r>
            <a:r>
              <a:rPr lang="ru-RU" altLang="ru-RU" sz="21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ru-RU" sz="2100" dirty="0">
                <a:solidFill>
                  <a:prstClr val="black"/>
                </a:solidFill>
                <a:latin typeface="+mj-lt"/>
              </a:rPr>
              <a:t>and </a:t>
            </a:r>
            <a:r>
              <a:rPr lang="en-US" altLang="ru-RU" sz="2100" u="sng" dirty="0">
                <a:solidFill>
                  <a:prstClr val="black"/>
                </a:solidFill>
                <a:latin typeface="+mj-lt"/>
              </a:rPr>
              <a:t>creation date</a:t>
            </a:r>
          </a:p>
          <a:p>
            <a:pPr defTabSz="914377">
              <a:spcBef>
                <a:spcPts val="0"/>
              </a:spcBef>
            </a:pPr>
            <a:endParaRPr lang="en-US" altLang="ru-RU" sz="2100" b="1" dirty="0">
              <a:solidFill>
                <a:prstClr val="black"/>
              </a:solidFill>
              <a:latin typeface="+mj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00" b="1" dirty="0">
                <a:solidFill>
                  <a:prstClr val="black"/>
                </a:solidFill>
                <a:latin typeface="+mj-lt"/>
              </a:rPr>
              <a:t>To </a:t>
            </a:r>
            <a:r>
              <a:rPr lang="en-US" sz="2100" b="1" i="0" dirty="0">
                <a:solidFill>
                  <a:srgbClr val="2C363A"/>
                </a:solidFill>
                <a:effectLst/>
                <a:latin typeface="+mj-lt"/>
              </a:rPr>
              <a:t>sort in a complex way (by 2+ columns):</a:t>
            </a:r>
          </a:p>
          <a:p>
            <a:pPr defTabSz="914377">
              <a:spcBef>
                <a:spcPts val="0"/>
              </a:spcBef>
            </a:pPr>
            <a:r>
              <a:rPr lang="en-US" sz="2100" b="1" i="0" dirty="0">
                <a:solidFill>
                  <a:srgbClr val="2C363A"/>
                </a:solidFill>
                <a:effectLst/>
                <a:latin typeface="+mj-lt"/>
              </a:rPr>
              <a:t>use "Shift" key</a:t>
            </a:r>
            <a:r>
              <a:rPr lang="en-US" sz="2100" b="0" i="0" dirty="0">
                <a:solidFill>
                  <a:srgbClr val="2C363A"/>
                </a:solidFill>
                <a:effectLst/>
                <a:latin typeface="+mj-lt"/>
              </a:rPr>
              <a:t> while making the sort selection: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0EDF9B6-A607-1473-22D4-FEE3AAB6C0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191266-CDF4-82D0-6A51-ADA3E1E35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3" y="2182859"/>
            <a:ext cx="11977635" cy="362223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49748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</a:t>
            </a:r>
            <a:r>
              <a:rPr lang="en-US" dirty="0"/>
              <a:t>: Advanced Interlink Objects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398E6-55F5-F189-C03C-8DF3E9FC44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1727" y="6362199"/>
            <a:ext cx="5753528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800" b="0" dirty="0">
                <a:solidFill>
                  <a:prstClr val="black"/>
                </a:solidFill>
                <a:latin typeface="Arial" panose="020B0604020202020204" pitchFamily="34" charset="0"/>
              </a:rPr>
              <a:t>User view: </a:t>
            </a:r>
            <a:r>
              <a:rPr lang="en-US" altLang="ru-RU" sz="800" b="0" dirty="0">
                <a:solidFill>
                  <a:srgbClr val="0070C0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https://demo.mdi.ruhr-uni-bochum.de/object/ag2s-4870</a:t>
            </a:r>
            <a:endParaRPr lang="en-US" altLang="ru-RU" sz="800" b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800" b="0" dirty="0">
                <a:solidFill>
                  <a:prstClr val="black"/>
                </a:solidFill>
                <a:latin typeface="Arial" panose="020B0604020202020204" pitchFamily="34" charset="0"/>
              </a:rPr>
              <a:t>Admin view: </a:t>
            </a:r>
            <a:r>
              <a:rPr lang="en-US" altLang="ru-RU" sz="800" b="0" dirty="0">
                <a:solidFill>
                  <a:srgbClr val="0070C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https://demo.mdi.ruhr-uni-bochum.de/adminobject/edititem/4870</a:t>
            </a:r>
            <a:endParaRPr lang="en-US" sz="800" b="0" dirty="0">
              <a:solidFill>
                <a:srgbClr val="0070C0"/>
              </a:solidFill>
              <a:latin typeface="Arial" panose="020B0604020202020204"/>
            </a:endParaRPr>
          </a:p>
          <a:p>
            <a:pPr indent="0">
              <a:spcAft>
                <a:spcPts val="0"/>
              </a:spcAft>
              <a:buNone/>
            </a:pPr>
            <a:endParaRPr lang="en-US" sz="800" b="0" dirty="0"/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ECE8CDA6-538F-1854-2C60-80C1E68BD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1" y="805031"/>
            <a:ext cx="87711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600" b="1" dirty="0">
                <a:solidFill>
                  <a:prstClr val="black"/>
                </a:solidFill>
                <a:latin typeface="+mn-lt"/>
              </a:rPr>
              <a:t>Example: establishing graph above objects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 Box 52">
            <a:extLst>
              <a:ext uri="{FF2B5EF4-FFF2-40B4-BE49-F238E27FC236}">
                <a16:creationId xmlns:a16="http://schemas.microsoft.com/office/drawing/2014/main" id="{1CC26477-7D6C-B4BB-92B9-D77469937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1" y="3832045"/>
            <a:ext cx="5538583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To add associated objects: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0) Go to “List edit” or select object to edit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1) Select associated object type (optional filter)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2) Input search phrase, contained in the </a:t>
            </a:r>
            <a:r>
              <a:rPr lang="en-US" altLang="ru-RU" sz="1400" u="sng" dirty="0">
                <a:solidFill>
                  <a:prstClr val="black"/>
                </a:solidFill>
                <a:latin typeface="+mn-lt"/>
              </a:rPr>
              <a:t>Name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 of the desired object to be associated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3) Select (if required) </a:t>
            </a:r>
            <a:r>
              <a:rPr lang="en-US" altLang="ru-RU" sz="1400" b="1" dirty="0">
                <a:solidFill>
                  <a:prstClr val="black"/>
                </a:solidFill>
                <a:latin typeface="+mn-lt"/>
              </a:rPr>
              <a:t>link/association type 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object.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4) Drag &amp; Drop desired object(s) from search result list to the area / adjust list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5) Save changes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27FAE-8765-6081-F8A7-21D653959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261" y="1971470"/>
            <a:ext cx="6398558" cy="412110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30" name="Picture 6" descr="Directed graph - Wikipedia">
            <a:extLst>
              <a:ext uri="{FF2B5EF4-FFF2-40B4-BE49-F238E27FC236}">
                <a16:creationId xmlns:a16="http://schemas.microsoft.com/office/drawing/2014/main" id="{A83AF66D-4037-98B4-A945-1FFCD0BC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05" y="100485"/>
            <a:ext cx="2713687" cy="1797658"/>
          </a:xfrm>
          <a:custGeom>
            <a:avLst/>
            <a:gdLst>
              <a:gd name="connsiteX0" fmla="*/ 0 w 2713687"/>
              <a:gd name="connsiteY0" fmla="*/ 0 h 1797658"/>
              <a:gd name="connsiteX1" fmla="*/ 515601 w 2713687"/>
              <a:gd name="connsiteY1" fmla="*/ 0 h 1797658"/>
              <a:gd name="connsiteX2" fmla="*/ 976927 w 2713687"/>
              <a:gd name="connsiteY2" fmla="*/ 0 h 1797658"/>
              <a:gd name="connsiteX3" fmla="*/ 1573938 w 2713687"/>
              <a:gd name="connsiteY3" fmla="*/ 0 h 1797658"/>
              <a:gd name="connsiteX4" fmla="*/ 2089539 w 2713687"/>
              <a:gd name="connsiteY4" fmla="*/ 0 h 1797658"/>
              <a:gd name="connsiteX5" fmla="*/ 2713687 w 2713687"/>
              <a:gd name="connsiteY5" fmla="*/ 0 h 1797658"/>
              <a:gd name="connsiteX6" fmla="*/ 2713687 w 2713687"/>
              <a:gd name="connsiteY6" fmla="*/ 635172 h 1797658"/>
              <a:gd name="connsiteX7" fmla="*/ 2713687 w 2713687"/>
              <a:gd name="connsiteY7" fmla="*/ 1234392 h 1797658"/>
              <a:gd name="connsiteX8" fmla="*/ 2713687 w 2713687"/>
              <a:gd name="connsiteY8" fmla="*/ 1797658 h 1797658"/>
              <a:gd name="connsiteX9" fmla="*/ 2225223 w 2713687"/>
              <a:gd name="connsiteY9" fmla="*/ 1797658 h 1797658"/>
              <a:gd name="connsiteX10" fmla="*/ 1682486 w 2713687"/>
              <a:gd name="connsiteY10" fmla="*/ 1797658 h 1797658"/>
              <a:gd name="connsiteX11" fmla="*/ 1139749 w 2713687"/>
              <a:gd name="connsiteY11" fmla="*/ 1797658 h 1797658"/>
              <a:gd name="connsiteX12" fmla="*/ 624148 w 2713687"/>
              <a:gd name="connsiteY12" fmla="*/ 1797658 h 1797658"/>
              <a:gd name="connsiteX13" fmla="*/ 0 w 2713687"/>
              <a:gd name="connsiteY13" fmla="*/ 1797658 h 1797658"/>
              <a:gd name="connsiteX14" fmla="*/ 0 w 2713687"/>
              <a:gd name="connsiteY14" fmla="*/ 1162486 h 1797658"/>
              <a:gd name="connsiteX15" fmla="*/ 0 w 2713687"/>
              <a:gd name="connsiteY15" fmla="*/ 527313 h 1797658"/>
              <a:gd name="connsiteX16" fmla="*/ 0 w 2713687"/>
              <a:gd name="connsiteY16" fmla="*/ 0 h 179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3687" h="1797658" extrusionOk="0">
                <a:moveTo>
                  <a:pt x="0" y="0"/>
                </a:moveTo>
                <a:cubicBezTo>
                  <a:pt x="192399" y="-60097"/>
                  <a:pt x="328052" y="61391"/>
                  <a:pt x="515601" y="0"/>
                </a:cubicBezTo>
                <a:cubicBezTo>
                  <a:pt x="703150" y="-61391"/>
                  <a:pt x="860759" y="43404"/>
                  <a:pt x="976927" y="0"/>
                </a:cubicBezTo>
                <a:cubicBezTo>
                  <a:pt x="1093095" y="-43404"/>
                  <a:pt x="1365485" y="21549"/>
                  <a:pt x="1573938" y="0"/>
                </a:cubicBezTo>
                <a:cubicBezTo>
                  <a:pt x="1782391" y="-21549"/>
                  <a:pt x="1917594" y="47808"/>
                  <a:pt x="2089539" y="0"/>
                </a:cubicBezTo>
                <a:cubicBezTo>
                  <a:pt x="2261484" y="-47808"/>
                  <a:pt x="2542721" y="34653"/>
                  <a:pt x="2713687" y="0"/>
                </a:cubicBezTo>
                <a:cubicBezTo>
                  <a:pt x="2717058" y="306250"/>
                  <a:pt x="2671670" y="482745"/>
                  <a:pt x="2713687" y="635172"/>
                </a:cubicBezTo>
                <a:cubicBezTo>
                  <a:pt x="2755704" y="787599"/>
                  <a:pt x="2672687" y="1005884"/>
                  <a:pt x="2713687" y="1234392"/>
                </a:cubicBezTo>
                <a:cubicBezTo>
                  <a:pt x="2754687" y="1462900"/>
                  <a:pt x="2709681" y="1597432"/>
                  <a:pt x="2713687" y="1797658"/>
                </a:cubicBezTo>
                <a:cubicBezTo>
                  <a:pt x="2529987" y="1828913"/>
                  <a:pt x="2432169" y="1785975"/>
                  <a:pt x="2225223" y="1797658"/>
                </a:cubicBezTo>
                <a:cubicBezTo>
                  <a:pt x="2018277" y="1809341"/>
                  <a:pt x="1810714" y="1790491"/>
                  <a:pt x="1682486" y="1797658"/>
                </a:cubicBezTo>
                <a:cubicBezTo>
                  <a:pt x="1554258" y="1804825"/>
                  <a:pt x="1257452" y="1762831"/>
                  <a:pt x="1139749" y="1797658"/>
                </a:cubicBezTo>
                <a:cubicBezTo>
                  <a:pt x="1022046" y="1832485"/>
                  <a:pt x="728088" y="1767945"/>
                  <a:pt x="624148" y="1797658"/>
                </a:cubicBezTo>
                <a:cubicBezTo>
                  <a:pt x="520208" y="1827371"/>
                  <a:pt x="309579" y="1786654"/>
                  <a:pt x="0" y="1797658"/>
                </a:cubicBezTo>
                <a:cubicBezTo>
                  <a:pt x="-26287" y="1481676"/>
                  <a:pt x="39600" y="1322144"/>
                  <a:pt x="0" y="1162486"/>
                </a:cubicBezTo>
                <a:cubicBezTo>
                  <a:pt x="-39600" y="1002828"/>
                  <a:pt x="61458" y="788660"/>
                  <a:pt x="0" y="527313"/>
                </a:cubicBezTo>
                <a:cubicBezTo>
                  <a:pt x="-61458" y="265966"/>
                  <a:pt x="45033" y="174442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2">
            <a:extLst>
              <a:ext uri="{FF2B5EF4-FFF2-40B4-BE49-F238E27FC236}">
                <a16:creationId xmlns:a16="http://schemas.microsoft.com/office/drawing/2014/main" id="{D6A41B01-5513-1E3E-100E-31618F4F6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994" y="1507253"/>
            <a:ext cx="1909186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directed graph</a:t>
            </a:r>
            <a:endParaRPr lang="ru-RU" altLang="ru-RU" sz="16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Text Box 52">
            <a:extLst>
              <a:ext uri="{FF2B5EF4-FFF2-40B4-BE49-F238E27FC236}">
                <a16:creationId xmlns:a16="http://schemas.microsoft.com/office/drawing/2014/main" id="{A6C922AC-B81E-195F-7D99-669BC9B00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363" y="293078"/>
            <a:ext cx="286377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E7428D42-1564-C93C-066A-78E5BA690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2005" y="1068476"/>
            <a:ext cx="286377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b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ext Box 52">
            <a:extLst>
              <a:ext uri="{FF2B5EF4-FFF2-40B4-BE49-F238E27FC236}">
                <a16:creationId xmlns:a16="http://schemas.microsoft.com/office/drawing/2014/main" id="{F8D1EB32-55D9-AC2F-3ECE-DFC0632F487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138788" y="145702"/>
            <a:ext cx="2897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 Box 52">
            <a:extLst>
              <a:ext uri="{FF2B5EF4-FFF2-40B4-BE49-F238E27FC236}">
                <a16:creationId xmlns:a16="http://schemas.microsoft.com/office/drawing/2014/main" id="{DA02711E-986C-8C47-8714-3E673C6A042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361527" y="589504"/>
            <a:ext cx="2897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6604E2-8B68-7D0E-B2BA-59BCDD2E9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0" y="1114069"/>
            <a:ext cx="5105229" cy="27112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1F1627-1AD8-C751-E31A-7A99F77A120E}"/>
              </a:ext>
            </a:extLst>
          </p:cNvPr>
          <p:cNvSpPr txBox="1"/>
          <p:nvPr/>
        </p:nvSpPr>
        <p:spPr>
          <a:xfrm>
            <a:off x="82192" y="6067360"/>
            <a:ext cx="8643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800"/>
              </a:spcBef>
            </a:pPr>
            <a:r>
              <a:rPr lang="en-US" altLang="ru-RU" sz="1400" b="1" dirty="0">
                <a:solidFill>
                  <a:srgbClr val="0070C0"/>
                </a:solidFill>
                <a:latin typeface="+mn-lt"/>
              </a:rPr>
              <a:t>Important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1400" b="1" dirty="0">
                <a:solidFill>
                  <a:prstClr val="black"/>
                </a:solidFill>
                <a:latin typeface="+mn-lt"/>
              </a:rPr>
              <a:t>Reverse associations 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allow to browse reverse- directional associations.</a:t>
            </a:r>
            <a:endParaRPr lang="ru-RU" altLang="ru-RU" sz="14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510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434E8-6D55-EC28-7E0E-5288CE5C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1574E-4C60-1A41-A97C-E65C1D860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Blocking Factors</a:t>
            </a:r>
            <a:r>
              <a:rPr lang="ru-RU" dirty="0"/>
              <a:t>?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785EE-F0CF-5883-831D-B45F91094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ECSA – </a:t>
            </a:r>
            <a:r>
              <a:rPr lang="en-US" b="0" i="0" dirty="0" err="1">
                <a:solidFill>
                  <a:srgbClr val="040C28"/>
                </a:solidFill>
                <a:effectLst/>
                <a:latin typeface="Google Sans"/>
              </a:rPr>
              <a:t>ElectroChemical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 Surface Area (</a:t>
            </a:r>
            <a:r>
              <a:rPr lang="en-US" b="0" i="0" dirty="0" err="1">
                <a:solidFill>
                  <a:srgbClr val="040C28"/>
                </a:solidFill>
                <a:effectLst/>
                <a:latin typeface="Google Sans"/>
              </a:rPr>
              <a:t>ElectroChemically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 active Surface Area)</a:t>
            </a:r>
          </a:p>
          <a:p>
            <a:pPr indent="0">
              <a:buNone/>
            </a:pPr>
            <a:r>
              <a:rPr lang="en-US" dirty="0">
                <a:solidFill>
                  <a:srgbClr val="040C28"/>
                </a:solidFill>
                <a:latin typeface="Google Sans"/>
              </a:rPr>
              <a:t>SDC – Scanning Droplet Cell</a:t>
            </a:r>
          </a:p>
          <a:p>
            <a:pPr indent="0">
              <a:buNone/>
            </a:pPr>
            <a:r>
              <a:rPr lang="en-US" dirty="0">
                <a:solidFill>
                  <a:srgbClr val="040C28"/>
                </a:solidFill>
                <a:latin typeface="Google Sans"/>
              </a:rPr>
              <a:t>SECCM – Scanning </a:t>
            </a:r>
            <a:r>
              <a:rPr lang="en-US" dirty="0" err="1">
                <a:solidFill>
                  <a:srgbClr val="040C28"/>
                </a:solidFill>
                <a:latin typeface="Google Sans"/>
              </a:rPr>
              <a:t>ElectroChemical</a:t>
            </a:r>
            <a:r>
              <a:rPr lang="en-US" dirty="0">
                <a:solidFill>
                  <a:srgbClr val="040C28"/>
                </a:solidFill>
                <a:latin typeface="Google Sans"/>
              </a:rPr>
              <a:t> Cell Microscopy</a:t>
            </a:r>
          </a:p>
          <a:p>
            <a:pPr indent="0">
              <a:buNone/>
            </a:pP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92850D-4B5A-3232-860A-981D4A47DDA6}"/>
              </a:ext>
            </a:extLst>
          </p:cNvPr>
          <p:cNvSpPr txBox="1"/>
          <p:nvPr/>
        </p:nvSpPr>
        <p:spPr>
          <a:xfrm>
            <a:off x="187824" y="774870"/>
            <a:ext cx="1186014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C363A"/>
                </a:solidFill>
              </a:rPr>
              <a:t>Standards in electrochemical measurements need to be established</a:t>
            </a:r>
          </a:p>
          <a:p>
            <a:r>
              <a:rPr lang="en-US" sz="2200" dirty="0">
                <a:solidFill>
                  <a:srgbClr val="2C363A"/>
                </a:solidFill>
              </a:rPr>
              <a:t>	(ECSA for SDC and long-range SECCM)</a:t>
            </a:r>
          </a:p>
          <a:p>
            <a:pPr lvl="3"/>
            <a:r>
              <a:rPr lang="en-US" sz="2200" dirty="0">
                <a:solidFill>
                  <a:schemeClr val="accent1"/>
                </a:solidFill>
              </a:rPr>
              <a:t>If different measurement protocols have </a:t>
            </a:r>
            <a:r>
              <a:rPr lang="en-US" sz="2200" b="1" dirty="0">
                <a:solidFill>
                  <a:schemeClr val="accent1"/>
                </a:solidFill>
              </a:rPr>
              <a:t>a severe impact </a:t>
            </a:r>
            <a:r>
              <a:rPr lang="en-US" sz="2200" dirty="0">
                <a:solidFill>
                  <a:schemeClr val="accent1"/>
                </a:solidFill>
              </a:rPr>
              <a:t>on the target values of the metric / benchmark, what can you expect from trying to take all the data into account?</a:t>
            </a:r>
            <a:r>
              <a:rPr lang="ru-RU" sz="2200" dirty="0">
                <a:solidFill>
                  <a:srgbClr val="2C363A"/>
                </a:solidFill>
              </a:rPr>
              <a:t>	</a:t>
            </a:r>
            <a:endParaRPr lang="en-US" sz="2200" dirty="0">
              <a:solidFill>
                <a:srgbClr val="2C363A"/>
              </a:solidFill>
            </a:endParaRPr>
          </a:p>
          <a:p>
            <a:endParaRPr lang="en-US" sz="2200" b="1" dirty="0">
              <a:solidFill>
                <a:srgbClr val="2C363A"/>
              </a:solidFill>
            </a:endParaRPr>
          </a:p>
          <a:p>
            <a:endParaRPr lang="en-US" sz="2200" b="1" dirty="0">
              <a:solidFill>
                <a:srgbClr val="2C363A"/>
              </a:solidFill>
            </a:endParaRPr>
          </a:p>
          <a:p>
            <a:r>
              <a:rPr lang="en-US" sz="2200" b="1" dirty="0">
                <a:solidFill>
                  <a:srgbClr val="2C363A"/>
                </a:solidFill>
              </a:rPr>
              <a:t>Missing process standards (next slides):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2C363A"/>
                </a:solidFill>
                <a:effectLst/>
              </a:rPr>
              <a:t>Sample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2C363A"/>
                </a:solidFill>
                <a:effectLst/>
              </a:rPr>
              <a:t>Annealing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C</a:t>
            </a:r>
            <a:r>
              <a:rPr lang="en-US" sz="2200" b="0" i="0" dirty="0">
                <a:solidFill>
                  <a:srgbClr val="2C363A"/>
                </a:solidFill>
                <a:effectLst/>
              </a:rPr>
              <a:t>haracterization chain</a:t>
            </a:r>
          </a:p>
        </p:txBody>
      </p:sp>
    </p:spTree>
    <p:extLst>
      <p:ext uri="{BB962C8B-B14F-4D97-AF65-F5344CB8AC3E}">
        <p14:creationId xmlns:p14="http://schemas.microsoft.com/office/powerpoint/2010/main" val="36918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E700B0-1E71-97E2-31EB-970AB0C0C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54" y="1500910"/>
            <a:ext cx="6773220" cy="20481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Graph: always think about object connections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C51FA-4FF5-066F-453A-72FC433875B4}"/>
              </a:ext>
            </a:extLst>
          </p:cNvPr>
          <p:cNvSpPr txBox="1"/>
          <p:nvPr/>
        </p:nvSpPr>
        <p:spPr>
          <a:xfrm>
            <a:off x="131428" y="791742"/>
            <a:ext cx="12060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In Project:</a:t>
            </a:r>
            <a:r>
              <a:rPr lang="en-US" sz="2200" dirty="0">
                <a:solidFill>
                  <a:prstClr val="black"/>
                </a:solidFill>
              </a:rPr>
              <a:t> add unlinked objects.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  <a:hlinkClick r:id="rId4"/>
              </a:rPr>
              <a:t>https://mdi.matinf.pro/rubric/industry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421279-06EA-8C44-F5F7-60DB0D5E8FCF}"/>
              </a:ext>
            </a:extLst>
          </p:cNvPr>
          <p:cNvGrpSpPr/>
          <p:nvPr/>
        </p:nvGrpSpPr>
        <p:grpSpPr>
          <a:xfrm>
            <a:off x="127962" y="4092589"/>
            <a:ext cx="12064037" cy="2177187"/>
            <a:chOff x="127962" y="4092589"/>
            <a:chExt cx="12064037" cy="21771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CA07CE-45C6-32C2-F0B1-1435F37EF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623" y="4849424"/>
              <a:ext cx="6735115" cy="141942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5EE5D1-5CD8-0963-740A-49B6966FC310}"/>
                </a:ext>
              </a:extLst>
            </p:cNvPr>
            <p:cNvSpPr txBox="1"/>
            <p:nvPr/>
          </p:nvSpPr>
          <p:spPr>
            <a:xfrm>
              <a:off x="127962" y="4092589"/>
              <a:ext cx="12064037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b="1" u="sng" dirty="0">
                  <a:solidFill>
                    <a:prstClr val="black"/>
                  </a:solidFill>
                </a:rPr>
                <a:t>In Object (under associated objects):</a:t>
              </a:r>
              <a:r>
                <a:rPr lang="en-US" sz="2200" dirty="0">
                  <a:solidFill>
                    <a:prstClr val="black"/>
                  </a:solidFill>
                </a:rPr>
                <a:t> add </a:t>
              </a:r>
              <a:r>
                <a:rPr lang="en-US" sz="2200" u="sng" dirty="0">
                  <a:solidFill>
                    <a:prstClr val="black"/>
                  </a:solidFill>
                </a:rPr>
                <a:t>linked</a:t>
              </a:r>
              <a:r>
                <a:rPr lang="en-US" sz="2200" dirty="0">
                  <a:solidFill>
                    <a:prstClr val="black"/>
                  </a:solidFill>
                </a:rPr>
                <a:t> objects.</a:t>
              </a:r>
            </a:p>
            <a:p>
              <a:pPr defTabSz="914377">
                <a:spcAft>
                  <a:spcPts val="600"/>
                </a:spcAft>
              </a:pPr>
              <a:r>
                <a:rPr lang="en-US" sz="1400" dirty="0">
                  <a:hlinkClick r:id="rId6"/>
                </a:rPr>
                <a:t>https://mdi.matinf.pro/object/standard-screening-crc-aka-tobias-report-103066</a:t>
              </a:r>
              <a:endParaRPr lang="en-US" sz="14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AF2F9-A430-B954-0F01-1D31353E9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2736" y="4559629"/>
              <a:ext cx="3800327" cy="171014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A3C9EA4-1234-FA02-2E5E-708137272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1593" y="2029811"/>
            <a:ext cx="3761866" cy="1670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81F999-F630-8B43-6244-806A91B47455}"/>
              </a:ext>
            </a:extLst>
          </p:cNvPr>
          <p:cNvCxnSpPr>
            <a:cxnSpLocks/>
          </p:cNvCxnSpPr>
          <p:nvPr/>
        </p:nvCxnSpPr>
        <p:spPr>
          <a:xfrm flipV="1">
            <a:off x="4551218" y="2223655"/>
            <a:ext cx="3751118" cy="86244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4795D4-F9FB-78D1-8F53-33D971525E55}"/>
              </a:ext>
            </a:extLst>
          </p:cNvPr>
          <p:cNvGrpSpPr/>
          <p:nvPr/>
        </p:nvGrpSpPr>
        <p:grpSpPr>
          <a:xfrm>
            <a:off x="4086225" y="1051853"/>
            <a:ext cx="2688647" cy="1961511"/>
            <a:chOff x="4605771" y="1062244"/>
            <a:chExt cx="2688647" cy="19615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B2153E-D06A-95F5-4964-FAA8E6F892CD}"/>
                </a:ext>
              </a:extLst>
            </p:cNvPr>
            <p:cNvSpPr txBox="1"/>
            <p:nvPr/>
          </p:nvSpPr>
          <p:spPr>
            <a:xfrm>
              <a:off x="4605771" y="1062244"/>
              <a:ext cx="26886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u="sng" dirty="0">
                  <a:solidFill>
                    <a:srgbClr val="FF0000"/>
                  </a:solidFill>
                </a:rPr>
                <a:t>Add “top level” objects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C52D182-1666-D626-15DE-09D98DC4FC4F}"/>
                </a:ext>
              </a:extLst>
            </p:cNvPr>
            <p:cNvCxnSpPr>
              <a:cxnSpLocks/>
            </p:cNvCxnSpPr>
            <p:nvPr/>
          </p:nvCxnSpPr>
          <p:spPr>
            <a:xfrm>
              <a:off x="4790209" y="1454727"/>
              <a:ext cx="0" cy="1569028"/>
            </a:xfrm>
            <a:prstGeom prst="straightConnector1">
              <a:avLst/>
            </a:prstGeom>
            <a:noFill/>
            <a:ln w="63500" cap="flat" cmpd="sng" algn="ctr">
              <a:solidFill>
                <a:srgbClr val="FFC00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71B87B-40FE-86F5-2EBB-DD20B86D592C}"/>
              </a:ext>
            </a:extLst>
          </p:cNvPr>
          <p:cNvGrpSpPr/>
          <p:nvPr/>
        </p:nvGrpSpPr>
        <p:grpSpPr>
          <a:xfrm>
            <a:off x="6785264" y="3926671"/>
            <a:ext cx="4499263" cy="1746765"/>
            <a:chOff x="6785264" y="3926671"/>
            <a:chExt cx="4499263" cy="17467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FD62F1-599F-6431-8A9C-0847E065FF4D}"/>
                </a:ext>
              </a:extLst>
            </p:cNvPr>
            <p:cNvSpPr txBox="1"/>
            <p:nvPr/>
          </p:nvSpPr>
          <p:spPr>
            <a:xfrm>
              <a:off x="7262379" y="3926671"/>
              <a:ext cx="40221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u="sng" dirty="0">
                  <a:solidFill>
                    <a:srgbClr val="FF0000"/>
                  </a:solidFill>
                </a:rPr>
                <a:t>Add “children/dependent” objects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0B9FF5E-9869-DD90-4DC3-953450DBD0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5264" y="4298374"/>
              <a:ext cx="900545" cy="1375062"/>
            </a:xfrm>
            <a:prstGeom prst="straightConnector1">
              <a:avLst/>
            </a:prstGeom>
            <a:noFill/>
            <a:ln w="63500" cap="flat" cmpd="sng" algn="ctr">
              <a:solidFill>
                <a:srgbClr val="FFC00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3B76-5826-3C54-64AA-00D6E970C5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 fontScale="92500"/>
          </a:bodyPr>
          <a:lstStyle/>
          <a:p>
            <a:pPr indent="0" defTabSz="914377">
              <a:buNone/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https://mdi.matinf.pro/rubric/industry </a:t>
            </a:r>
            <a:endParaRPr lang="en-US" sz="1200" dirty="0">
              <a:solidFill>
                <a:prstClr val="black"/>
              </a:solidFill>
            </a:endParaRPr>
          </a:p>
          <a:p>
            <a:pPr indent="0" defTabSz="914377">
              <a:buNone/>
            </a:pPr>
            <a:r>
              <a:rPr lang="en-US" sz="1200" dirty="0">
                <a:hlinkClick r:id="rId6"/>
              </a:rPr>
              <a:t>https://mdi.matinf.pro/object/standard-screening-crc-aka-tobias-report-103066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27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DC185-50E1-6004-BD11-244C571D2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4C3E4-4232-C260-C8A1-9165E5B5F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</a:t>
            </a:r>
            <a:r>
              <a:rPr lang="en-US" dirty="0" err="1"/>
              <a:t>visualisation</a:t>
            </a:r>
            <a:endParaRPr lang="en-US" sz="160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A7A674F-3F5E-4286-5D6A-F670D2A3C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531330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https://mdi.matinf.pro/object/co-cu-mo-ni-equiatomic-library-117099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https://mdi.matinf.pro/object/graph/co-cu-mo-ni-equiatomic-library-117099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752F0-6DCE-1AC0-F5A7-46037AE69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73" y="1278485"/>
            <a:ext cx="7042928" cy="14185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5A8782-EE56-88A0-758B-9DF0E83D81D0}"/>
              </a:ext>
            </a:extLst>
          </p:cNvPr>
          <p:cNvSpPr txBox="1"/>
          <p:nvPr/>
        </p:nvSpPr>
        <p:spPr>
          <a:xfrm>
            <a:off x="131428" y="791742"/>
            <a:ext cx="12060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understand</a:t>
            </a:r>
            <a:r>
              <a:rPr lang="ru-RU" sz="2200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relationship between objects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64AB5E-9A7F-C7CC-DA37-073D1589DB8A}"/>
              </a:ext>
            </a:extLst>
          </p:cNvPr>
          <p:cNvCxnSpPr>
            <a:cxnSpLocks/>
          </p:cNvCxnSpPr>
          <p:nvPr/>
        </p:nvCxnSpPr>
        <p:spPr>
          <a:xfrm flipH="1">
            <a:off x="5114441" y="1658319"/>
            <a:ext cx="1332854" cy="151883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647706-6CBD-ACB1-A5BB-ABE93EC1DB4A}"/>
              </a:ext>
            </a:extLst>
          </p:cNvPr>
          <p:cNvGrpSpPr/>
          <p:nvPr/>
        </p:nvGrpSpPr>
        <p:grpSpPr>
          <a:xfrm>
            <a:off x="131428" y="2819437"/>
            <a:ext cx="4987776" cy="3469650"/>
            <a:chOff x="131428" y="2819437"/>
            <a:chExt cx="4987776" cy="34696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B82926-A97A-AF87-F2DA-322E58212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832" y="3239145"/>
              <a:ext cx="4925372" cy="304994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D44838-8515-8A1E-7C04-B8D96D287C79}"/>
                </a:ext>
              </a:extLst>
            </p:cNvPr>
            <p:cNvSpPr txBox="1"/>
            <p:nvPr/>
          </p:nvSpPr>
          <p:spPr>
            <a:xfrm>
              <a:off x="131428" y="2819437"/>
              <a:ext cx="22553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dirty="0">
                  <a:solidFill>
                    <a:prstClr val="black"/>
                  </a:solidFill>
                </a:rPr>
                <a:t>Interactive graph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3E6221-6933-9555-675D-FAE5CE3BA9D2}"/>
              </a:ext>
            </a:extLst>
          </p:cNvPr>
          <p:cNvCxnSpPr>
            <a:cxnSpLocks/>
          </p:cNvCxnSpPr>
          <p:nvPr/>
        </p:nvCxnSpPr>
        <p:spPr>
          <a:xfrm>
            <a:off x="3004457" y="4903596"/>
            <a:ext cx="4714504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E03DBF8-065E-08C1-01F2-1CCD53F85C3A}"/>
              </a:ext>
            </a:extLst>
          </p:cNvPr>
          <p:cNvGrpSpPr/>
          <p:nvPr/>
        </p:nvGrpSpPr>
        <p:grpSpPr>
          <a:xfrm>
            <a:off x="7726744" y="2078182"/>
            <a:ext cx="4291080" cy="4152710"/>
            <a:chOff x="7427734" y="2821112"/>
            <a:chExt cx="3022552" cy="346915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45268B-2343-CCBB-61AA-80AF5101C096}"/>
                </a:ext>
              </a:extLst>
            </p:cNvPr>
            <p:cNvGrpSpPr/>
            <p:nvPr/>
          </p:nvGrpSpPr>
          <p:grpSpPr>
            <a:xfrm>
              <a:off x="7427734" y="3235812"/>
              <a:ext cx="3022552" cy="3054456"/>
              <a:chOff x="7416568" y="3255909"/>
              <a:chExt cx="2854484" cy="293083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6E8F714-0038-7F30-4591-2A92FA199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6568" y="3255909"/>
                <a:ext cx="2773371" cy="29308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10258B-7983-8FB7-2D3D-5F785CD728DF}"/>
                  </a:ext>
                </a:extLst>
              </p:cNvPr>
              <p:cNvSpPr txBox="1"/>
              <p:nvPr/>
            </p:nvSpPr>
            <p:spPr>
              <a:xfrm>
                <a:off x="9233829" y="4408838"/>
                <a:ext cx="1037223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spcAft>
                    <a:spcPts val="600"/>
                  </a:spcAft>
                </a:pPr>
                <a:r>
                  <a:rPr lang="en-US" sz="2600" b="1" dirty="0">
                    <a:solidFill>
                      <a:prstClr val="black"/>
                    </a:solidFill>
                  </a:rPr>
                  <a:t>JSON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D51951-A3E3-45ED-42B6-7C2D40EB2311}"/>
                </a:ext>
              </a:extLst>
            </p:cNvPr>
            <p:cNvSpPr txBox="1"/>
            <p:nvPr/>
          </p:nvSpPr>
          <p:spPr>
            <a:xfrm>
              <a:off x="7471610" y="2821112"/>
              <a:ext cx="22553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dirty="0">
                  <a:solidFill>
                    <a:prstClr val="black"/>
                  </a:solidFill>
                </a:rPr>
                <a:t>JSON description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77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CB361-4DDF-421D-1DD4-90D6B1A0F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89A21C92-42EF-021F-DBF0-9C88F384ED8C}"/>
              </a:ext>
            </a:extLst>
          </p:cNvPr>
          <p:cNvSpPr/>
          <p:nvPr/>
        </p:nvSpPr>
        <p:spPr>
          <a:xfrm>
            <a:off x="140677" y="3617407"/>
            <a:ext cx="11897248" cy="1939331"/>
          </a:xfrm>
          <a:prstGeom prst="rect">
            <a:avLst/>
          </a:prstGeom>
          <a:solidFill>
            <a:schemeClr val="accent4">
              <a:lumMod val="40000"/>
              <a:lumOff val="60000"/>
              <a:alpha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F90430-8DBF-8752-743C-BE7C245C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A03 use case: adding missing objects and links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5B7A01-F624-1923-3147-A87FDF54C379}"/>
              </a:ext>
            </a:extLst>
          </p:cNvPr>
          <p:cNvSpPr txBox="1"/>
          <p:nvPr/>
        </p:nvSpPr>
        <p:spPr>
          <a:xfrm>
            <a:off x="131428" y="791742"/>
            <a:ext cx="12060572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u="sng" dirty="0">
                <a:solidFill>
                  <a:prstClr val="black"/>
                </a:solidFill>
              </a:rPr>
              <a:t>Initial object structure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r>
              <a:rPr lang="en-US" sz="2200" dirty="0">
                <a:solidFill>
                  <a:prstClr val="black"/>
                </a:solidFill>
              </a:rPr>
              <a:t>Idea, Simulation database</a:t>
            </a:r>
          </a:p>
          <a:p>
            <a:pPr defTabSz="914377">
              <a:spcAft>
                <a:spcPts val="600"/>
              </a:spcAft>
            </a:pPr>
            <a:r>
              <a:rPr lang="en-US" sz="2200" u="sng" dirty="0">
                <a:solidFill>
                  <a:prstClr val="black"/>
                </a:solidFill>
              </a:rPr>
              <a:t>Desired object structure</a:t>
            </a:r>
            <a:r>
              <a:rPr lang="en-US" sz="2200" dirty="0">
                <a:solidFill>
                  <a:prstClr val="black"/>
                </a:solidFill>
              </a:rPr>
              <a:t>: Idea -&gt; </a:t>
            </a:r>
            <a:r>
              <a:rPr lang="en-US" sz="2200" dirty="0">
                <a:solidFill>
                  <a:schemeClr val="accent1"/>
                </a:solidFill>
              </a:rPr>
              <a:t>System</a:t>
            </a:r>
            <a:r>
              <a:rPr lang="en-US" sz="2200" dirty="0">
                <a:solidFill>
                  <a:prstClr val="black"/>
                </a:solidFill>
              </a:rPr>
              <a:t> -&gt; </a:t>
            </a:r>
            <a:r>
              <a:rPr lang="en-US" sz="2200" dirty="0">
                <a:solidFill>
                  <a:schemeClr val="accent1"/>
                </a:solidFill>
              </a:rPr>
              <a:t>Composition</a:t>
            </a:r>
            <a:r>
              <a:rPr lang="en-US" sz="2200" dirty="0">
                <a:solidFill>
                  <a:prstClr val="black"/>
                </a:solidFill>
              </a:rPr>
              <a:t> -&gt; Simulation database</a:t>
            </a:r>
          </a:p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en-US" sz="2200" b="1" dirty="0">
                <a:solidFill>
                  <a:prstClr val="black"/>
                </a:solidFill>
              </a:rPr>
              <a:t>fill the gap between Idea and Simulation database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</a:t>
            </a:r>
            <a:r>
              <a:rPr lang="en-US" sz="2200" b="1" dirty="0">
                <a:solidFill>
                  <a:prstClr val="black"/>
                </a:solidFill>
              </a:rPr>
              <a:t>Types</a:t>
            </a:r>
            <a:r>
              <a:rPr lang="en-US" sz="2200" dirty="0">
                <a:solidFill>
                  <a:prstClr val="black"/>
                </a:solidFill>
              </a:rPr>
              <a:t>:	System: Calculation/Computational Sample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	Composition: Calculation/Computational Composition</a:t>
            </a: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03B7C-CA0B-4309-60C5-0AE27FA14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374" y="20096"/>
            <a:ext cx="2905530" cy="193384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F83BFB2-E8DD-A0F4-95A1-030E093D59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https://crc1625.mdi.ruhr-uni-bochum.de/rubric/a03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5"/>
              </a:rPr>
              <a:t>https://crc1625.mdi.ruhr-uni-bochum.de/rubric/a03_ag-au-cu-pd-pt</a:t>
            </a:r>
            <a:endParaRPr lang="en-US" dirty="0"/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E1B661CC-CBF9-6676-002E-802FAD29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76" y="4812335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_1-1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284F7B-BA61-0281-9F32-7528F8154754}"/>
              </a:ext>
            </a:extLst>
          </p:cNvPr>
          <p:cNvCxnSpPr>
            <a:cxnSpLocks/>
          </p:cNvCxnSpPr>
          <p:nvPr/>
        </p:nvCxnSpPr>
        <p:spPr>
          <a:xfrm flipH="1">
            <a:off x="1558386" y="4421275"/>
            <a:ext cx="1456123" cy="399640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Text Box 10">
            <a:extLst>
              <a:ext uri="{FF2B5EF4-FFF2-40B4-BE49-F238E27FC236}">
                <a16:creationId xmlns:a16="http://schemas.microsoft.com/office/drawing/2014/main" id="{950BF8AE-7587-B315-1764-1A9E572AE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587" y="3980679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System_1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54BB8127-B257-9300-250A-2A213757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96" y="3982354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 err="1">
                <a:solidFill>
                  <a:schemeClr val="tx1"/>
                </a:solidFill>
                <a:latin typeface="Arial" panose="020B0604020202020204" pitchFamily="34" charset="0"/>
              </a:rPr>
              <a:t>System_N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0" name="Text Box 10">
            <a:extLst>
              <a:ext uri="{FF2B5EF4-FFF2-40B4-BE49-F238E27FC236}">
                <a16:creationId xmlns:a16="http://schemas.microsoft.com/office/drawing/2014/main" id="{CCBDF7C5-E219-1C73-999A-ADD6D0541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06" y="3127955"/>
            <a:ext cx="2160588" cy="461665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Idea or Plan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" name="Text Box 10">
            <a:extLst>
              <a:ext uri="{FF2B5EF4-FFF2-40B4-BE49-F238E27FC236}">
                <a16:creationId xmlns:a16="http://schemas.microsoft.com/office/drawing/2014/main" id="{65C5DA3C-B2BB-25FD-6C26-FA6E2536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8418" y="4810623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Composition_1-K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 Box 10">
            <a:extLst>
              <a:ext uri="{FF2B5EF4-FFF2-40B4-BE49-F238E27FC236}">
                <a16:creationId xmlns:a16="http://schemas.microsoft.com/office/drawing/2014/main" id="{C594CFF0-BB6D-D9BD-48D1-5B5B7C821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902" y="4810625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_N-1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id="{D14ABF95-2AD2-F881-5A5A-877431B0F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3544" y="4808913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Composition_N-L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" name="Cylinder 64">
            <a:extLst>
              <a:ext uri="{FF2B5EF4-FFF2-40B4-BE49-F238E27FC236}">
                <a16:creationId xmlns:a16="http://schemas.microsoft.com/office/drawing/2014/main" id="{FE8E845A-FF37-127E-F442-D385508DE18E}"/>
              </a:ext>
            </a:extLst>
          </p:cNvPr>
          <p:cNvSpPr/>
          <p:nvPr/>
        </p:nvSpPr>
        <p:spPr>
          <a:xfrm>
            <a:off x="494970" y="5613756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C500FED-6190-D3B7-05DA-3A6EF1C2F1DC}"/>
              </a:ext>
            </a:extLst>
          </p:cNvPr>
          <p:cNvCxnSpPr>
            <a:cxnSpLocks/>
          </p:cNvCxnSpPr>
          <p:nvPr/>
        </p:nvCxnSpPr>
        <p:spPr>
          <a:xfrm>
            <a:off x="993714" y="5168944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0C1D50A-1E3A-E2E6-42CF-11C86C9433C8}"/>
              </a:ext>
            </a:extLst>
          </p:cNvPr>
          <p:cNvCxnSpPr>
            <a:cxnSpLocks/>
          </p:cNvCxnSpPr>
          <p:nvPr/>
        </p:nvCxnSpPr>
        <p:spPr>
          <a:xfrm>
            <a:off x="4062100" y="4441372"/>
            <a:ext cx="0" cy="371169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E019B57-2FFD-52BA-1C56-C23023DD41ED}"/>
              </a:ext>
            </a:extLst>
          </p:cNvPr>
          <p:cNvCxnSpPr>
            <a:cxnSpLocks/>
          </p:cNvCxnSpPr>
          <p:nvPr/>
        </p:nvCxnSpPr>
        <p:spPr>
          <a:xfrm>
            <a:off x="8163502" y="4453095"/>
            <a:ext cx="0" cy="371169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2724F90-DD9B-F5A6-C384-53BEEE497000}"/>
              </a:ext>
            </a:extLst>
          </p:cNvPr>
          <p:cNvCxnSpPr>
            <a:cxnSpLocks/>
          </p:cNvCxnSpPr>
          <p:nvPr/>
        </p:nvCxnSpPr>
        <p:spPr>
          <a:xfrm>
            <a:off x="9244487" y="4451420"/>
            <a:ext cx="1587640" cy="361741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5" name="Cylinder 74">
            <a:extLst>
              <a:ext uri="{FF2B5EF4-FFF2-40B4-BE49-F238E27FC236}">
                <a16:creationId xmlns:a16="http://schemas.microsoft.com/office/drawing/2014/main" id="{B1247185-CF67-B6D5-DC25-0BA35FD7C4D0}"/>
              </a:ext>
            </a:extLst>
          </p:cNvPr>
          <p:cNvSpPr/>
          <p:nvPr/>
        </p:nvSpPr>
        <p:spPr>
          <a:xfrm>
            <a:off x="1682350" y="5605382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F5BB5F7-D914-8590-0C30-5CDAFAE57B22}"/>
              </a:ext>
            </a:extLst>
          </p:cNvPr>
          <p:cNvCxnSpPr>
            <a:cxnSpLocks/>
          </p:cNvCxnSpPr>
          <p:nvPr/>
        </p:nvCxnSpPr>
        <p:spPr>
          <a:xfrm>
            <a:off x="2181094" y="5160570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7" name="Cylinder 76">
            <a:extLst>
              <a:ext uri="{FF2B5EF4-FFF2-40B4-BE49-F238E27FC236}">
                <a16:creationId xmlns:a16="http://schemas.microsoft.com/office/drawing/2014/main" id="{4278644C-7CB8-8461-D58A-3144D9E283B0}"/>
              </a:ext>
            </a:extLst>
          </p:cNvPr>
          <p:cNvSpPr/>
          <p:nvPr/>
        </p:nvSpPr>
        <p:spPr>
          <a:xfrm>
            <a:off x="2978586" y="5605382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5C6C8ED-18FB-0FCB-D1FC-1A74CE91D778}"/>
              </a:ext>
            </a:extLst>
          </p:cNvPr>
          <p:cNvCxnSpPr>
            <a:cxnSpLocks/>
          </p:cNvCxnSpPr>
          <p:nvPr/>
        </p:nvCxnSpPr>
        <p:spPr>
          <a:xfrm>
            <a:off x="3477330" y="5160570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9" name="Cylinder 78">
            <a:extLst>
              <a:ext uri="{FF2B5EF4-FFF2-40B4-BE49-F238E27FC236}">
                <a16:creationId xmlns:a16="http://schemas.microsoft.com/office/drawing/2014/main" id="{C2EF73F2-1E3C-6DA5-78DC-9EF3A866B4F6}"/>
              </a:ext>
            </a:extLst>
          </p:cNvPr>
          <p:cNvSpPr/>
          <p:nvPr/>
        </p:nvSpPr>
        <p:spPr>
          <a:xfrm>
            <a:off x="4165966" y="5597008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1BD2A12-5020-3193-B258-DBED18E2E774}"/>
              </a:ext>
            </a:extLst>
          </p:cNvPr>
          <p:cNvCxnSpPr>
            <a:cxnSpLocks/>
          </p:cNvCxnSpPr>
          <p:nvPr/>
        </p:nvCxnSpPr>
        <p:spPr>
          <a:xfrm>
            <a:off x="4664710" y="515219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1" name="Cylinder 80">
            <a:extLst>
              <a:ext uri="{FF2B5EF4-FFF2-40B4-BE49-F238E27FC236}">
                <a16:creationId xmlns:a16="http://schemas.microsoft.com/office/drawing/2014/main" id="{B5CFF43F-DC7F-2444-319A-C26347831531}"/>
              </a:ext>
            </a:extLst>
          </p:cNvPr>
          <p:cNvSpPr/>
          <p:nvPr/>
        </p:nvSpPr>
        <p:spPr>
          <a:xfrm>
            <a:off x="7110133" y="5597009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EAFC521-3AB4-080C-7B1C-A3AF83ED993A}"/>
              </a:ext>
            </a:extLst>
          </p:cNvPr>
          <p:cNvCxnSpPr>
            <a:cxnSpLocks/>
          </p:cNvCxnSpPr>
          <p:nvPr/>
        </p:nvCxnSpPr>
        <p:spPr>
          <a:xfrm>
            <a:off x="7608877" y="5152197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3" name="Cylinder 82">
            <a:extLst>
              <a:ext uri="{FF2B5EF4-FFF2-40B4-BE49-F238E27FC236}">
                <a16:creationId xmlns:a16="http://schemas.microsoft.com/office/drawing/2014/main" id="{87B4FBA8-822D-7A0C-8B18-F1DE078EE186}"/>
              </a:ext>
            </a:extLst>
          </p:cNvPr>
          <p:cNvSpPr/>
          <p:nvPr/>
        </p:nvSpPr>
        <p:spPr>
          <a:xfrm>
            <a:off x="8297513" y="5588635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F8CC771-DE39-39C4-5280-F1F814593BE0}"/>
              </a:ext>
            </a:extLst>
          </p:cNvPr>
          <p:cNvCxnSpPr>
            <a:cxnSpLocks/>
          </p:cNvCxnSpPr>
          <p:nvPr/>
        </p:nvCxnSpPr>
        <p:spPr>
          <a:xfrm>
            <a:off x="8796257" y="5143823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5" name="Cylinder 84">
            <a:extLst>
              <a:ext uri="{FF2B5EF4-FFF2-40B4-BE49-F238E27FC236}">
                <a16:creationId xmlns:a16="http://schemas.microsoft.com/office/drawing/2014/main" id="{312F300F-A5D7-BE4E-BD85-4C32BB4D4804}"/>
              </a:ext>
            </a:extLst>
          </p:cNvPr>
          <p:cNvSpPr/>
          <p:nvPr/>
        </p:nvSpPr>
        <p:spPr>
          <a:xfrm>
            <a:off x="9612172" y="5597008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55FF6A8-4A38-C5E6-781B-928709D830CE}"/>
              </a:ext>
            </a:extLst>
          </p:cNvPr>
          <p:cNvCxnSpPr>
            <a:cxnSpLocks/>
          </p:cNvCxnSpPr>
          <p:nvPr/>
        </p:nvCxnSpPr>
        <p:spPr>
          <a:xfrm>
            <a:off x="10110916" y="515219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7" name="Cylinder 86">
            <a:extLst>
              <a:ext uri="{FF2B5EF4-FFF2-40B4-BE49-F238E27FC236}">
                <a16:creationId xmlns:a16="http://schemas.microsoft.com/office/drawing/2014/main" id="{765FA791-2C80-7D02-8F40-1AC534A42781}"/>
              </a:ext>
            </a:extLst>
          </p:cNvPr>
          <p:cNvSpPr/>
          <p:nvPr/>
        </p:nvSpPr>
        <p:spPr>
          <a:xfrm>
            <a:off x="10799552" y="5588634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6D63B25-5F80-3988-2508-54690D8D44E2}"/>
              </a:ext>
            </a:extLst>
          </p:cNvPr>
          <p:cNvCxnSpPr>
            <a:cxnSpLocks/>
          </p:cNvCxnSpPr>
          <p:nvPr/>
        </p:nvCxnSpPr>
        <p:spPr>
          <a:xfrm>
            <a:off x="11298296" y="5143822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9C569C6-03D5-256F-FEA8-77DE78BC80D9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4095881" y="3587262"/>
            <a:ext cx="928299" cy="39341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0F4504E-E7C4-53BA-4BCF-E01566098C32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7186251" y="3588937"/>
            <a:ext cx="974339" cy="39341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8E5297FD-89F5-D629-A1C5-FE38992E004F}"/>
              </a:ext>
            </a:extLst>
          </p:cNvPr>
          <p:cNvSpPr txBox="1"/>
          <p:nvPr/>
        </p:nvSpPr>
        <p:spPr>
          <a:xfrm>
            <a:off x="5870753" y="4502891"/>
            <a:ext cx="82145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prstClr val="black"/>
                </a:solidFill>
              </a:rPr>
              <a:t>…</a:t>
            </a:r>
            <a:endParaRPr lang="en-US" sz="38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596C19D-D201-DC92-F75E-C734C5DFC494}"/>
              </a:ext>
            </a:extLst>
          </p:cNvPr>
          <p:cNvSpPr txBox="1"/>
          <p:nvPr/>
        </p:nvSpPr>
        <p:spPr>
          <a:xfrm>
            <a:off x="10663814" y="3648780"/>
            <a:ext cx="136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</a:rPr>
              <a:t>Missing part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176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3FFBC-9A0F-E4E6-E95F-8BE4CB163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70A94D1-A62E-ABAA-609F-AEBF8A9F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02" y="2851200"/>
            <a:ext cx="11764994" cy="792000"/>
          </a:xfrm>
        </p:spPr>
        <p:txBody>
          <a:bodyPr/>
          <a:lstStyle/>
          <a:p>
            <a:pPr algn="ctr"/>
            <a:r>
              <a:rPr lang="en-US" sz="8800" dirty="0"/>
              <a:t>Links to external resources</a:t>
            </a:r>
            <a:br>
              <a:rPr lang="en-US" sz="8800" dirty="0"/>
            </a:br>
            <a:br>
              <a:rPr lang="en-US" sz="8800" dirty="0"/>
            </a:br>
            <a:r>
              <a:rPr lang="en-US" sz="5000" dirty="0"/>
              <a:t>Use Case: Slack </a:t>
            </a:r>
            <a:endParaRPr lang="en-GB" sz="5000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A9799072-7F27-0AB8-CDCA-8481B944A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71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BE44E-4747-D3D2-5368-BCF18DD05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A11CEEE-6B67-56D4-5169-7319811CD6FA}"/>
              </a:ext>
            </a:extLst>
          </p:cNvPr>
          <p:cNvSpPr txBox="1"/>
          <p:nvPr/>
        </p:nvSpPr>
        <p:spPr>
          <a:xfrm>
            <a:off x="131428" y="791742"/>
            <a:ext cx="12060572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Goal: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establish a link to a Slack discussion (channel/section/personal), related to the subject</a:t>
            </a:r>
          </a:p>
          <a:p>
            <a:pPr defTabSz="914377">
              <a:spcAft>
                <a:spcPts val="600"/>
              </a:spcAft>
            </a:pPr>
            <a:r>
              <a:rPr lang="en-US" sz="2200" u="sng" dirty="0">
                <a:solidFill>
                  <a:prstClr val="black"/>
                </a:solidFill>
              </a:rPr>
              <a:t>Example</a:t>
            </a:r>
            <a:r>
              <a:rPr lang="en-US" sz="2200" dirty="0">
                <a:solidFill>
                  <a:prstClr val="black"/>
                </a:solidFill>
              </a:rPr>
              <a:t>: Creation of a “</a:t>
            </a:r>
            <a:r>
              <a:rPr lang="en-US" sz="2200" i="1" dirty="0">
                <a:solidFill>
                  <a:prstClr val="black"/>
                </a:solidFill>
              </a:rPr>
              <a:t>Request for Synthesis</a:t>
            </a:r>
            <a:r>
              <a:rPr lang="en-US" sz="2200" dirty="0">
                <a:solidFill>
                  <a:prstClr val="black"/>
                </a:solidFill>
              </a:rPr>
              <a:t>” object: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655363-F19D-BD97-1B26-8148865D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to a Slack chat / action team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68347-B3BC-556B-FFFF-ED6192041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9777" y="6362393"/>
            <a:ext cx="6340510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r>
              <a:rPr lang="sv-SE" sz="1200" dirty="0">
                <a:hlinkClick r:id="rId3"/>
              </a:rPr>
              <a:t>https://crc1625.mdi.ruhr-uni-bochum.de/adminobject/newitem/83?idr=226</a:t>
            </a:r>
            <a:endParaRPr lang="sv-SE" sz="1200" dirty="0"/>
          </a:p>
          <a:p>
            <a:pPr indent="0" defTabSz="914377">
              <a:buNone/>
            </a:pPr>
            <a:r>
              <a:rPr lang="en-US" sz="1200" dirty="0">
                <a:hlinkClick r:id="rId4"/>
              </a:rPr>
              <a:t>https://crc1625.mdi.ruhr-uni-bochum.de/object/integrate-kg-and-rdms-25368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AF157-8974-4D63-A03F-36F5E7880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730" y="1812340"/>
            <a:ext cx="6630325" cy="3343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16D7A8-12D2-B85A-1B5C-03939BC06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67" y="1702659"/>
            <a:ext cx="4220164" cy="362000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D8DB6B7-58B4-1DF9-AC5F-CC7771105D69}"/>
              </a:ext>
            </a:extLst>
          </p:cNvPr>
          <p:cNvGrpSpPr/>
          <p:nvPr/>
        </p:nvGrpSpPr>
        <p:grpSpPr>
          <a:xfrm>
            <a:off x="4350935" y="2764525"/>
            <a:ext cx="3305909" cy="440899"/>
            <a:chOff x="4350935" y="2764525"/>
            <a:chExt cx="3305909" cy="440899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93557169-015B-67D3-268F-690FD64FCB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0935" y="2974312"/>
              <a:ext cx="3305909" cy="231112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1BCCD2-83A3-B063-8AD7-4FEB579BA774}"/>
                </a:ext>
              </a:extLst>
            </p:cNvPr>
            <p:cNvSpPr txBox="1"/>
            <p:nvPr/>
          </p:nvSpPr>
          <p:spPr>
            <a:xfrm rot="21426926">
              <a:off x="4554416" y="2764525"/>
              <a:ext cx="7913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accent1"/>
                  </a:solidFill>
                </a:rPr>
                <a:t>paste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893427-2400-E8CA-E15D-577991CEA9CE}"/>
              </a:ext>
            </a:extLst>
          </p:cNvPr>
          <p:cNvGrpSpPr/>
          <p:nvPr/>
        </p:nvGrpSpPr>
        <p:grpSpPr>
          <a:xfrm>
            <a:off x="5217607" y="5206275"/>
            <a:ext cx="6709787" cy="1043961"/>
            <a:chOff x="5217607" y="5206275"/>
            <a:chExt cx="6709787" cy="10439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51DACE-BC05-CA67-AEC4-E6FE45983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8334" y="5568688"/>
              <a:ext cx="6649060" cy="68154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6C3A14-79D2-EB20-D946-399F6CB0AA2B}"/>
                </a:ext>
              </a:extLst>
            </p:cNvPr>
            <p:cNvSpPr txBox="1"/>
            <p:nvPr/>
          </p:nvSpPr>
          <p:spPr>
            <a:xfrm>
              <a:off x="5217607" y="5206275"/>
              <a:ext cx="60943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Link to the Slack channel:</a:t>
              </a:r>
              <a:endParaRPr lang="en-US" dirty="0"/>
            </a:p>
          </p:txBody>
        </p:sp>
      </p:grpSp>
      <p:sp>
        <p:nvSpPr>
          <p:cNvPr id="29" name="Line 36">
            <a:extLst>
              <a:ext uri="{FF2B5EF4-FFF2-40B4-BE49-F238E27FC236}">
                <a16:creationId xmlns:a16="http://schemas.microsoft.com/office/drawing/2014/main" id="{0D29A598-6692-8E49-3CD6-00CF8026B8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15787" y="3064747"/>
            <a:ext cx="844063" cy="2903974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7C6273-03CB-633C-88E5-47549B741684}"/>
              </a:ext>
            </a:extLst>
          </p:cNvPr>
          <p:cNvSpPr txBox="1"/>
          <p:nvPr/>
        </p:nvSpPr>
        <p:spPr>
          <a:xfrm>
            <a:off x="173334" y="5578065"/>
            <a:ext cx="4911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Use Case </a:t>
            </a:r>
            <a:r>
              <a:rPr lang="en-US" sz="1800" b="1" dirty="0" err="1">
                <a:solidFill>
                  <a:schemeClr val="accent1"/>
                </a:solidFill>
              </a:rPr>
              <a:t>Generalisation</a:t>
            </a:r>
            <a:r>
              <a:rPr lang="en-US" sz="1800" dirty="0">
                <a:solidFill>
                  <a:schemeClr val="accent1"/>
                </a:solidFill>
              </a:rPr>
              <a:t>: any </a:t>
            </a:r>
            <a:r>
              <a:rPr lang="en-US" sz="1800" u="sng" dirty="0">
                <a:solidFill>
                  <a:schemeClr val="accent1"/>
                </a:solidFill>
              </a:rPr>
              <a:t>String</a:t>
            </a:r>
            <a:r>
              <a:rPr lang="en-US" sz="1800" dirty="0">
                <a:solidFill>
                  <a:schemeClr val="accent1"/>
                </a:solidFill>
              </a:rPr>
              <a:t> property with “</a:t>
            </a:r>
            <a:r>
              <a:rPr lang="en-US" sz="1800" b="1" dirty="0">
                <a:solidFill>
                  <a:schemeClr val="accent1"/>
                </a:solidFill>
              </a:rPr>
              <a:t>*_Link</a:t>
            </a:r>
            <a:r>
              <a:rPr lang="en-US" sz="1800" dirty="0">
                <a:solidFill>
                  <a:schemeClr val="accent1"/>
                </a:solidFill>
              </a:rPr>
              <a:t>” name behaves like a </a:t>
            </a:r>
            <a:r>
              <a:rPr lang="en-US" sz="1800" u="sng" dirty="0">
                <a:solidFill>
                  <a:schemeClr val="accent1"/>
                </a:solidFill>
              </a:rPr>
              <a:t>hyperlink</a:t>
            </a:r>
            <a:r>
              <a:rPr lang="en-US" sz="1800" dirty="0">
                <a:solidFill>
                  <a:schemeClr val="accent1"/>
                </a:solidFill>
              </a:rPr>
              <a:t>.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D39B7-D9E4-3D2D-C3F1-E7BBB350E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1EE5788-D6F5-351A-9535-ED0DF022C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02" y="2851200"/>
            <a:ext cx="11764994" cy="792000"/>
          </a:xfrm>
        </p:spPr>
        <p:txBody>
          <a:bodyPr/>
          <a:lstStyle/>
          <a:p>
            <a:pPr algn="ctr"/>
            <a:r>
              <a:rPr lang="en-US" sz="8800" dirty="0"/>
              <a:t>Context  is  a  key!</a:t>
            </a:r>
            <a:endParaRPr lang="en-GB" sz="8800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7E21282-FFD3-2D57-7B7B-2CD0B30516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99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E4760-BEEA-E7D3-2523-5AACFDDC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3583BD4-8BE8-DDC1-08A1-D8CEC9D85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EDX Upload: Context matters!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CDF5F3-E113-1109-E68C-729A92D4F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https://mdi.matinf.pro/object/240409-k3-1-70357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E99B6-2054-7542-8BA6-8B19E6DE5569}"/>
              </a:ext>
            </a:extLst>
          </p:cNvPr>
          <p:cNvSpPr txBox="1"/>
          <p:nvPr/>
        </p:nvSpPr>
        <p:spPr>
          <a:xfrm>
            <a:off x="186733" y="720397"/>
            <a:ext cx="8615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Motivation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process raw EDX data (txt from machine)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536C2-4F95-8987-8846-2E77C7959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69" y="1175657"/>
            <a:ext cx="7172364" cy="3813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28188-23EB-3CCB-7CBB-4B30E9C79BB1}"/>
              </a:ext>
            </a:extLst>
          </p:cNvPr>
          <p:cNvSpPr txBox="1"/>
          <p:nvPr/>
        </p:nvSpPr>
        <p:spPr>
          <a:xfrm>
            <a:off x="188408" y="5042863"/>
            <a:ext cx="80110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Goal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exclude substrate/contamination artefacts from composition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Solution: </a:t>
            </a:r>
            <a:r>
              <a:rPr lang="en-US" altLang="ru-RU" sz="2200" dirty="0">
                <a:solidFill>
                  <a:prstClr val="black"/>
                </a:solidFill>
              </a:rPr>
              <a:t>context-aware data processing </a:t>
            </a:r>
            <a:r>
              <a:rPr lang="en-US" altLang="ru-RU" sz="2200" dirty="0">
                <a:solidFill>
                  <a:schemeClr val="bg1">
                    <a:lumMod val="65000"/>
                  </a:schemeClr>
                </a:solidFill>
              </a:rPr>
              <a:t>(get chemical system)</a:t>
            </a:r>
            <a:br>
              <a:rPr lang="en-US" altLang="ru-RU" sz="2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altLang="ru-RU" sz="2200" dirty="0">
                <a:solidFill>
                  <a:srgbClr val="0432FF"/>
                </a:solidFill>
              </a:rPr>
              <a:t>(</a:t>
            </a:r>
            <a:r>
              <a:rPr lang="en-US" altLang="ru-RU" sz="2200" dirty="0">
                <a:solidFill>
                  <a:srgbClr val="0432FF"/>
                </a:solidFill>
              </a:rPr>
              <a:t>leave elements of interest only</a:t>
            </a:r>
            <a:r>
              <a:rPr lang="ru-RU" altLang="ru-RU" sz="2200" dirty="0">
                <a:solidFill>
                  <a:srgbClr val="0432FF"/>
                </a:solidFill>
              </a:rPr>
              <a:t>)</a:t>
            </a:r>
            <a:endParaRPr lang="en-US" altLang="ru-RU" sz="2200" dirty="0">
              <a:solidFill>
                <a:srgbClr val="0432FF"/>
              </a:solidFill>
              <a:latin typeface="+mn-lt"/>
            </a:endParaRP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C39437D9-E37C-227E-ABB1-A7A50E4FE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5105" y="4389818"/>
            <a:ext cx="2518481" cy="461665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EDX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EBC910-0A19-EAC5-77D6-08DA619CF8A7}"/>
              </a:ext>
            </a:extLst>
          </p:cNvPr>
          <p:cNvGrpSpPr/>
          <p:nvPr/>
        </p:nvGrpSpPr>
        <p:grpSpPr>
          <a:xfrm>
            <a:off x="8603379" y="1403782"/>
            <a:ext cx="2530194" cy="2997396"/>
            <a:chOff x="8603379" y="1403782"/>
            <a:chExt cx="2530194" cy="2997396"/>
          </a:xfrm>
        </p:grpSpPr>
        <p:sp>
          <p:nvSpPr>
            <p:cNvPr id="17" name="Text Box 10">
              <a:extLst>
                <a:ext uri="{FF2B5EF4-FFF2-40B4-BE49-F238E27FC236}">
                  <a16:creationId xmlns:a16="http://schemas.microsoft.com/office/drawing/2014/main" id="{AE8F5F9C-C4E2-BA89-8A38-DB72AD35E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3379" y="1403782"/>
              <a:ext cx="2530194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E988598F-D8EF-A744-FD4C-16CABE318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67480" y="1879042"/>
              <a:ext cx="10049" cy="2522136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F844AA7-FF55-0847-B916-9F41C26AE416}"/>
              </a:ext>
            </a:extLst>
          </p:cNvPr>
          <p:cNvSpPr txBox="1"/>
          <p:nvPr/>
        </p:nvSpPr>
        <p:spPr>
          <a:xfrm>
            <a:off x="7043894" y="5638356"/>
            <a:ext cx="49739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b="1" dirty="0">
                <a:solidFill>
                  <a:prstClr val="black"/>
                </a:solidFill>
              </a:rPr>
              <a:t>Context: </a:t>
            </a:r>
            <a:endParaRPr lang="ru-RU" altLang="ru-RU" sz="2200" b="1" dirty="0">
              <a:solidFill>
                <a:prstClr val="black"/>
              </a:solidFill>
            </a:endParaRPr>
          </a:p>
          <a:p>
            <a:r>
              <a:rPr lang="en-US" altLang="ru-RU" sz="2200" dirty="0">
                <a:solidFill>
                  <a:prstClr val="black"/>
                </a:solidFill>
              </a:rPr>
              <a:t>access to parent objects to get their data</a:t>
            </a:r>
            <a:endParaRPr lang="en-US" sz="22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C1A0AC-E6CF-1586-44BF-52660C8A4069}"/>
              </a:ext>
            </a:extLst>
          </p:cNvPr>
          <p:cNvGrpSpPr/>
          <p:nvPr/>
        </p:nvGrpSpPr>
        <p:grpSpPr>
          <a:xfrm>
            <a:off x="7734721" y="765636"/>
            <a:ext cx="4263011" cy="4399217"/>
            <a:chOff x="7734721" y="765636"/>
            <a:chExt cx="4263011" cy="439921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992E108-ABD4-84B5-04FA-DD6E72785CB7}"/>
                </a:ext>
              </a:extLst>
            </p:cNvPr>
            <p:cNvSpPr/>
            <p:nvPr/>
          </p:nvSpPr>
          <p:spPr>
            <a:xfrm>
              <a:off x="7742407" y="765636"/>
              <a:ext cx="4255325" cy="4399217"/>
            </a:xfrm>
            <a:prstGeom prst="roundRect">
              <a:avLst/>
            </a:prstGeom>
            <a:solidFill>
              <a:srgbClr val="92D050">
                <a:alpha val="5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33798F-5683-9556-E400-1E6588CB9595}"/>
                </a:ext>
              </a:extLst>
            </p:cNvPr>
            <p:cNvSpPr txBox="1"/>
            <p:nvPr/>
          </p:nvSpPr>
          <p:spPr>
            <a:xfrm>
              <a:off x="7734721" y="1827390"/>
              <a:ext cx="389122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Bef>
                  <a:spcPts val="0"/>
                </a:spcBef>
              </a:pPr>
              <a:r>
                <a:rPr lang="en-US" altLang="ru-RU" sz="2200" b="1" dirty="0">
                  <a:solidFill>
                    <a:prstClr val="black"/>
                  </a:solidFill>
                </a:rPr>
                <a:t>Chemical System: </a:t>
              </a:r>
              <a:r>
                <a:rPr lang="en-US" altLang="ru-RU" sz="2200" dirty="0">
                  <a:solidFill>
                    <a:prstClr val="black"/>
                  </a:solidFill>
                </a:rPr>
                <a:t>Co-Fe-La-O-V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F5F656-D10E-7D1E-E0AF-FED35948D428}"/>
                </a:ext>
              </a:extLst>
            </p:cNvPr>
            <p:cNvSpPr txBox="1"/>
            <p:nvPr/>
          </p:nvSpPr>
          <p:spPr>
            <a:xfrm>
              <a:off x="7810083" y="2774573"/>
              <a:ext cx="195691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ru-RU" sz="4000" b="1" dirty="0">
                  <a:solidFill>
                    <a:srgbClr val="C00000"/>
                  </a:solidFill>
                </a:rPr>
                <a:t>Context</a:t>
              </a:r>
              <a:endParaRPr lang="en-US" sz="4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1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BA8B5-FB6F-55AC-8BC1-230FDEFF9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C6B1DBD-DDE8-8457-1F59-7BF46FD5EAFB}"/>
              </a:ext>
            </a:extLst>
          </p:cNvPr>
          <p:cNvSpPr/>
          <p:nvPr/>
        </p:nvSpPr>
        <p:spPr>
          <a:xfrm>
            <a:off x="236291" y="1258003"/>
            <a:ext cx="7390412" cy="4399217"/>
          </a:xfrm>
          <a:prstGeom prst="roundRect">
            <a:avLst/>
          </a:prstGeom>
          <a:solidFill>
            <a:srgbClr val="92D050">
              <a:alpha val="5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273CC2F-21EA-8B67-E183-3BED4CCE9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Matters: implications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12041B-2615-C773-9D76-FA040A3C30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en-US" sz="1200" dirty="0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BC04F55A-960A-81C1-03B1-AAF77C2D8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6627" y="4661122"/>
            <a:ext cx="2518481" cy="461665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Object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18973B95-C684-8B05-251D-AB914AC5F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121" y="1685132"/>
            <a:ext cx="2530194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Parent_1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" name="Line 36">
            <a:extLst>
              <a:ext uri="{FF2B5EF4-FFF2-40B4-BE49-F238E27FC236}">
                <a16:creationId xmlns:a16="http://schemas.microsoft.com/office/drawing/2014/main" id="{989663BF-6F37-20A0-709C-0A6C0DAFB1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5145" y="2150344"/>
            <a:ext cx="422029" cy="2532184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5B06BE-7EBA-366B-7339-6F8182352D44}"/>
              </a:ext>
            </a:extLst>
          </p:cNvPr>
          <p:cNvSpPr txBox="1"/>
          <p:nvPr/>
        </p:nvSpPr>
        <p:spPr>
          <a:xfrm>
            <a:off x="247028" y="3166457"/>
            <a:ext cx="19569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4000" b="1" dirty="0">
                <a:solidFill>
                  <a:srgbClr val="C00000"/>
                </a:solidFill>
              </a:rPr>
              <a:t>Context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40D461E0-AA4F-DC51-C6AE-7C1F25687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269" y="1696857"/>
            <a:ext cx="2530194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 err="1">
                <a:solidFill>
                  <a:schemeClr val="tx1"/>
                </a:solidFill>
                <a:latin typeface="Arial" panose="020B0604020202020204" pitchFamily="34" charset="0"/>
              </a:rPr>
              <a:t>Parent_N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Line 36">
            <a:extLst>
              <a:ext uri="{FF2B5EF4-FFF2-40B4-BE49-F238E27FC236}">
                <a16:creationId xmlns:a16="http://schemas.microsoft.com/office/drawing/2014/main" id="{DE0EA7CA-E2EE-B052-7397-CDAAEFDD6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2507" y="2137024"/>
            <a:ext cx="370551" cy="2535455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32498C-4FF5-C631-CDDF-3C8E02E3C605}"/>
              </a:ext>
            </a:extLst>
          </p:cNvPr>
          <p:cNvSpPr txBox="1"/>
          <p:nvPr/>
        </p:nvSpPr>
        <p:spPr>
          <a:xfrm>
            <a:off x="3750551" y="1724517"/>
            <a:ext cx="560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C2713-13E7-4BB0-D086-74E5EF89A8BC}"/>
              </a:ext>
            </a:extLst>
          </p:cNvPr>
          <p:cNvSpPr txBox="1"/>
          <p:nvPr/>
        </p:nvSpPr>
        <p:spPr>
          <a:xfrm>
            <a:off x="186733" y="720397"/>
            <a:ext cx="8615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Definition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context includes data on all parent objects and their data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2F2C90-080C-5303-564E-4EE404572358}"/>
              </a:ext>
            </a:extLst>
          </p:cNvPr>
          <p:cNvSpPr txBox="1"/>
          <p:nvPr/>
        </p:nvSpPr>
        <p:spPr>
          <a:xfrm>
            <a:off x="7789985" y="1751821"/>
            <a:ext cx="440201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Implication 1 (self-evident)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</a:t>
            </a:r>
            <a:endParaRPr lang="ru-RU" altLang="ru-RU" sz="2200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object linkage matters!</a:t>
            </a:r>
            <a:endParaRPr lang="ru-RU" altLang="ru-RU" sz="2200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ru-RU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Implication 2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</a:t>
            </a:r>
            <a:endParaRPr lang="en-US" altLang="ru-RU" sz="16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</a:rPr>
              <a:t>document upload could result in different data outcome.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u="sng" dirty="0">
                <a:solidFill>
                  <a:prstClr val="black"/>
                </a:solidFill>
                <a:latin typeface="+mn-lt"/>
              </a:rPr>
              <a:t>Example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: EDX.txt upload to samples with distinct</a:t>
            </a:r>
            <a:r>
              <a:rPr lang="ru-RU" altLang="ru-RU" sz="22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chemical system results in different compositions outcome.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i="1" dirty="0">
                <a:solidFill>
                  <a:prstClr val="black"/>
                </a:solidFill>
              </a:rPr>
              <a:t>	=&gt; Show EDX Demo!</a:t>
            </a:r>
            <a:endParaRPr lang="en-US" altLang="ru-RU" sz="2200" i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5899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50704-2B35-91FA-FA2C-D2D9D53A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9D438C9-6F8E-3482-E4DE-4385151E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in RDMS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587BA2-FB54-D0A8-2B25-58116C9D6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5182" y="6362393"/>
            <a:ext cx="8803271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https://inf.mdi.ruhr-uni-bochum.de/rubric/demo_publications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CC1F3-0F3D-C6DE-8FD4-E560E04F4381}"/>
              </a:ext>
            </a:extLst>
          </p:cNvPr>
          <p:cNvSpPr txBox="1"/>
          <p:nvPr/>
        </p:nvSpPr>
        <p:spPr>
          <a:xfrm>
            <a:off x="166636" y="790736"/>
            <a:ext cx="1191483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Two types </a:t>
            </a:r>
            <a:r>
              <a:rPr lang="en-US" altLang="ru-RU" sz="2200" dirty="0">
                <a:solidFill>
                  <a:prstClr val="black"/>
                </a:solidFill>
              </a:rPr>
              <a:t>(based on </a:t>
            </a:r>
            <a:r>
              <a:rPr lang="en-US" altLang="ru-RU" sz="2200" u="sng" dirty="0">
                <a:solidFill>
                  <a:prstClr val="black"/>
                </a:solidFill>
              </a:rPr>
              <a:t>Reference</a:t>
            </a:r>
            <a:r>
              <a:rPr lang="en-US" altLang="ru-RU" sz="2200" dirty="0">
                <a:solidFill>
                  <a:prstClr val="black"/>
                </a:solidFill>
              </a:rPr>
              <a:t> table):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</a:rPr>
              <a:t>Store publications / presentations / reports in RDMS: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b="1">
                <a:solidFill>
                  <a:prstClr val="black"/>
                </a:solidFill>
              </a:rPr>
              <a:t>Alternative types</a:t>
            </a:r>
            <a:r>
              <a:rPr lang="ru-RU" altLang="ru-RU" sz="2200" b="1" dirty="0">
                <a:solidFill>
                  <a:prstClr val="black"/>
                </a:solidFill>
              </a:rPr>
              <a:t> </a:t>
            </a:r>
            <a:r>
              <a:rPr lang="en-US" altLang="ru-RU" sz="2200" b="1" dirty="0">
                <a:solidFill>
                  <a:prstClr val="black"/>
                </a:solidFill>
              </a:rPr>
              <a:t>to conclude your findings: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PowerPoint Presentation Slides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Report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2A2BC-0C35-C2FC-6897-132894D9B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05" y="1270675"/>
            <a:ext cx="6782775" cy="14523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9A7E4-8D7F-F6FA-7B7B-ED081234D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973" y="0"/>
            <a:ext cx="5075027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E11E9-899D-4723-1B89-3ED987CAC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27" y="4220308"/>
            <a:ext cx="6049291" cy="208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45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97674-C969-29E8-449B-7B7D9B69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9B6E3F9-4D83-3E89-6F39-5C5376F3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Reports: Projects contribution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642485-A022-A0F6-ABB5-8282BC1F16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https://crc1625.mdi.ruhr-uni-bochum.de/report/objectsbymonth?project=A01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https://crc1625.mdi.ruhr-uni-bochum.de/report/projectsstatistics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5"/>
              </a:rPr>
              <a:t>https://crc1625.mdi.ruhr-uni-bochum.de/report/projectsstatistics?excludeTypes=8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66FFA-A665-5C3C-132B-8A753E15E3FA}"/>
              </a:ext>
            </a:extLst>
          </p:cNvPr>
          <p:cNvSpPr txBox="1"/>
          <p:nvPr/>
        </p:nvSpPr>
        <p:spPr>
          <a:xfrm>
            <a:off x="166636" y="790736"/>
            <a:ext cx="119148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New reports:</a:t>
            </a:r>
            <a:endParaRPr lang="en-US" altLang="ru-RU" sz="2200" b="1" dirty="0">
              <a:solidFill>
                <a:prstClr val="black"/>
              </a:solidFill>
              <a:latin typeface="+mn-lt"/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sz="2200" dirty="0"/>
              <a:t>Objects by month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Project statistics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C4B7C9-1A3F-D6E0-FBC0-1AA34C0ECF48}"/>
              </a:ext>
            </a:extLst>
          </p:cNvPr>
          <p:cNvGrpSpPr/>
          <p:nvPr/>
        </p:nvGrpSpPr>
        <p:grpSpPr>
          <a:xfrm>
            <a:off x="2753248" y="0"/>
            <a:ext cx="9438752" cy="4000910"/>
            <a:chOff x="2753248" y="0"/>
            <a:chExt cx="9438752" cy="40009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4A0A0D-6418-759F-B5BF-197494E84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0084" y="0"/>
              <a:ext cx="5591916" cy="400091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Line 36">
              <a:extLst>
                <a:ext uri="{FF2B5EF4-FFF2-40B4-BE49-F238E27FC236}">
                  <a16:creationId xmlns:a16="http://schemas.microsoft.com/office/drawing/2014/main" id="{E1B93874-7131-6695-38F3-2CC0BBEFD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3248" y="1336234"/>
              <a:ext cx="3862331" cy="10245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811252-A62B-2955-0D54-E602BC1BE944}"/>
              </a:ext>
            </a:extLst>
          </p:cNvPr>
          <p:cNvGrpSpPr/>
          <p:nvPr/>
        </p:nvGrpSpPr>
        <p:grpSpPr>
          <a:xfrm>
            <a:off x="11938" y="1810378"/>
            <a:ext cx="6579786" cy="4478082"/>
            <a:chOff x="11938" y="1810378"/>
            <a:chExt cx="6579786" cy="44780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AF2DF1-8616-F6B7-F25C-CA749DF0C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38" y="2148213"/>
              <a:ext cx="6579786" cy="414024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0" name="Line 36">
              <a:extLst>
                <a:ext uri="{FF2B5EF4-FFF2-40B4-BE49-F238E27FC236}">
                  <a16:creationId xmlns:a16="http://schemas.microsoft.com/office/drawing/2014/main" id="{76E83A53-A665-BE06-03CA-F4E2C2317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8805" y="1810378"/>
              <a:ext cx="11722" cy="440452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1C808E7-22AC-511C-0B50-F4DBEB0906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2047" b="28489"/>
          <a:stretch/>
        </p:blipFill>
        <p:spPr>
          <a:xfrm>
            <a:off x="4864768" y="2605110"/>
            <a:ext cx="4440008" cy="29612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Line 36">
            <a:extLst>
              <a:ext uri="{FF2B5EF4-FFF2-40B4-BE49-F238E27FC236}">
                <a16:creationId xmlns:a16="http://schemas.microsoft.com/office/drawing/2014/main" id="{C807C4D2-077D-5F33-6CAF-D8B0679240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8018" y="2764971"/>
            <a:ext cx="1616110" cy="500742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F10D69-A0F1-4EFB-B6F8-9D849B6C9869}"/>
              </a:ext>
            </a:extLst>
          </p:cNvPr>
          <p:cNvSpPr txBox="1"/>
          <p:nvPr/>
        </p:nvSpPr>
        <p:spPr>
          <a:xfrm>
            <a:off x="7340321" y="5753911"/>
            <a:ext cx="39684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200" dirty="0"/>
              <a:t>What other metrics could help</a:t>
            </a:r>
            <a:r>
              <a:rPr lang="ru-RU" sz="2200" dirty="0"/>
              <a:t>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383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storage (oxidation?): Air exposure time workflow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r>
              <a:rPr lang="en-US" sz="1200" dirty="0">
                <a:solidFill>
                  <a:prstClr val="black"/>
                </a:solidFill>
                <a:hlinkClick r:id="rId3"/>
              </a:rPr>
              <a:t>https://crc1625.mdi.ruhr-uni-bochum.de/custom/editsample/0/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1D68703A-CBCC-8CC6-8DFA-208981DD8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633" y="2223638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AA4102-DD82-7F0E-19D9-7938A93B7E2E}"/>
              </a:ext>
            </a:extLst>
          </p:cNvPr>
          <p:cNvSpPr txBox="1"/>
          <p:nvPr/>
        </p:nvSpPr>
        <p:spPr>
          <a:xfrm>
            <a:off x="4966968" y="2086286"/>
            <a:ext cx="1350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b="1" dirty="0">
                <a:solidFill>
                  <a:prstClr val="black"/>
                </a:solidFill>
              </a:rPr>
              <a:t>Treatment</a:t>
            </a:r>
            <a:r>
              <a:rPr lang="en-US" sz="1600" dirty="0">
                <a:solidFill>
                  <a:prstClr val="black"/>
                </a:solidFill>
              </a:rPr>
              <a:t>:</a:t>
            </a:r>
          </a:p>
          <a:p>
            <a:pPr defTabSz="685800"/>
            <a:endParaRPr lang="en-US" sz="800" dirty="0">
              <a:solidFill>
                <a:prstClr val="black"/>
              </a:solidFill>
            </a:endParaRPr>
          </a:p>
          <a:p>
            <a:pPr defTabSz="685800"/>
            <a:r>
              <a:rPr lang="en-US" sz="1600" dirty="0">
                <a:solidFill>
                  <a:prstClr val="black"/>
                </a:solidFill>
              </a:rPr>
              <a:t>Air exposure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8A9359-3115-E72A-227D-20E7476D6EEE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4192221" y="2454471"/>
            <a:ext cx="2617708" cy="1675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Text Box 10">
            <a:extLst>
              <a:ext uri="{FF2B5EF4-FFF2-40B4-BE49-F238E27FC236}">
                <a16:creationId xmlns:a16="http://schemas.microsoft.com/office/drawing/2014/main" id="{BF253638-C32F-B214-4ABC-D99AD234A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929" y="2225313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19B4911-20BD-EA3C-B475-D9BE258FA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926" y="4645411"/>
            <a:ext cx="4744885" cy="164108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AFE11B0-F1E0-484D-4F27-B55BA263F0C3}"/>
              </a:ext>
            </a:extLst>
          </p:cNvPr>
          <p:cNvSpPr txBox="1"/>
          <p:nvPr/>
        </p:nvSpPr>
        <p:spPr>
          <a:xfrm>
            <a:off x="1582016" y="1758436"/>
            <a:ext cx="3083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12529"/>
                </a:solidFill>
                <a:effectLst/>
                <a:latin typeface="system-ui"/>
              </a:rPr>
              <a:t>Air exposure time (in total)</a:t>
            </a:r>
            <a:r>
              <a:rPr lang="en-US" b="1" dirty="0">
                <a:solidFill>
                  <a:srgbClr val="212529"/>
                </a:solidFill>
                <a:latin typeface="system-ui"/>
              </a:rPr>
              <a:t>: </a:t>
            </a:r>
            <a:r>
              <a:rPr lang="en-US" b="1" dirty="0">
                <a:solidFill>
                  <a:srgbClr val="00B050"/>
                </a:solidFill>
                <a:latin typeface="system-ui"/>
              </a:rPr>
              <a:t>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8BEF6D-E7C4-774A-124C-E7B9CD73313F}"/>
              </a:ext>
            </a:extLst>
          </p:cNvPr>
          <p:cNvSpPr txBox="1"/>
          <p:nvPr/>
        </p:nvSpPr>
        <p:spPr>
          <a:xfrm>
            <a:off x="6462277" y="1775754"/>
            <a:ext cx="3083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12529"/>
                </a:solidFill>
                <a:effectLst/>
                <a:latin typeface="system-ui"/>
              </a:rPr>
              <a:t>Air exposure time (in total)</a:t>
            </a:r>
            <a:r>
              <a:rPr lang="en-US" b="1" dirty="0">
                <a:solidFill>
                  <a:srgbClr val="212529"/>
                </a:solidFill>
                <a:latin typeface="system-ui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system-ui"/>
              </a:rPr>
              <a:t>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CE345E-E803-13E9-13E0-D13D60A0479E}"/>
              </a:ext>
            </a:extLst>
          </p:cNvPr>
          <p:cNvSpPr txBox="1"/>
          <p:nvPr/>
        </p:nvSpPr>
        <p:spPr>
          <a:xfrm>
            <a:off x="273817" y="795048"/>
            <a:ext cx="106366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“Air-free” samples:</a:t>
            </a:r>
            <a:r>
              <a:rPr lang="en-US" sz="2200" dirty="0"/>
              <a:t> Air exposure time must be specified for every sample state!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E0128B3-8283-F3DE-F828-FB4D1B336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5560"/>
            <a:ext cx="12192000" cy="415207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462B2C8-7B7E-F614-FDFE-0BD9E69C0D44}"/>
              </a:ext>
            </a:extLst>
          </p:cNvPr>
          <p:cNvGrpSpPr/>
          <p:nvPr/>
        </p:nvGrpSpPr>
        <p:grpSpPr>
          <a:xfrm>
            <a:off x="376672" y="2685180"/>
            <a:ext cx="3414806" cy="1805675"/>
            <a:chOff x="376672" y="2685180"/>
            <a:chExt cx="3414806" cy="18056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FFA8867-DC5E-1649-F12A-6C5D76AC6478}"/>
                </a:ext>
              </a:extLst>
            </p:cNvPr>
            <p:cNvGrpSpPr/>
            <p:nvPr/>
          </p:nvGrpSpPr>
          <p:grpSpPr>
            <a:xfrm>
              <a:off x="2223935" y="2685180"/>
              <a:ext cx="1567543" cy="1805675"/>
              <a:chOff x="3751399" y="3724272"/>
              <a:chExt cx="1567543" cy="1805675"/>
            </a:xfrm>
          </p:grpSpPr>
          <p:sp>
            <p:nvSpPr>
              <p:cNvPr id="13" name="Flowchart: Multidocument 12">
                <a:extLst>
                  <a:ext uri="{FF2B5EF4-FFF2-40B4-BE49-F238E27FC236}">
                    <a16:creationId xmlns:a16="http://schemas.microsoft.com/office/drawing/2014/main" id="{57E125CD-30E2-ADFB-5289-E77ED77894CE}"/>
                  </a:ext>
                </a:extLst>
              </p:cNvPr>
              <p:cNvSpPr/>
              <p:nvPr/>
            </p:nvSpPr>
            <p:spPr>
              <a:xfrm>
                <a:off x="3751399" y="4263854"/>
                <a:ext cx="1567543" cy="1266093"/>
              </a:xfrm>
              <a:prstGeom prst="flowChartMultidocument">
                <a:avLst/>
              </a:prstGeom>
              <a:solidFill>
                <a:srgbClr val="92D050">
                  <a:alpha val="5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u="sng" dirty="0" err="1">
                    <a:solidFill>
                      <a:schemeClr val="tx1"/>
                    </a:solidFill>
                  </a:rPr>
                  <a:t>Characterisation</a:t>
                </a:r>
                <a:r>
                  <a:rPr lang="en-US" sz="1300" dirty="0">
                    <a:solidFill>
                      <a:schemeClr val="tx1"/>
                    </a:solidFill>
                  </a:rPr>
                  <a:t>:</a:t>
                </a:r>
                <a:br>
                  <a:rPr lang="en-US" sz="1300" dirty="0">
                    <a:solidFill>
                      <a:schemeClr val="tx1"/>
                    </a:solidFill>
                  </a:rPr>
                </a:br>
                <a:r>
                  <a:rPr lang="en-US" sz="1300" dirty="0">
                    <a:solidFill>
                      <a:schemeClr val="tx1"/>
                    </a:solidFill>
                  </a:rPr>
                  <a:t>XPS, EDX, XRD, Resistance, Bandgap, …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91EFBFE-3618-8246-A4D6-F165280C9D62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4639375" y="3724272"/>
                <a:ext cx="3637" cy="539582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92D050">
                    <a:alpha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9292028-D3DD-CC94-834F-99146DDB7D24}"/>
                </a:ext>
              </a:extLst>
            </p:cNvPr>
            <p:cNvSpPr txBox="1"/>
            <p:nvPr/>
          </p:nvSpPr>
          <p:spPr>
            <a:xfrm>
              <a:off x="376672" y="3275505"/>
              <a:ext cx="181581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characterisation</a:t>
              </a:r>
              <a:r>
                <a:rPr lang="en-US" dirty="0"/>
                <a:t> of a sample that has not seen air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B94F2E3-58E4-D58E-32DE-FD43BC8781CF}"/>
              </a:ext>
            </a:extLst>
          </p:cNvPr>
          <p:cNvGrpSpPr/>
          <p:nvPr/>
        </p:nvGrpSpPr>
        <p:grpSpPr>
          <a:xfrm>
            <a:off x="6962043" y="2686860"/>
            <a:ext cx="3581265" cy="1805675"/>
            <a:chOff x="6962043" y="2686860"/>
            <a:chExt cx="3581265" cy="180567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E0E200-36CA-7E99-A9A7-2E399BD7DD9A}"/>
                </a:ext>
              </a:extLst>
            </p:cNvPr>
            <p:cNvGrpSpPr/>
            <p:nvPr/>
          </p:nvGrpSpPr>
          <p:grpSpPr>
            <a:xfrm>
              <a:off x="6962043" y="2686860"/>
              <a:ext cx="1567543" cy="1805675"/>
              <a:chOff x="7159471" y="3725952"/>
              <a:chExt cx="1567543" cy="1805675"/>
            </a:xfrm>
          </p:grpSpPr>
          <p:sp>
            <p:nvSpPr>
              <p:cNvPr id="27" name="Flowchart: Multidocument 26">
                <a:extLst>
                  <a:ext uri="{FF2B5EF4-FFF2-40B4-BE49-F238E27FC236}">
                    <a16:creationId xmlns:a16="http://schemas.microsoft.com/office/drawing/2014/main" id="{4D8C5791-77ED-330B-799C-E8177B9AFD92}"/>
                  </a:ext>
                </a:extLst>
              </p:cNvPr>
              <p:cNvSpPr/>
              <p:nvPr/>
            </p:nvSpPr>
            <p:spPr>
              <a:xfrm>
                <a:off x="7159471" y="4265534"/>
                <a:ext cx="1567543" cy="1266093"/>
              </a:xfrm>
              <a:prstGeom prst="flowChartMultidocument">
                <a:avLst/>
              </a:prstGeom>
              <a:solidFill>
                <a:srgbClr val="FFC000">
                  <a:alpha val="5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u="sng" dirty="0" err="1">
                    <a:solidFill>
                      <a:schemeClr val="tx1"/>
                    </a:solidFill>
                  </a:rPr>
                  <a:t>Characterisation</a:t>
                </a:r>
                <a:r>
                  <a:rPr lang="en-US" sz="1300" dirty="0">
                    <a:solidFill>
                      <a:schemeClr val="tx1"/>
                    </a:solidFill>
                  </a:rPr>
                  <a:t>:</a:t>
                </a:r>
                <a:br>
                  <a:rPr lang="en-US" sz="1300" dirty="0">
                    <a:solidFill>
                      <a:schemeClr val="tx1"/>
                    </a:solidFill>
                  </a:rPr>
                </a:br>
                <a:r>
                  <a:rPr lang="en-US" sz="1300" dirty="0">
                    <a:solidFill>
                      <a:schemeClr val="tx1"/>
                    </a:solidFill>
                  </a:rPr>
                  <a:t>XPS, EDX, XRD, Resistance, Bandgap, …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C2A3086-582D-9DF3-08D4-E386244EB314}"/>
                  </a:ext>
                </a:extLst>
              </p:cNvPr>
              <p:cNvCxnSpPr>
                <a:cxnSpLocks/>
                <a:endCxn id="27" idx="0"/>
              </p:cNvCxnSpPr>
              <p:nvPr/>
            </p:nvCxnSpPr>
            <p:spPr>
              <a:xfrm>
                <a:off x="8047447" y="3725952"/>
                <a:ext cx="3637" cy="539582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FFC000">
                    <a:alpha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1DC46F-E7F2-169D-15AB-CC338B2F5E9A}"/>
                </a:ext>
              </a:extLst>
            </p:cNvPr>
            <p:cNvSpPr txBox="1"/>
            <p:nvPr/>
          </p:nvSpPr>
          <p:spPr>
            <a:xfrm>
              <a:off x="8727497" y="3272042"/>
              <a:ext cx="181581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characterisation</a:t>
              </a:r>
              <a:r>
                <a:rPr lang="en-US" dirty="0"/>
                <a:t> of a sample that </a:t>
              </a:r>
              <a:r>
                <a:rPr lang="en-US" b="1" dirty="0"/>
                <a:t>saw air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7A7B48B-E252-E9EC-22EC-892BCD03D17F}"/>
              </a:ext>
            </a:extLst>
          </p:cNvPr>
          <p:cNvGrpSpPr/>
          <p:nvPr/>
        </p:nvGrpSpPr>
        <p:grpSpPr>
          <a:xfrm>
            <a:off x="8978961" y="2072431"/>
            <a:ext cx="3192257" cy="780328"/>
            <a:chOff x="8978961" y="2072431"/>
            <a:chExt cx="3192257" cy="780328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127700F-3830-F188-A78A-9251ED191D3F}"/>
                </a:ext>
              </a:extLst>
            </p:cNvPr>
            <p:cNvCxnSpPr>
              <a:cxnSpLocks/>
            </p:cNvCxnSpPr>
            <p:nvPr/>
          </p:nvCxnSpPr>
          <p:spPr>
            <a:xfrm>
              <a:off x="8978961" y="2451008"/>
              <a:ext cx="2617708" cy="1675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9BC339C-0C51-9C06-30F6-0FC984C7E4D0}"/>
                </a:ext>
              </a:extLst>
            </p:cNvPr>
            <p:cNvSpPr txBox="1"/>
            <p:nvPr/>
          </p:nvSpPr>
          <p:spPr>
            <a:xfrm>
              <a:off x="11659466" y="2298761"/>
              <a:ext cx="51175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 dirty="0"/>
                <a:t>…</a:t>
              </a:r>
              <a:endParaRPr lang="en-US" sz="30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C6FDBE3-1B20-2203-CAC1-CE0B482F4C1F}"/>
                </a:ext>
              </a:extLst>
            </p:cNvPr>
            <p:cNvSpPr txBox="1"/>
            <p:nvPr/>
          </p:nvSpPr>
          <p:spPr>
            <a:xfrm>
              <a:off x="9899186" y="2072431"/>
              <a:ext cx="201918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Next 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2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5" grpId="0" animBg="1"/>
      <p:bldP spid="51" grpId="0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73D2F-EED3-A2DC-AA58-78E26BE1A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D0444F-A576-D30E-603D-40E7EFF8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Contributions: Establishing KPI == Defining of clear goals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4F1661-BB94-92C1-CFAF-1F59293922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/>
              <a:t>KPI – Key Performance Indicator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E9A50-98FF-F440-3029-84B345BE51D5}"/>
              </a:ext>
            </a:extLst>
          </p:cNvPr>
          <p:cNvSpPr txBox="1"/>
          <p:nvPr/>
        </p:nvSpPr>
        <p:spPr>
          <a:xfrm>
            <a:off x="166636" y="790736"/>
            <a:ext cx="11914832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What needs to be uploaded</a:t>
            </a:r>
            <a:r>
              <a:rPr lang="ru-RU" altLang="ru-RU" sz="2200" b="1" dirty="0">
                <a:solidFill>
                  <a:prstClr val="black"/>
                </a:solidFill>
              </a:rPr>
              <a:t>?</a:t>
            </a:r>
            <a:endParaRPr lang="en-US" altLang="ru-RU" sz="2200" b="1" dirty="0">
              <a:solidFill>
                <a:prstClr val="black"/>
              </a:solidFill>
              <a:latin typeface="+mn-lt"/>
            </a:endParaRP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Upload Data at all stages: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Experiments plans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Raw Data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Processed data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Reports/Presentations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What data contribution is good enough</a:t>
            </a:r>
            <a:r>
              <a:rPr lang="ru-RU" altLang="ru-RU" sz="2200" b="1" dirty="0">
                <a:solidFill>
                  <a:prstClr val="black"/>
                </a:solidFill>
                <a:latin typeface="+mn-lt"/>
              </a:rPr>
              <a:t>?</a:t>
            </a:r>
            <a:endParaRPr lang="en-US" altLang="ru-RU" sz="2200" b="1" dirty="0">
              <a:solidFill>
                <a:prstClr val="black"/>
              </a:solidFill>
              <a:latin typeface="+mn-lt"/>
            </a:endParaRP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For every project define expected data contributions in RDMS (with numbers):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How many chemical systems should be explored?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How many samples should be synthesized</a:t>
            </a:r>
            <a:r>
              <a:rPr lang="ru-RU" altLang="ru-RU" dirty="0">
                <a:solidFill>
                  <a:prstClr val="black"/>
                </a:solidFill>
              </a:rPr>
              <a:t>?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How many characterizations should be done?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Other meaningful metrics (PIs need to define these explicitly!)	=&gt; INF dashboard</a:t>
            </a:r>
          </a:p>
          <a:p>
            <a:pPr lvl="1" defTabSz="914377"/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How do you achieve data quality?</a:t>
            </a:r>
            <a:endParaRPr lang="ru-RU" altLang="ru-RU" sz="2200" b="1" dirty="0">
              <a:solidFill>
                <a:prstClr val="black"/>
              </a:solidFill>
            </a:endParaRP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Object Type Design (type must contain metrics that allow comparing objects of the type)</a:t>
            </a:r>
          </a:p>
          <a:p>
            <a:pPr marL="800100" lvl="1" indent="-3429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All documents should generate a fingerprint – set of properties, summarizing the data =&gt; Findable</a:t>
            </a:r>
          </a:p>
          <a:p>
            <a:pPr marL="800100" lvl="1" indent="-3429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Ideally: no values should be put as text/description</a:t>
            </a:r>
            <a:endParaRPr lang="en-US" altLang="ru-RU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7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9B9C1-01E6-7418-E63A-5AD40AD36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3C2C83-6925-E087-A0ED-4A04B1031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94" y="935855"/>
            <a:ext cx="7531487" cy="4273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047B5C77-F516-E5D6-7621-5370E76E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Attention: Mess up with users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43CE81-0430-431D-5944-F36E557B95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0695" y="6362393"/>
            <a:ext cx="614959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https://crc1625.mdi.ruhr-uni-bochum.de/object/au-cu-pt-109560</a:t>
            </a:r>
          </a:p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https://crc1625.mdi.ruhr-uni-bochum.de/identitymanager/home/users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D9895-DFB2-5B7C-C671-F1C15202E66D}"/>
              </a:ext>
            </a:extLst>
          </p:cNvPr>
          <p:cNvSpPr txBox="1"/>
          <p:nvPr/>
        </p:nvSpPr>
        <p:spPr>
          <a:xfrm>
            <a:off x="8564470" y="3435547"/>
            <a:ext cx="27296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3000" b="1" dirty="0">
                <a:solidFill>
                  <a:srgbClr val="FF0000"/>
                </a:solidFill>
              </a:rPr>
              <a:t>Double users!!!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8A353-E18C-5F05-933C-75975AF94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99" y="4080887"/>
            <a:ext cx="10693950" cy="2140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57F75C-6F4A-91FB-C000-BD206D9CE086}"/>
              </a:ext>
            </a:extLst>
          </p:cNvPr>
          <p:cNvSpPr txBox="1"/>
          <p:nvPr/>
        </p:nvSpPr>
        <p:spPr>
          <a:xfrm>
            <a:off x="9940028" y="4015458"/>
            <a:ext cx="10090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3000" b="1" dirty="0">
                <a:solidFill>
                  <a:srgbClr val="FF0000"/>
                </a:solidFill>
              </a:rPr>
              <a:t>A02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0270E-4B67-EBE8-FB1E-6FB95DF868C7}"/>
              </a:ext>
            </a:extLst>
          </p:cNvPr>
          <p:cNvSpPr txBox="1"/>
          <p:nvPr/>
        </p:nvSpPr>
        <p:spPr>
          <a:xfrm>
            <a:off x="9985551" y="5759152"/>
            <a:ext cx="10090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3000" b="1" dirty="0">
                <a:solidFill>
                  <a:srgbClr val="FF0000"/>
                </a:solidFill>
              </a:rPr>
              <a:t>A04</a:t>
            </a:r>
          </a:p>
        </p:txBody>
      </p:sp>
    </p:spTree>
    <p:extLst>
      <p:ext uri="{BB962C8B-B14F-4D97-AF65-F5344CB8AC3E}">
        <p14:creationId xmlns:p14="http://schemas.microsoft.com/office/powerpoint/2010/main" val="279724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AF2EC-DFA7-8170-A4A7-F2A2E4BBB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799F860-9C40-7760-5A1D-08C9535B1F1F}"/>
              </a:ext>
            </a:extLst>
          </p:cNvPr>
          <p:cNvSpPr txBox="1"/>
          <p:nvPr/>
        </p:nvSpPr>
        <p:spPr>
          <a:xfrm>
            <a:off x="213756" y="903737"/>
            <a:ext cx="1183969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200" dirty="0"/>
              <a:t>A </a:t>
            </a:r>
            <a:r>
              <a:rPr lang="en-US" sz="2200" b="1" dirty="0"/>
              <a:t>Bad Example </a:t>
            </a:r>
            <a:r>
              <a:rPr lang="en-US" sz="2200" dirty="0"/>
              <a:t>of “table” Data for XPS  (in CSV format)</a:t>
            </a:r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r>
              <a:rPr lang="en-US" sz="2200" dirty="0"/>
              <a:t>Who could explain it without contacting the author</a:t>
            </a:r>
            <a:r>
              <a:rPr lang="ru-RU" sz="2200" dirty="0"/>
              <a:t>?</a:t>
            </a:r>
            <a:r>
              <a:rPr lang="en-US" sz="2200" dirty="0"/>
              <a:t>??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49D8F7A-2ED6-E498-0756-367F1C35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Attention: What are your data</a:t>
            </a:r>
            <a:r>
              <a:rPr lang="ru-RU" dirty="0"/>
              <a:t>?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4B1CF7-E4A1-C513-8CE1-F5B7D8A974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0695" y="6362393"/>
            <a:ext cx="614959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https://crc1625.mdi.ruhr-uni-bochum.de/object/ir-pd-pt-rh-ru-121870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https://crc1625.mdi.ruhr-uni-bochum.de/object/xps_10811_10_points-123069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81F62-5F0B-D9F4-35FB-A3B2CB557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93" y="1439744"/>
            <a:ext cx="11527339" cy="3096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Прорицатель во время сеанса или сеанса с хрустальным шаром | Премиум Фото">
            <a:extLst>
              <a:ext uri="{FF2B5EF4-FFF2-40B4-BE49-F238E27FC236}">
                <a16:creationId xmlns:a16="http://schemas.microsoft.com/office/drawing/2014/main" id="{51F20C17-9B31-3456-1FED-2E975C07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28" y="75342"/>
            <a:ext cx="4099466" cy="61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03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5BD7D-8AE1-08B4-87ED-799E3C7D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FD1C04-1B68-58A4-CD58-7B2234BCF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141" y="0"/>
            <a:ext cx="6456860" cy="4001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4CA20-C448-7C8A-BC4F-B358527B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DCC2B-E656-285E-3447-BF4CDB50CB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917BF8-7995-6D20-41E5-60AB718BCD02}"/>
              </a:ext>
            </a:extLst>
          </p:cNvPr>
          <p:cNvSpPr txBox="1"/>
          <p:nvPr/>
        </p:nvSpPr>
        <p:spPr>
          <a:xfrm>
            <a:off x="231111" y="1032193"/>
            <a:ext cx="1186710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RDMS Core Improvements: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Enhanced templates: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required properties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properties-based validation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properties forms on object creation / file upload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properties with a controlled drop-down list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New Access Level: </a:t>
            </a:r>
            <a:r>
              <a:rPr lang="de-DE" sz="1800" dirty="0" err="1"/>
              <a:t>ProtectedNDA</a:t>
            </a:r>
            <a:endParaRPr lang="de-DE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Search results improvement (enrich with properties)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SQL / read only API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Advanced object linking: “link type” object to characterize edge in the graph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UDT Web Service Template in C# and Python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1488103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145D-1C76-8AF8-5E19-14FC95D25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09B4C-C25E-E2CA-F037-02A7C5AE1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2"/>
              </a:rPr>
              <a:t>https://crc1625.mdi.ruhr-uni-bochum.de/home/doc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D4E89-D5A1-5735-649D-31ECC5507C69}"/>
              </a:ext>
            </a:extLst>
          </p:cNvPr>
          <p:cNvSpPr txBox="1"/>
          <p:nvPr/>
        </p:nvSpPr>
        <p:spPr>
          <a:xfrm>
            <a:off x="5137161" y="0"/>
            <a:ext cx="3986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The link is in the footer on every page: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D725-A46E-4CA8-F14C-7931B189022F}"/>
              </a:ext>
            </a:extLst>
          </p:cNvPr>
          <p:cNvSpPr txBox="1"/>
          <p:nvPr/>
        </p:nvSpPr>
        <p:spPr>
          <a:xfrm>
            <a:off x="231111" y="1032193"/>
            <a:ext cx="1186710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Documentation content</a:t>
            </a:r>
            <a:r>
              <a:rPr lang="en-US" sz="2400" b="1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User manual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Many thanks to: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Irina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Roslyakova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Felix Thelen, Alan Savan, Tobias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Piotrowiak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Jill Fortmann, Ellen Suhr, Sabrina Baha, Florian Lourens, Valerie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Strotkötter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Rico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Zehl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Patrick Marx, Aurelija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Mockute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Elaheh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Akbarnejad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Sigurd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Thienhaus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Presentations, videos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latin typeface="system-ui"/>
              </a:rPr>
              <a:t>Database structure description (</a:t>
            </a:r>
            <a:r>
              <a:rPr lang="en-US" sz="2000" dirty="0"/>
              <a:t>tables and views)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User-defined type (UDT) system: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Object type configuration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UDT support API </a:t>
            </a:r>
            <a:r>
              <a:rPr lang="en-US" sz="2000" dirty="0"/>
              <a:t>(validation, data extraction, visualization)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UDT: </a:t>
            </a:r>
            <a:r>
              <a:rPr lang="en-US" sz="2000" dirty="0"/>
              <a:t>supported formats (EDX, Resistance, Thickness)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System settings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Tenant settings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API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Source code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2227E-48FC-3675-B739-F0116486A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949" y="377890"/>
            <a:ext cx="5353797" cy="3143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99931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DC23E-1381-8DF5-73EA-19E53042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7C2-27E5-7BA2-0FFB-EDD4D9B8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F8E36-401D-EBBE-5400-699386F006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F9ACF-511C-2BA2-0194-DC951EA1A02E}"/>
              </a:ext>
            </a:extLst>
          </p:cNvPr>
          <p:cNvSpPr txBox="1"/>
          <p:nvPr/>
        </p:nvSpPr>
        <p:spPr>
          <a:xfrm>
            <a:off x="231111" y="1032193"/>
            <a:ext cx="11867104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Core improvements: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Integrated dataset generation for a sample / group of samples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Data pagination / lazy load (performance)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Data write API (direct connection for external devices to RDMS)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User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formats</a:t>
            </a:r>
            <a:r>
              <a:rPr lang="de-DE" sz="2400" dirty="0"/>
              <a:t> </a:t>
            </a:r>
            <a:r>
              <a:rPr lang="de-DE" sz="2400" dirty="0" err="1"/>
              <a:t>integration</a:t>
            </a:r>
            <a:r>
              <a:rPr lang="de-DE" sz="2400" dirty="0"/>
              <a:t> (XRD (ICSD / Pearsons </a:t>
            </a:r>
            <a:r>
              <a:rPr lang="de-DE" sz="2400" dirty="0" err="1"/>
              <a:t>integration</a:t>
            </a:r>
            <a:r>
              <a:rPr lang="de-DE" sz="2400" dirty="0"/>
              <a:t>), SDC, SECCM)…	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Integration with </a:t>
            </a:r>
            <a:r>
              <a:rPr lang="en-US" sz="2400" dirty="0" err="1"/>
              <a:t>Jupyter</a:t>
            </a:r>
            <a:r>
              <a:rPr lang="en-US" sz="2400" dirty="0"/>
              <a:t> Hub (data processing scripts / calculations / ML)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Integration with NFDI (NOMAD by </a:t>
            </a:r>
            <a:r>
              <a:rPr lang="en-US" sz="2400" dirty="0" err="1"/>
              <a:t>FAIRmat</a:t>
            </a:r>
            <a:r>
              <a:rPr lang="en-US" sz="24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External workflow support agent (notifications, TO DO lists, Slack integration)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… your wishes - feel free to suggest</a:t>
            </a:r>
          </a:p>
        </p:txBody>
      </p:sp>
    </p:spTree>
    <p:extLst>
      <p:ext uri="{BB962C8B-B14F-4D97-AF65-F5344CB8AC3E}">
        <p14:creationId xmlns:p14="http://schemas.microsoft.com/office/powerpoint/2010/main" val="3118093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C556B-D33E-454B-B1DA-7B62CD567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CCB4018-1633-8278-01D3-483A61F4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1200"/>
            <a:ext cx="12192000" cy="792000"/>
          </a:xfrm>
        </p:spPr>
        <p:txBody>
          <a:bodyPr/>
          <a:lstStyle/>
          <a:p>
            <a:pPr algn="ctr"/>
            <a:r>
              <a:rPr lang="en-US" sz="8800" dirty="0"/>
              <a:t>Contributions are welcome</a:t>
            </a:r>
            <a:endParaRPr lang="en-GB" sz="8800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529B50E-EE3D-A916-CC6A-9968DA8711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6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106C4-59CA-1F89-7D9D-E20E6912E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8D25A3A-BC4D-1148-6B8C-73F8219BA014}"/>
              </a:ext>
            </a:extLst>
          </p:cNvPr>
          <p:cNvSpPr txBox="1"/>
          <p:nvPr/>
        </p:nvSpPr>
        <p:spPr>
          <a:xfrm>
            <a:off x="131428" y="791742"/>
            <a:ext cx="12060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add more validators/data extractors to enrich materials properties description.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7D39EE-B099-A59D-60DE-C8A3309A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Types &amp; Formats Integration in RDMS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6E38A-9C76-6B6C-7A5B-75A98C7C2A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r>
              <a:rPr lang="en-US" sz="1200" dirty="0">
                <a:hlinkClick r:id="rId3"/>
              </a:rPr>
              <a:t>https://crc1625.mdi.ruhr-uni-bochum.de/home/doc</a:t>
            </a:r>
            <a:endParaRPr lang="en-US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279987-AA09-6B5B-04E5-10872A61BE31}"/>
              </a:ext>
            </a:extLst>
          </p:cNvPr>
          <p:cNvGrpSpPr/>
          <p:nvPr/>
        </p:nvGrpSpPr>
        <p:grpSpPr>
          <a:xfrm>
            <a:off x="6578400" y="3989362"/>
            <a:ext cx="5392968" cy="2334287"/>
            <a:chOff x="398664" y="1507419"/>
            <a:chExt cx="5392968" cy="23342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0D5604-B486-F38B-CE2A-937B35CB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664" y="1507419"/>
              <a:ext cx="5392968" cy="22406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0D4DC5-F038-6110-3146-843766F5ABE6}"/>
                </a:ext>
              </a:extLst>
            </p:cNvPr>
            <p:cNvSpPr txBox="1"/>
            <p:nvPr/>
          </p:nvSpPr>
          <p:spPr>
            <a:xfrm>
              <a:off x="2554794" y="3010709"/>
              <a:ext cx="13439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PDF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CEEB33-686B-0743-B5AA-8FCEACCBBE7F}"/>
              </a:ext>
            </a:extLst>
          </p:cNvPr>
          <p:cNvGrpSpPr/>
          <p:nvPr/>
        </p:nvGrpSpPr>
        <p:grpSpPr>
          <a:xfrm>
            <a:off x="7043894" y="1416817"/>
            <a:ext cx="4656933" cy="2491992"/>
            <a:chOff x="7218100" y="1416817"/>
            <a:chExt cx="4482728" cy="23431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4FC7AB-E2C4-22C9-4002-774871494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8100" y="1416817"/>
              <a:ext cx="4482728" cy="23431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42F095-A35E-FF47-023A-4449FB1AAAAB}"/>
                </a:ext>
              </a:extLst>
            </p:cNvPr>
            <p:cNvSpPr txBox="1"/>
            <p:nvPr/>
          </p:nvSpPr>
          <p:spPr>
            <a:xfrm>
              <a:off x="10017088" y="1925806"/>
              <a:ext cx="13439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TXT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FBCF60-E8F9-C817-E8DB-617EFF10BB55}"/>
              </a:ext>
            </a:extLst>
          </p:cNvPr>
          <p:cNvGrpSpPr/>
          <p:nvPr/>
        </p:nvGrpSpPr>
        <p:grpSpPr>
          <a:xfrm>
            <a:off x="198411" y="1365767"/>
            <a:ext cx="3767413" cy="2476768"/>
            <a:chOff x="198411" y="1365767"/>
            <a:chExt cx="3767413" cy="24767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845F722-0D85-007D-A30A-68B8E57A3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411" y="1365767"/>
              <a:ext cx="3767413" cy="2476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44AA5F-5D27-8AF1-6F4C-04AE5AA71F55}"/>
                </a:ext>
              </a:extLst>
            </p:cNvPr>
            <p:cNvSpPr txBox="1"/>
            <p:nvPr/>
          </p:nvSpPr>
          <p:spPr>
            <a:xfrm>
              <a:off x="2495203" y="2074174"/>
              <a:ext cx="128568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CSV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25644F-246A-CEAC-A94A-1E0BA439BBED}"/>
              </a:ext>
            </a:extLst>
          </p:cNvPr>
          <p:cNvGrpSpPr/>
          <p:nvPr/>
        </p:nvGrpSpPr>
        <p:grpSpPr>
          <a:xfrm>
            <a:off x="1430745" y="3041152"/>
            <a:ext cx="4617657" cy="3263696"/>
            <a:chOff x="1430745" y="3041152"/>
            <a:chExt cx="4617657" cy="326369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988EBE-1F2A-E3F2-E6E7-B22C32D97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30745" y="3041152"/>
              <a:ext cx="4617657" cy="32636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2829B5-C1DE-3FC9-B8AD-53B269C6E290}"/>
                </a:ext>
              </a:extLst>
            </p:cNvPr>
            <p:cNvSpPr txBox="1"/>
            <p:nvPr/>
          </p:nvSpPr>
          <p:spPr>
            <a:xfrm>
              <a:off x="3397616" y="4805387"/>
              <a:ext cx="16161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Excel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C3BB29A-A2F7-86CE-60A0-A13C091D3EFF}"/>
              </a:ext>
            </a:extLst>
          </p:cNvPr>
          <p:cNvSpPr txBox="1"/>
          <p:nvPr/>
        </p:nvSpPr>
        <p:spPr>
          <a:xfrm>
            <a:off x="4132385" y="1460344"/>
            <a:ext cx="291151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>
                <a:solidFill>
                  <a:schemeClr val="accent1"/>
                </a:solidFill>
              </a:rPr>
              <a:t>Can be done in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800" b="1" dirty="0">
                <a:solidFill>
                  <a:schemeClr val="accent1"/>
                </a:solidFill>
              </a:rPr>
              <a:t>any programming language </a:t>
            </a:r>
            <a:br>
              <a:rPr lang="en-US" sz="1800" b="1" dirty="0">
                <a:solidFill>
                  <a:schemeClr val="accent1"/>
                </a:solidFill>
              </a:rPr>
            </a:br>
            <a:br>
              <a:rPr lang="en-US" sz="1800" b="1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(Python/C# templates are available)</a:t>
            </a:r>
          </a:p>
        </p:txBody>
      </p:sp>
    </p:spTree>
    <p:extLst>
      <p:ext uri="{BB962C8B-B14F-4D97-AF65-F5344CB8AC3E}">
        <p14:creationId xmlns:p14="http://schemas.microsoft.com/office/powerpoint/2010/main" val="2181812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API: dashboards &amp; datasets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https://crc1625.mdi.ruhr-uni-bochum.de/home/doc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3F68D-E1AD-EC79-ED03-1DA23A9E677B}"/>
              </a:ext>
            </a:extLst>
          </p:cNvPr>
          <p:cNvSpPr txBox="1"/>
          <p:nvPr/>
        </p:nvSpPr>
        <p:spPr>
          <a:xfrm>
            <a:off x="6286917" y="3198264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POST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/v1/execute</a:t>
            </a:r>
          </a:p>
          <a:p>
            <a:pPr defTabSz="685800"/>
            <a:r>
              <a:rPr lang="en-US" sz="1800" dirty="0">
                <a:solidFill>
                  <a:srgbClr val="212121"/>
                </a:solidFill>
                <a:latin typeface="Inter"/>
              </a:rPr>
              <a:t>Executes SQL statement and returns 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dataset (</a:t>
            </a:r>
            <a:r>
              <a:rPr lang="en-US" sz="1800" dirty="0">
                <a:solidFill>
                  <a:srgbClr val="212121"/>
                </a:solidFill>
                <a:latin typeface="Inter"/>
              </a:rPr>
              <a:t>in JSON)</a:t>
            </a:r>
          </a:p>
        </p:txBody>
      </p:sp>
      <p:pic>
        <p:nvPicPr>
          <p:cNvPr id="1026" name="Picture 2" descr="Database schema">
            <a:extLst>
              <a:ext uri="{FF2B5EF4-FFF2-40B4-BE49-F238E27FC236}">
                <a16:creationId xmlns:a16="http://schemas.microsoft.com/office/drawing/2014/main" id="{F39143BB-E2CC-BEF8-085B-6FA7E56E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5" y="904353"/>
            <a:ext cx="5763356" cy="520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EF79D6-8352-EDF4-43A3-BB8D316F58A6}"/>
              </a:ext>
            </a:extLst>
          </p:cNvPr>
          <p:cNvSpPr txBox="1"/>
          <p:nvPr/>
        </p:nvSpPr>
        <p:spPr>
          <a:xfrm>
            <a:off x="6223279" y="895531"/>
            <a:ext cx="59687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200" dirty="0">
                <a:solidFill>
                  <a:prstClr val="black"/>
                </a:solidFill>
              </a:rPr>
              <a:t>The RDMS exposes all data as </a:t>
            </a:r>
            <a:r>
              <a:rPr lang="en-US" sz="2200" b="1" dirty="0">
                <a:solidFill>
                  <a:prstClr val="black"/>
                </a:solidFill>
              </a:rPr>
              <a:t>read-only views</a:t>
            </a:r>
          </a:p>
          <a:p>
            <a:pPr defTabSz="685800"/>
            <a:r>
              <a:rPr lang="en-US" sz="2200" dirty="0">
                <a:solidFill>
                  <a:prstClr val="black"/>
                </a:solidFill>
              </a:rPr>
              <a:t>and downloadable</a:t>
            </a:r>
            <a:r>
              <a:rPr lang="en-US" sz="2200" b="1" dirty="0">
                <a:solidFill>
                  <a:prstClr val="black"/>
                </a:solidFill>
              </a:rPr>
              <a:t> documents</a:t>
            </a:r>
          </a:p>
          <a:p>
            <a:pPr defTabSz="685800"/>
            <a:endParaRPr lang="en-US" sz="2200" b="1" dirty="0">
              <a:solidFill>
                <a:prstClr val="black"/>
              </a:solidFill>
            </a:endParaRPr>
          </a:p>
          <a:p>
            <a:pPr defTabSz="685800"/>
            <a:r>
              <a:rPr lang="en-US" sz="2200" dirty="0">
                <a:solidFill>
                  <a:prstClr val="black"/>
                </a:solidFill>
              </a:rPr>
              <a:t>API user can introduce any </a:t>
            </a:r>
            <a:r>
              <a:rPr lang="en-US" sz="2200" b="1" dirty="0">
                <a:solidFill>
                  <a:prstClr val="black"/>
                </a:solidFill>
              </a:rPr>
              <a:t>queries over views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A36DE-8F49-B227-484F-9F8D63FB3DA1}"/>
              </a:ext>
            </a:extLst>
          </p:cNvPr>
          <p:cNvSpPr txBox="1"/>
          <p:nvPr/>
        </p:nvSpPr>
        <p:spPr>
          <a:xfrm>
            <a:off x="6296965" y="4275112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GET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/v1/download</a:t>
            </a:r>
          </a:p>
          <a:p>
            <a:pPr defTabSz="685800"/>
            <a:r>
              <a:rPr lang="en-US" dirty="0">
                <a:solidFill>
                  <a:srgbClr val="212121"/>
                </a:solidFill>
                <a:latin typeface="Inter"/>
              </a:rPr>
              <a:t>Downloads document by specified identifier (</a:t>
            </a:r>
            <a:r>
              <a:rPr lang="en-US" dirty="0" err="1">
                <a:solidFill>
                  <a:srgbClr val="212121"/>
                </a:solidFill>
                <a:latin typeface="Inter"/>
              </a:rPr>
              <a:t>ObjectId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)</a:t>
            </a:r>
            <a:endParaRPr lang="en-US" sz="1800" dirty="0">
              <a:solidFill>
                <a:srgbClr val="212121"/>
              </a:solidFill>
              <a:latin typeface="Inter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A4DB16-55A3-5B4A-947A-1112484122C5}"/>
              </a:ext>
            </a:extLst>
          </p:cNvPr>
          <p:cNvGrpSpPr/>
          <p:nvPr/>
        </p:nvGrpSpPr>
        <p:grpSpPr>
          <a:xfrm>
            <a:off x="6375075" y="5527822"/>
            <a:ext cx="5512123" cy="646331"/>
            <a:chOff x="6375075" y="5527822"/>
            <a:chExt cx="5512123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7D8B74-21F1-977B-610A-CE8A60FE7418}"/>
                </a:ext>
              </a:extLst>
            </p:cNvPr>
            <p:cNvSpPr txBox="1"/>
            <p:nvPr/>
          </p:nvSpPr>
          <p:spPr>
            <a:xfrm>
              <a:off x="6832040" y="5527822"/>
              <a:ext cx="50551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Database schema documentation:</a:t>
              </a:r>
            </a:p>
            <a:p>
              <a:r>
                <a:rPr lang="en-US" dirty="0">
                  <a:hlinkClick r:id="rId3"/>
                </a:rPr>
                <a:t>https://crc1625.mdi.ruhr-uni-bochum.de/home/doc</a:t>
              </a:r>
              <a:endParaRPr lang="en-US" dirty="0"/>
            </a:p>
          </p:txBody>
        </p:sp>
        <p:pic>
          <p:nvPicPr>
            <p:cNvPr id="9" name="Picture 8" descr="A computer screen shot of a folder&#10;&#10;Description automatically generated">
              <a:extLst>
                <a:ext uri="{FF2B5EF4-FFF2-40B4-BE49-F238E27FC236}">
                  <a16:creationId xmlns:a16="http://schemas.microsoft.com/office/drawing/2014/main" id="{E6368762-C5FF-A16C-C0F3-FD6C37338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075" y="5646335"/>
              <a:ext cx="474551" cy="474551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8633E7-ABD9-DAEF-DA42-B17EC9F0C28B}"/>
              </a:ext>
            </a:extLst>
          </p:cNvPr>
          <p:cNvSpPr/>
          <p:nvPr/>
        </p:nvSpPr>
        <p:spPr>
          <a:xfrm>
            <a:off x="6173380" y="1883084"/>
            <a:ext cx="5670646" cy="57478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Core RDMS </a:t>
            </a:r>
            <a:r>
              <a:rPr lang="de-DE" dirty="0" err="1"/>
              <a:t>Contributions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Pull </a:t>
            </a:r>
            <a:r>
              <a:rPr lang="de-DE" dirty="0" err="1"/>
              <a:t>Requests</a:t>
            </a:r>
            <a:r>
              <a:rPr lang="de-DE" dirty="0"/>
              <a:t>, </a:t>
            </a:r>
            <a:r>
              <a:rPr lang="de-DE" dirty="0" err="1"/>
              <a:t>etc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61AFA-5CC2-C46E-FF70-E558B9ABD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4853" y="6362393"/>
            <a:ext cx="5817471" cy="48599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ECBB7-B299-F195-475E-7CAE80883F17}"/>
              </a:ext>
            </a:extLst>
          </p:cNvPr>
          <p:cNvSpPr txBox="1"/>
          <p:nvPr/>
        </p:nvSpPr>
        <p:spPr>
          <a:xfrm>
            <a:off x="115545" y="6091738"/>
            <a:ext cx="4631904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067" dirty="0">
                <a:solidFill>
                  <a:prstClr val="black"/>
                </a:solidFill>
                <a:latin typeface="Arial" panose="020B0604020202020204"/>
                <a:hlinkClick r:id="rId3"/>
              </a:rPr>
              <a:t>https://gitlab.ruhr-uni-bochum.de</a:t>
            </a:r>
            <a:endParaRPr lang="en-US" sz="1067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8F61D-5814-5AA3-B7C0-9AC235D449EB}"/>
              </a:ext>
            </a:extLst>
          </p:cNvPr>
          <p:cNvSpPr txBox="1"/>
          <p:nvPr/>
        </p:nvSpPr>
        <p:spPr>
          <a:xfrm>
            <a:off x="143339" y="1112342"/>
            <a:ext cx="5856651" cy="3826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667" b="1" dirty="0">
                <a:solidFill>
                  <a:prstClr val="black"/>
                </a:solidFill>
              </a:rPr>
              <a:t>Everybody’s welcome!</a:t>
            </a:r>
          </a:p>
          <a:p>
            <a:pPr defTabSz="914377"/>
            <a:r>
              <a:rPr lang="en-US" dirty="0">
                <a:solidFill>
                  <a:prstClr val="black"/>
                </a:solidFill>
              </a:rPr>
              <a:t>Feel free to contribute to open source!</a:t>
            </a:r>
          </a:p>
          <a:p>
            <a:pPr defTabSz="914377"/>
            <a:endParaRPr lang="en-US" b="1" dirty="0">
              <a:solidFill>
                <a:prstClr val="black"/>
              </a:solidFill>
            </a:endParaRP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Core INF project: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hlinkClick r:id="rId4"/>
              </a:rPr>
              <a:t>https://gitlab.ruhr-uni-bochum.de/vic/infproject</a:t>
            </a:r>
            <a:endParaRPr lang="en-US" dirty="0">
              <a:solidFill>
                <a:prstClr val="black"/>
              </a:solidFill>
            </a:endParaRPr>
          </a:p>
          <a:p>
            <a:pPr defTabSz="914377"/>
            <a:endParaRPr lang="en-US" dirty="0">
              <a:solidFill>
                <a:prstClr val="black"/>
              </a:solidFill>
            </a:endParaRPr>
          </a:p>
          <a:p>
            <a:pPr defTabSz="914377"/>
            <a:endParaRPr lang="en-US" dirty="0">
              <a:solidFill>
                <a:prstClr val="black"/>
              </a:solidFill>
            </a:endParaRP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Shared projects: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1) </a:t>
            </a:r>
            <a:r>
              <a:rPr lang="en-US" dirty="0">
                <a:solidFill>
                  <a:prstClr val="black"/>
                </a:solidFill>
              </a:rPr>
              <a:t>Administration User Interface (Identity Manager UI):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hlinkClick r:id="rId5"/>
              </a:rPr>
              <a:t>https://gitlab.ruhr-uni-bochum.de/vic/identitymanagerui</a:t>
            </a:r>
            <a:endParaRPr lang="en-US" dirty="0">
              <a:solidFill>
                <a:prstClr val="black"/>
              </a:solidFill>
            </a:endParaRP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2) </a:t>
            </a:r>
            <a:r>
              <a:rPr lang="en-US" dirty="0">
                <a:solidFill>
                  <a:srgbClr val="333238"/>
                </a:solidFill>
              </a:rPr>
              <a:t>Web Application General Library (</a:t>
            </a:r>
            <a:r>
              <a:rPr lang="en-US" dirty="0" err="1">
                <a:solidFill>
                  <a:srgbClr val="333238"/>
                </a:solidFill>
              </a:rPr>
              <a:t>WebUtilsLib</a:t>
            </a:r>
            <a:r>
              <a:rPr lang="en-US" dirty="0">
                <a:solidFill>
                  <a:srgbClr val="333238"/>
                </a:solidFill>
              </a:rPr>
              <a:t>):</a:t>
            </a:r>
            <a:br>
              <a:rPr lang="en-US" dirty="0">
                <a:solidFill>
                  <a:srgbClr val="333238"/>
                </a:solidFill>
              </a:rPr>
            </a:br>
            <a:r>
              <a:rPr lang="en-US" dirty="0">
                <a:solidFill>
                  <a:srgbClr val="333238"/>
                </a:solidFill>
                <a:hlinkClick r:id="rId6"/>
              </a:rPr>
              <a:t>https://gitlab.ruhr-uni-bochum.de/vic/webutilslib</a:t>
            </a:r>
            <a:endParaRPr lang="en-US" dirty="0">
              <a:solidFill>
                <a:srgbClr val="333238"/>
              </a:solidFill>
            </a:endParaRPr>
          </a:p>
          <a:p>
            <a:pPr defTabSz="914377"/>
            <a:endParaRPr lang="en-US" dirty="0">
              <a:solidFill>
                <a:srgbClr val="33323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2754D-AC6C-E80B-AC5E-CF42CFE88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552" y="0"/>
            <a:ext cx="6413448" cy="3805179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D98350-2E9B-A694-BF0F-262043CFB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4115" y="3786775"/>
            <a:ext cx="6416665" cy="3071225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9424D-2B27-0F45-8439-825AF6CC1F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1846" y="1088149"/>
            <a:ext cx="828700" cy="758339"/>
          </a:xfrm>
          <a:prstGeom prst="rect">
            <a:avLst/>
          </a:prstGeom>
        </p:spPr>
      </p:pic>
      <p:pic>
        <p:nvPicPr>
          <p:cNvPr id="7" name="Picture 6" descr="Microsoft SQL Server-Verschlüsselung | Thales">
            <a:extLst>
              <a:ext uri="{FF2B5EF4-FFF2-40B4-BE49-F238E27FC236}">
                <a16:creationId xmlns:a16="http://schemas.microsoft.com/office/drawing/2014/main" id="{D24BB2B8-4691-B65D-2FC8-DF4773C38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038" y="4745447"/>
            <a:ext cx="1417405" cy="11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Open Source Logo png transparent">
            <a:extLst>
              <a:ext uri="{FF2B5EF4-FFF2-40B4-BE49-F238E27FC236}">
                <a16:creationId xmlns:a16="http://schemas.microsoft.com/office/drawing/2014/main" id="{0CDAFFCD-0D42-008F-A4A2-8715926A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47" y="4833903"/>
            <a:ext cx="990709" cy="9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SP nach ASP.NET - Ispirer">
            <a:extLst>
              <a:ext uri="{FF2B5EF4-FFF2-40B4-BE49-F238E27FC236}">
                <a16:creationId xmlns:a16="http://schemas.microsoft.com/office/drawing/2014/main" id="{3EB45404-E651-F572-94A1-EA1E29D62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80" y="4645990"/>
            <a:ext cx="1966623" cy="14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2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process standards (annealing)</a:t>
            </a:r>
            <a:endParaRPr lang="en-US" sz="1600" dirty="0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FFDFA23-9A1B-68AC-0FA4-681EC7732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7" y="1152577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7CF4AE-0947-9EEC-CA25-01BFF1133C2E}"/>
              </a:ext>
            </a:extLst>
          </p:cNvPr>
          <p:cNvGrpSpPr/>
          <p:nvPr/>
        </p:nvGrpSpPr>
        <p:grpSpPr>
          <a:xfrm>
            <a:off x="2493670" y="1077570"/>
            <a:ext cx="3438705" cy="1200329"/>
            <a:chOff x="5729240" y="3187723"/>
            <a:chExt cx="3438705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957D91-4258-F399-907A-6B0A453A2B7D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1962AB-C77B-802B-163B-75C0949A1ABE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08E81E24-2EBF-63EF-9AB2-D19B9211E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6B11BD-4174-424E-78BD-BFD4F0BC3485}"/>
              </a:ext>
            </a:extLst>
          </p:cNvPr>
          <p:cNvGrpSpPr/>
          <p:nvPr/>
        </p:nvGrpSpPr>
        <p:grpSpPr>
          <a:xfrm>
            <a:off x="3764770" y="1615799"/>
            <a:ext cx="2160588" cy="1016897"/>
            <a:chOff x="3764770" y="1615799"/>
            <a:chExt cx="2160588" cy="1016897"/>
          </a:xfrm>
        </p:grpSpPr>
        <p:sp>
          <p:nvSpPr>
            <p:cNvPr id="60" name="Text Box 10">
              <a:extLst>
                <a:ext uri="{FF2B5EF4-FFF2-40B4-BE49-F238E27FC236}">
                  <a16:creationId xmlns:a16="http://schemas.microsoft.com/office/drawing/2014/main" id="{3EFEF510-A75C-D744-958A-3B122F329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4770" y="2171031"/>
              <a:ext cx="2160588" cy="46166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Synthesis_2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B62AAF6-2007-A79C-15D9-B00DBB3CF02A}"/>
                </a:ext>
              </a:extLst>
            </p:cNvPr>
            <p:cNvCxnSpPr>
              <a:cxnSpLocks/>
            </p:cNvCxnSpPr>
            <p:nvPr/>
          </p:nvCxnSpPr>
          <p:spPr>
            <a:xfrm>
              <a:off x="4811877" y="1615799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0B187A-E382-9EA7-E086-8D536AF638B5}"/>
              </a:ext>
            </a:extLst>
          </p:cNvPr>
          <p:cNvGrpSpPr/>
          <p:nvPr/>
        </p:nvGrpSpPr>
        <p:grpSpPr>
          <a:xfrm>
            <a:off x="319860" y="1614119"/>
            <a:ext cx="2160588" cy="1010207"/>
            <a:chOff x="319860" y="1614119"/>
            <a:chExt cx="2160588" cy="101020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E2CFF3B-711D-3992-D557-2DF3F22998E8}"/>
                </a:ext>
              </a:extLst>
            </p:cNvPr>
            <p:cNvCxnSpPr>
              <a:cxnSpLocks/>
            </p:cNvCxnSpPr>
            <p:nvPr/>
          </p:nvCxnSpPr>
          <p:spPr>
            <a:xfrm>
              <a:off x="1403805" y="1614119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C1222F0E-FE0F-C6C3-D2F0-931A85F852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60" y="2162661"/>
              <a:ext cx="2160588" cy="46166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Synthesis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5B914CDD-89B6-7D1B-FC91-70E2E6CE3F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8133" y="6362393"/>
            <a:ext cx="7214192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https://crc1625.mdi.ruhr-uni-bochum.de/object/10701-agaupdpt-30-rpm-substrate-rotation-speed_2-27797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A485F8-0309-3381-A9AE-0353685E1668}"/>
              </a:ext>
            </a:extLst>
          </p:cNvPr>
          <p:cNvGrpSpPr/>
          <p:nvPr/>
        </p:nvGrpSpPr>
        <p:grpSpPr>
          <a:xfrm>
            <a:off x="5928523" y="160772"/>
            <a:ext cx="6058936" cy="5451231"/>
            <a:chOff x="5928523" y="160772"/>
            <a:chExt cx="6058936" cy="54512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CB4D2C-3D0B-DB89-84F9-0F4D7A506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5920" y="160772"/>
              <a:ext cx="4721539" cy="5451231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32" name="Line 36">
              <a:extLst>
                <a:ext uri="{FF2B5EF4-FFF2-40B4-BE49-F238E27FC236}">
                  <a16:creationId xmlns:a16="http://schemas.microsoft.com/office/drawing/2014/main" id="{49DE791D-0DA7-6B26-FCF0-6A6803A05F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28523" y="2381459"/>
              <a:ext cx="1356532" cy="10047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C5BFA67-73EC-948A-6C4F-EF11BDE26A22}"/>
              </a:ext>
            </a:extLst>
          </p:cNvPr>
          <p:cNvSpPr txBox="1"/>
          <p:nvPr/>
        </p:nvSpPr>
        <p:spPr>
          <a:xfrm>
            <a:off x="253721" y="3572750"/>
            <a:ext cx="609432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C363A"/>
                </a:solidFill>
              </a:rPr>
              <a:t>Let’s consider life example (</a:t>
            </a:r>
            <a:r>
              <a:rPr lang="en-US" sz="1800" b="1" dirty="0" err="1">
                <a:solidFill>
                  <a:srgbClr val="2C363A"/>
                </a:solidFill>
              </a:rPr>
              <a:t>SampleID</a:t>
            </a:r>
            <a:r>
              <a:rPr lang="en-US" sz="1800" b="1" dirty="0">
                <a:solidFill>
                  <a:srgbClr val="2C363A"/>
                </a:solidFill>
              </a:rPr>
              <a:t> 10701):</a:t>
            </a:r>
          </a:p>
          <a:p>
            <a:r>
              <a:rPr lang="en-US" sz="1400" dirty="0">
                <a:solidFill>
                  <a:srgbClr val="2C363A"/>
                </a:solidFill>
                <a:hlinkClick r:id="rId3"/>
              </a:rPr>
              <a:t>https://crc1625.mdi.ruhr-uni-bochum.de/object/10701-agaupdpt-30-rpm-substrate-rotation-speed_2-27797</a:t>
            </a:r>
            <a:endParaRPr lang="en-US" sz="1800" b="1" dirty="0">
              <a:solidFill>
                <a:srgbClr val="2C3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Free Playground</a:t>
            </a:r>
            <a:endParaRPr lang="en-US" sz="26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16A7D-3A39-0FB9-5020-D625F83753C5}"/>
              </a:ext>
            </a:extLst>
          </p:cNvPr>
          <p:cNvSpPr txBox="1"/>
          <p:nvPr/>
        </p:nvSpPr>
        <p:spPr>
          <a:xfrm>
            <a:off x="211016" y="4215843"/>
            <a:ext cx="81994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Playground to test RDMS (multiple tenants with shared users list):</a:t>
            </a:r>
          </a:p>
          <a:p>
            <a:pPr indent="0"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 err="1">
                <a:solidFill>
                  <a:srgbClr val="1D1C1D"/>
                </a:solidFill>
                <a:effectLst/>
                <a:latin typeface="Slack-Lato"/>
              </a:rPr>
              <a:t>PowerUser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PowerUser1@user.org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Administrator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Admin1@user.org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239808-8E44-7FCC-8325-8FD18E05C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139" y="6362393"/>
            <a:ext cx="4600185" cy="485999"/>
          </a:xfrm>
        </p:spPr>
        <p:txBody>
          <a:bodyPr>
            <a:normAutofit/>
          </a:bodyPr>
          <a:lstStyle/>
          <a:p>
            <a:pPr indent="0">
              <a:spcAft>
                <a:spcPts val="0"/>
              </a:spcAft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A26D6-93FA-A3A7-D671-5AEC3B37FEB8}"/>
              </a:ext>
            </a:extLst>
          </p:cNvPr>
          <p:cNvSpPr txBox="1"/>
          <p:nvPr/>
        </p:nvSpPr>
        <p:spPr>
          <a:xfrm>
            <a:off x="261256" y="3729885"/>
            <a:ext cx="11726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C15814-C0A9-BB9B-AF3D-51E487BD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593" y="1048394"/>
            <a:ext cx="2591162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06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Announcement: Second RDMS Hands-on Session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0695" y="6362393"/>
            <a:ext cx="6149591" cy="485999"/>
          </a:xfrm>
        </p:spPr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D48BA-DEA6-8288-123D-6C585513EDA1}"/>
              </a:ext>
            </a:extLst>
          </p:cNvPr>
          <p:cNvSpPr txBox="1"/>
          <p:nvPr/>
        </p:nvSpPr>
        <p:spPr>
          <a:xfrm>
            <a:off x="198944" y="961311"/>
            <a:ext cx="1199305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When: </a:t>
            </a:r>
          </a:p>
          <a:p>
            <a:r>
              <a:rPr lang="en-US" sz="2400" dirty="0"/>
              <a:t>	Today at </a:t>
            </a:r>
            <a:r>
              <a:rPr lang="en-US" sz="2400" b="1" dirty="0"/>
              <a:t>15:20</a:t>
            </a:r>
            <a:r>
              <a:rPr lang="en-US" sz="2400" dirty="0"/>
              <a:t> (till 16:00)</a:t>
            </a:r>
          </a:p>
          <a:p>
            <a:endParaRPr lang="en-US" sz="2400" b="1" dirty="0"/>
          </a:p>
          <a:p>
            <a:r>
              <a:rPr lang="en-US" sz="2400" b="1" dirty="0"/>
              <a:t>What</a:t>
            </a:r>
            <a:r>
              <a:rPr lang="en-US" sz="2400" dirty="0"/>
              <a:t> (possible topics)</a:t>
            </a:r>
            <a:r>
              <a:rPr lang="en-US" sz="2400" b="1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Questions</a:t>
            </a:r>
            <a:r>
              <a:rPr lang="ru-RU" sz="2200" dirty="0"/>
              <a:t> </a:t>
            </a:r>
            <a:r>
              <a:rPr lang="en-US" sz="2200" dirty="0"/>
              <a:t>and</a:t>
            </a:r>
            <a:r>
              <a:rPr lang="ru-RU" sz="2200" dirty="0"/>
              <a:t> </a:t>
            </a:r>
            <a:r>
              <a:rPr lang="en-US" sz="2200" dirty="0"/>
              <a:t>Answers Session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Practical use of RDMS (How do I…)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Upload 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Create a template (set-up form / table format)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Search for data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Use API to extract the 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Write my own data validation/extraction service &amp; integrate it with RDMS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Discussions on Data Management (features, workflows, reports, API, </a:t>
            </a:r>
            <a:r>
              <a:rPr lang="en-US" sz="2200" dirty="0" err="1"/>
              <a:t>etc</a:t>
            </a:r>
            <a:r>
              <a:rPr lang="en-US" sz="2200" dirty="0"/>
              <a:t>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66145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Arial" panose="020B0604020202020204" pitchFamily="34" charset="0"/>
              </a:rPr>
              <a:t>Thanks for your kind attention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ACCA0-8621-F316-A835-02AA0C0152B3}"/>
              </a:ext>
            </a:extLst>
          </p:cNvPr>
          <p:cNvSpPr txBox="1"/>
          <p:nvPr/>
        </p:nvSpPr>
        <p:spPr>
          <a:xfrm>
            <a:off x="285007" y="1152580"/>
            <a:ext cx="1162594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de-DE" sz="8000" dirty="0" err="1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2FCA08F-F595-E922-63C8-30406A6EA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913" y="5417848"/>
            <a:ext cx="5313301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</a:rPr>
              <a:t>Victor Dudarev</a:t>
            </a:r>
          </a:p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  <a:hlinkClick r:id="rId3"/>
              </a:rPr>
              <a:t>Victor.Dudarev@rub.de</a:t>
            </a:r>
            <a:endParaRPr lang="en-US" sz="2400" dirty="0">
              <a:solidFill>
                <a:prstClr val="black"/>
              </a:solidFill>
              <a:latin typeface="+mn-lt"/>
            </a:endParaRPr>
          </a:p>
          <a:p>
            <a:pPr indent="0"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F5B7F41-2497-9FD8-16DB-0134FF742C8B}"/>
              </a:ext>
            </a:extLst>
          </p:cNvPr>
          <p:cNvSpPr txBox="1">
            <a:spLocks/>
          </p:cNvSpPr>
          <p:nvPr/>
        </p:nvSpPr>
        <p:spPr>
          <a:xfrm>
            <a:off x="5669023" y="6362393"/>
            <a:ext cx="5313301" cy="485999"/>
          </a:xfrm>
          <a:prstGeom prst="rect">
            <a:avLst/>
          </a:prstGeom>
        </p:spPr>
        <p:txBody>
          <a:bodyPr vert="horz" lIns="36000" tIns="18000" rIns="36000" bIns="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+mj-lt"/>
              <a:buNone/>
            </a:pPr>
            <a:r>
              <a:rPr lang="en-US" sz="1200" dirty="0">
                <a:hlinkClick r:id="rId4"/>
              </a:rPr>
              <a:t>https://vdudarev.ru</a:t>
            </a:r>
            <a:endParaRPr lang="en-US" sz="1200" dirty="0"/>
          </a:p>
          <a:p>
            <a:pPr indent="0">
              <a:buFont typeface="+mj-lt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7860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8997538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	</a:t>
            </a:r>
            <a:r>
              <a:rPr lang="en-US" sz="1200" b="1" dirty="0"/>
              <a:t>XRD</a:t>
            </a:r>
            <a:r>
              <a:rPr lang="en-US" sz="1200" dirty="0"/>
              <a:t> – X-Ray Diffraction (to determine crystallographic structure)</a:t>
            </a:r>
            <a:br>
              <a:rPr lang="en-US" dirty="0"/>
            </a:br>
            <a:r>
              <a:rPr lang="en-US" sz="900" i="1" dirty="0"/>
              <a:t>RDM Image source</a:t>
            </a:r>
            <a:r>
              <a:rPr lang="en-US" sz="900" dirty="0"/>
              <a:t>: </a:t>
            </a:r>
            <a:r>
              <a:rPr lang="en-US" sz="900" dirty="0" err="1"/>
              <a:t>Yazdi</a:t>
            </a:r>
            <a:r>
              <a:rPr lang="en-US" sz="900" dirty="0"/>
              <a:t>, M., </a:t>
            </a:r>
            <a:r>
              <a:rPr lang="en-US" sz="900" dirty="0" err="1"/>
              <a:t>Politze</a:t>
            </a:r>
            <a:r>
              <a:rPr lang="en-US" sz="900" dirty="0"/>
              <a:t>, M. and Müller, M. (2024) ‘A Novel Approach to Outlining Research Data Management Life Cycle: A Case Study’, Research gate, accessed 15.05.2024</a:t>
            </a:r>
          </a:p>
          <a:p>
            <a:pPr indent="0">
              <a:buNone/>
            </a:pPr>
            <a:endParaRPr lang="en-US" sz="900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D4107F-AEFD-34BB-D040-2AB6EFB2944F}"/>
              </a:ext>
            </a:extLst>
          </p:cNvPr>
          <p:cNvGrpSpPr/>
          <p:nvPr/>
        </p:nvGrpSpPr>
        <p:grpSpPr>
          <a:xfrm>
            <a:off x="3751399" y="3724272"/>
            <a:ext cx="1567543" cy="1805675"/>
            <a:chOff x="3751399" y="3724272"/>
            <a:chExt cx="1567543" cy="1805675"/>
          </a:xfrm>
        </p:grpSpPr>
        <p:sp>
          <p:nvSpPr>
            <p:cNvPr id="53" name="Flowchart: Multidocument 52">
              <a:extLst>
                <a:ext uri="{FF2B5EF4-FFF2-40B4-BE49-F238E27FC236}">
                  <a16:creationId xmlns:a16="http://schemas.microsoft.com/office/drawing/2014/main" id="{C34E2817-B967-6D26-CD01-1D6DAAE15650}"/>
                </a:ext>
              </a:extLst>
            </p:cNvPr>
            <p:cNvSpPr/>
            <p:nvPr/>
          </p:nvSpPr>
          <p:spPr>
            <a:xfrm>
              <a:off x="3751399" y="426385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C949F08-3575-0DC7-83C4-E2241457AFC9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4639375" y="372427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69E55C-0812-919B-A12B-9D868C863A07}"/>
              </a:ext>
            </a:extLst>
          </p:cNvPr>
          <p:cNvGrpSpPr/>
          <p:nvPr/>
        </p:nvGrpSpPr>
        <p:grpSpPr>
          <a:xfrm>
            <a:off x="452480" y="2662813"/>
            <a:ext cx="2220385" cy="1132770"/>
            <a:chOff x="452480" y="2662813"/>
            <a:chExt cx="2220385" cy="1132770"/>
          </a:xfrm>
        </p:grpSpPr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99C727D9-1DA9-5856-583C-4F3C23D24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80" y="3210808"/>
              <a:ext cx="2220385" cy="58477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Calculation / Compu-</a:t>
              </a:r>
              <a:r>
                <a:rPr lang="en-US" altLang="ru-RU" sz="16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tational</a:t>
              </a: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Composition</a:t>
              </a:r>
              <a:endParaRPr lang="ru-RU" altLang="ru-RU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2B606D-7076-C3B1-70FF-3D56DD8D3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2673" y="2662813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E3683-83AE-A939-B142-8311B441B438}"/>
              </a:ext>
            </a:extLst>
          </p:cNvPr>
          <p:cNvGrpSpPr/>
          <p:nvPr/>
        </p:nvGrpSpPr>
        <p:grpSpPr>
          <a:xfrm>
            <a:off x="2606138" y="2415660"/>
            <a:ext cx="3113547" cy="2299398"/>
            <a:chOff x="2606138" y="2415660"/>
            <a:chExt cx="3113547" cy="22993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89F477-9A98-7B4A-F6FA-1756407C0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6138" y="3737986"/>
              <a:ext cx="971079" cy="977072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99448755-4E5C-17E1-9E5D-74A83544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097" y="3262730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DFCDEE-BE65-8405-36EA-9C0726137A44}"/>
                </a:ext>
              </a:extLst>
            </p:cNvPr>
            <p:cNvCxnSpPr>
              <a:cxnSpLocks/>
            </p:cNvCxnSpPr>
            <p:nvPr/>
          </p:nvCxnSpPr>
          <p:spPr>
            <a:xfrm>
              <a:off x="2658055" y="2415660"/>
              <a:ext cx="919162" cy="87015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923C3-6BD7-3050-F9B1-101D9026BE2D}"/>
              </a:ext>
            </a:extLst>
          </p:cNvPr>
          <p:cNvGrpSpPr/>
          <p:nvPr/>
        </p:nvGrpSpPr>
        <p:grpSpPr>
          <a:xfrm>
            <a:off x="5729240" y="3187723"/>
            <a:ext cx="3438705" cy="1200329"/>
            <a:chOff x="5729240" y="3187723"/>
            <a:chExt cx="3438705" cy="120032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0F2A870-E5CF-0F50-3540-2633688DC36F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6ED51-FFA6-05B7-9AEA-B368F7EB65F9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62468020-2B72-B7D1-2F4D-6C64B40FF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85A91A-A5DC-6430-50BB-4323E8510286}"/>
              </a:ext>
            </a:extLst>
          </p:cNvPr>
          <p:cNvGrpSpPr/>
          <p:nvPr/>
        </p:nvGrpSpPr>
        <p:grpSpPr>
          <a:xfrm>
            <a:off x="7159471" y="3725952"/>
            <a:ext cx="1567543" cy="1805675"/>
            <a:chOff x="7159471" y="3725952"/>
            <a:chExt cx="1567543" cy="1805675"/>
          </a:xfrm>
        </p:grpSpPr>
        <p:sp>
          <p:nvSpPr>
            <p:cNvPr id="39" name="Flowchart: Multidocument 38">
              <a:extLst>
                <a:ext uri="{FF2B5EF4-FFF2-40B4-BE49-F238E27FC236}">
                  <a16:creationId xmlns:a16="http://schemas.microsoft.com/office/drawing/2014/main" id="{A49D7880-4085-87E2-333C-085D6BC51AD9}"/>
                </a:ext>
              </a:extLst>
            </p:cNvPr>
            <p:cNvSpPr/>
            <p:nvPr/>
          </p:nvSpPr>
          <p:spPr>
            <a:xfrm>
              <a:off x="7159471" y="426553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8DC7752-BB29-DF39-79EF-3632CB9C3707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8047447" y="372595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211D4-F516-E066-D4C0-09455A822294}"/>
              </a:ext>
            </a:extLst>
          </p:cNvPr>
          <p:cNvGrpSpPr/>
          <p:nvPr/>
        </p:nvGrpSpPr>
        <p:grpSpPr>
          <a:xfrm>
            <a:off x="72017" y="3799952"/>
            <a:ext cx="2520938" cy="1295663"/>
            <a:chOff x="72017" y="3799952"/>
            <a:chExt cx="2520938" cy="1295663"/>
          </a:xfrm>
        </p:grpSpPr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C3C051E9-09AF-1744-672B-F151D381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67" y="4326174"/>
              <a:ext cx="2160588" cy="76944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2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Request for Synthesis</a:t>
              </a:r>
              <a:endParaRPr lang="ru-RU" altLang="ru-RU" sz="2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D8817-09BE-B089-0E6C-E70A93DD7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4299" y="3799952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FD193F0-0CE9-6EE5-994A-8C1F7B35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2017" y="4721411"/>
              <a:ext cx="378639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2CE27E-1939-E0D3-CFBB-D4613FE954B5}"/>
              </a:ext>
            </a:extLst>
          </p:cNvPr>
          <p:cNvGrpSpPr/>
          <p:nvPr/>
        </p:nvGrpSpPr>
        <p:grpSpPr>
          <a:xfrm>
            <a:off x="100484" y="2194248"/>
            <a:ext cx="2551087" cy="461665"/>
            <a:chOff x="100484" y="2194248"/>
            <a:chExt cx="2551087" cy="461665"/>
          </a:xfrm>
        </p:grpSpPr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B11A2F9E-5C88-5224-E5C4-59716E325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83" y="2194248"/>
              <a:ext cx="2160588" cy="46166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Idea or Plan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48E80F5-F43A-8D0D-1D12-B308ECB509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4" y="2422014"/>
              <a:ext cx="412137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5915E2-9ECB-61BD-6116-9D0EA8C65307}"/>
              </a:ext>
            </a:extLst>
          </p:cNvPr>
          <p:cNvGrpSpPr/>
          <p:nvPr/>
        </p:nvGrpSpPr>
        <p:grpSpPr>
          <a:xfrm>
            <a:off x="9177499" y="3261048"/>
            <a:ext cx="2921194" cy="461665"/>
            <a:chOff x="9177499" y="3261048"/>
            <a:chExt cx="2921194" cy="461665"/>
          </a:xfrm>
        </p:grpSpPr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97FC09D8-7C9D-A82C-F1E4-A627798E0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8105" y="3261048"/>
              <a:ext cx="2160588" cy="461665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Report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EB6456E-0E92-5764-D492-677045C335DF}"/>
                </a:ext>
              </a:extLst>
            </p:cNvPr>
            <p:cNvCxnSpPr>
              <a:cxnSpLocks/>
            </p:cNvCxnSpPr>
            <p:nvPr/>
          </p:nvCxnSpPr>
          <p:spPr>
            <a:xfrm>
              <a:off x="9177499" y="3490124"/>
              <a:ext cx="780702" cy="1757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A0124-4309-CAE6-EA5F-D96F0780AF93}"/>
              </a:ext>
            </a:extLst>
          </p:cNvPr>
          <p:cNvGrpSpPr/>
          <p:nvPr/>
        </p:nvGrpSpPr>
        <p:grpSpPr>
          <a:xfrm>
            <a:off x="80387" y="2404905"/>
            <a:ext cx="10929412" cy="3804975"/>
            <a:chOff x="80387" y="2404905"/>
            <a:chExt cx="10929412" cy="380497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39115D-3370-C060-D803-A73ED60E25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799" y="3729613"/>
              <a:ext cx="0" cy="2480267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38C1C4B-A193-84C8-D7F9-B38E40639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87" y="6179735"/>
              <a:ext cx="10902461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34E8AA0-4283-F9A3-CB6B-300E0E0D296F}"/>
                </a:ext>
              </a:extLst>
            </p:cNvPr>
            <p:cNvCxnSpPr>
              <a:cxnSpLocks/>
            </p:cNvCxnSpPr>
            <p:nvPr/>
          </p:nvCxnSpPr>
          <p:spPr>
            <a:xfrm>
              <a:off x="109011" y="2404905"/>
              <a:ext cx="0" cy="377483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43621C-7D90-28AB-5B28-1CB8F7AB4865}"/>
              </a:ext>
            </a:extLst>
          </p:cNvPr>
          <p:cNvSpPr txBox="1"/>
          <p:nvPr/>
        </p:nvSpPr>
        <p:spPr>
          <a:xfrm>
            <a:off x="273818" y="795048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and RDMS Object Types Interconnection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16C6A2-C669-69FD-80C1-7397A3A37D0C}"/>
              </a:ext>
            </a:extLst>
          </p:cNvPr>
          <p:cNvGrpSpPr/>
          <p:nvPr/>
        </p:nvGrpSpPr>
        <p:grpSpPr>
          <a:xfrm>
            <a:off x="7084088" y="95421"/>
            <a:ext cx="4934186" cy="3019568"/>
            <a:chOff x="7084088" y="95421"/>
            <a:chExt cx="4934186" cy="301956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BE1B8AE-9957-CCBB-4A0E-DFEBAEFA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5934" y="95421"/>
              <a:ext cx="2842340" cy="301956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C00BAD-EE3C-CA2F-70F6-A234DBE20520}"/>
                </a:ext>
              </a:extLst>
            </p:cNvPr>
            <p:cNvSpPr txBox="1"/>
            <p:nvPr/>
          </p:nvSpPr>
          <p:spPr>
            <a:xfrm>
              <a:off x="7084088" y="1228802"/>
              <a:ext cx="25422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Research workflow support in RDMS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C3F917-11A3-6F78-B6C2-D6BE53D13BC5}"/>
              </a:ext>
            </a:extLst>
          </p:cNvPr>
          <p:cNvGrpSpPr/>
          <p:nvPr/>
        </p:nvGrpSpPr>
        <p:grpSpPr>
          <a:xfrm>
            <a:off x="2647745" y="1930513"/>
            <a:ext cx="5338183" cy="523220"/>
            <a:chOff x="2647745" y="1930513"/>
            <a:chExt cx="5338183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D105E9-F178-8989-7DFE-999039C076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5" y="2195561"/>
              <a:ext cx="849081" cy="0"/>
            </a:xfrm>
            <a:prstGeom prst="straightConnector1">
              <a:avLst/>
            </a:prstGeom>
            <a:noFill/>
            <a:ln w="63500" cap="flat" cmpd="dbl" algn="ctr">
              <a:solidFill>
                <a:schemeClr val="bg1">
                  <a:lumMod val="50000"/>
                  <a:alpha val="60000"/>
                </a:schemeClr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291A6D-D135-A13C-088D-AA3B443FFC92}"/>
                </a:ext>
              </a:extLst>
            </p:cNvPr>
            <p:cNvSpPr txBox="1"/>
            <p:nvPr/>
          </p:nvSpPr>
          <p:spPr>
            <a:xfrm>
              <a:off x="3506876" y="1930513"/>
              <a:ext cx="4479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Defines characterizations</a:t>
              </a:r>
            </a:p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latin typeface="Arial" panose="020B0604020202020204" pitchFamily="34" charset="0"/>
                </a:rPr>
                <a:t>Provides report on samples &amp; measurements</a:t>
              </a:r>
              <a:endParaRPr lang="ru-RU" altLang="ru-RU" sz="1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7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C1E5C-629C-2F74-7EE6-7F9F89F8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4DD22-0A85-87AE-8B1D-EF061202B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process standards (characterization chain)</a:t>
            </a:r>
            <a:endParaRPr lang="en-US" sz="1600" dirty="0"/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1D1C709C-123E-6623-2C5E-ACE376737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8133" y="6362393"/>
            <a:ext cx="7214192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https://crc1625.mdi.ruhr-uni-bochum.de/rubric/area-a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https://crc1625.mdi.ruhr-uni-bochum.de/object/standard-screening-crc-aka-tobias-report-103066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6045B-3F33-ECB2-B25C-F8366F5A2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457" y="1493314"/>
            <a:ext cx="5571497" cy="364866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18107-0645-DCEC-BDAE-5F43C9491504}"/>
              </a:ext>
            </a:extLst>
          </p:cNvPr>
          <p:cNvSpPr txBox="1"/>
          <p:nvPr/>
        </p:nvSpPr>
        <p:spPr>
          <a:xfrm>
            <a:off x="131428" y="791742"/>
            <a:ext cx="12060572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Solution: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i="1" dirty="0">
                <a:solidFill>
                  <a:prstClr val="black"/>
                </a:solidFill>
              </a:rPr>
              <a:t>set up the workflow </a:t>
            </a:r>
            <a:r>
              <a:rPr lang="en-US" sz="2200" dirty="0">
                <a:solidFill>
                  <a:prstClr val="black"/>
                </a:solidFill>
              </a:rPr>
              <a:t>by defining </a:t>
            </a:r>
            <a:r>
              <a:rPr lang="en-US" sz="2200" dirty="0" err="1">
                <a:solidFill>
                  <a:prstClr val="black"/>
                </a:solidFill>
              </a:rPr>
              <a:t>characterisation</a:t>
            </a:r>
            <a:r>
              <a:rPr lang="en-US" sz="2200" dirty="0">
                <a:solidFill>
                  <a:prstClr val="black"/>
                </a:solidFill>
              </a:rPr>
              <a:t> for the experiment (idea or plan)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									and </a:t>
            </a:r>
            <a:r>
              <a:rPr lang="en-US" sz="2200" i="1" dirty="0">
                <a:solidFill>
                  <a:prstClr val="black"/>
                </a:solidFill>
              </a:rPr>
              <a:t>track the progress</a:t>
            </a:r>
            <a:r>
              <a:rPr lang="en-US" sz="2200" dirty="0">
                <a:solidFill>
                  <a:prstClr val="black"/>
                </a:solidFill>
              </a:rPr>
              <a:t>.</a:t>
            </a:r>
            <a:endParaRPr lang="en-US" sz="2200" b="1" u="sng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6C75E-B08D-2A4E-069C-E4403E7DE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787" y="3003607"/>
            <a:ext cx="6299606" cy="31755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2ED5156A-47DC-CD0E-3B5D-319131F3B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82" y="1269800"/>
            <a:ext cx="2160588" cy="461665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Idea or Plan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Line 36">
            <a:extLst>
              <a:ext uri="{FF2B5EF4-FFF2-40B4-BE49-F238E27FC236}">
                <a16:creationId xmlns:a16="http://schemas.microsoft.com/office/drawing/2014/main" id="{DECD4CE7-AD5F-3A25-D605-FB15F84FC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1363" y="1728316"/>
            <a:ext cx="592852" cy="44212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" name="Line 36">
            <a:extLst>
              <a:ext uri="{FF2B5EF4-FFF2-40B4-BE49-F238E27FC236}">
                <a16:creationId xmlns:a16="http://schemas.microsoft.com/office/drawing/2014/main" id="{A7B5157D-02FF-954F-026E-7020556F3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948" y="5156479"/>
            <a:ext cx="592852" cy="44212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971885-DDCA-B4C2-CB0B-0A91C9707455}"/>
              </a:ext>
            </a:extLst>
          </p:cNvPr>
          <p:cNvSpPr txBox="1"/>
          <p:nvPr/>
        </p:nvSpPr>
        <p:spPr>
          <a:xfrm>
            <a:off x="121722" y="1784706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1) Create </a:t>
            </a:r>
            <a:r>
              <a:rPr lang="en-US" dirty="0">
                <a:solidFill>
                  <a:prstClr val="black"/>
                </a:solidFill>
              </a:rPr>
              <a:t>“plan” object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3794DC-333A-69DC-00E1-3DCE825C177D}"/>
              </a:ext>
            </a:extLst>
          </p:cNvPr>
          <p:cNvSpPr txBox="1"/>
          <p:nvPr/>
        </p:nvSpPr>
        <p:spPr>
          <a:xfrm>
            <a:off x="119743" y="2922757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sz="1800" dirty="0">
                <a:solidFill>
                  <a:prstClr val="black"/>
                </a:solidFill>
              </a:rPr>
              <a:t>) Define </a:t>
            </a:r>
            <a:r>
              <a:rPr lang="en-US" sz="1800" dirty="0" err="1">
                <a:solidFill>
                  <a:prstClr val="black"/>
                </a:solidFill>
              </a:rPr>
              <a:t>characterisations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88C8F-7389-1C28-9F5A-0D03A6273B6F}"/>
              </a:ext>
            </a:extLst>
          </p:cNvPr>
          <p:cNvSpPr txBox="1"/>
          <p:nvPr/>
        </p:nvSpPr>
        <p:spPr>
          <a:xfrm>
            <a:off x="94014" y="3953931"/>
            <a:ext cx="6181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</a:t>
            </a:r>
            <a:r>
              <a:rPr lang="en-US" sz="1800" dirty="0">
                <a:solidFill>
                  <a:prstClr val="black"/>
                </a:solidFill>
              </a:rPr>
              <a:t>) Add samples and</a:t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>     measurements…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44F5C0-41A0-FAA7-53B6-0116F7A23027}"/>
              </a:ext>
            </a:extLst>
          </p:cNvPr>
          <p:cNvSpPr txBox="1"/>
          <p:nvPr/>
        </p:nvSpPr>
        <p:spPr>
          <a:xfrm>
            <a:off x="139536" y="5234487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</a:t>
            </a:r>
            <a:r>
              <a:rPr lang="en-US" sz="1800" dirty="0">
                <a:solidFill>
                  <a:prstClr val="black"/>
                </a:solidFill>
              </a:rPr>
              <a:t>) Monitor workflows via reports in the “plan”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4DFF11-99B2-FD8E-6EFB-FEDF28A62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04" y="712845"/>
            <a:ext cx="8531765" cy="5612594"/>
          </a:xfrm>
          <a:prstGeom prst="rect">
            <a:avLst/>
          </a:prstGeom>
        </p:spPr>
      </p:pic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9C20DDE-7C4B-E0C7-4A99-5739BAB49A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1000" dirty="0">
                <a:solidFill>
                  <a:prstClr val="black"/>
                </a:solidFill>
              </a:rPr>
              <a:t>What data can you read</a:t>
            </a:r>
            <a:r>
              <a:rPr lang="ru-RU" sz="1000" dirty="0">
                <a:solidFill>
                  <a:prstClr val="black"/>
                </a:solidFill>
              </a:rPr>
              <a:t>?</a:t>
            </a:r>
            <a:endParaRPr lang="en-US" sz="1000" dirty="0">
              <a:solidFill>
                <a:prstClr val="black"/>
              </a:solidFill>
            </a:endParaRPr>
          </a:p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https://crc1625.mdi.ruhr-uni-bochum.de/adminobject</a:t>
            </a:r>
            <a:endParaRPr lang="en-US" dirty="0">
              <a:solidFill>
                <a:prstClr val="black"/>
              </a:solidFill>
            </a:endParaRPr>
          </a:p>
          <a:p>
            <a:pPr indent="0">
              <a:buNone/>
            </a:pPr>
            <a:endParaRPr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777A8B5-E6CA-1260-0B2A-99D2C12C4920}"/>
              </a:ext>
            </a:extLst>
          </p:cNvPr>
          <p:cNvSpPr txBox="1">
            <a:spLocks/>
          </p:cNvSpPr>
          <p:nvPr/>
        </p:nvSpPr>
        <p:spPr>
          <a:xfrm>
            <a:off x="215999" y="108000"/>
            <a:ext cx="11764994" cy="792000"/>
          </a:xfrm>
          <a:prstGeom prst="rect">
            <a:avLst/>
          </a:prstGeom>
        </p:spPr>
        <p:txBody>
          <a:bodyPr vert="horz" lIns="91440" tIns="36000" rIns="91440" bIns="36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Types (Data formats)</a:t>
            </a:r>
            <a:endParaRPr lang="en-US" sz="2667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A07007-C117-0E6F-E86F-5D08478E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(Data formats)</a:t>
            </a:r>
          </a:p>
        </p:txBody>
      </p:sp>
    </p:spTree>
    <p:extLst>
      <p:ext uri="{BB962C8B-B14F-4D97-AF65-F5344CB8AC3E}">
        <p14:creationId xmlns:p14="http://schemas.microsoft.com/office/powerpoint/2010/main" val="202053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56FDE-A208-A6A4-58A7-B5499F64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8B84-CAC6-1656-36FF-6BB42245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machine-readable data?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3F7BC-7E20-97E9-D4EC-6ADA27C84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A3CD73-DF24-05BF-7141-5557F9CE1255}"/>
              </a:ext>
            </a:extLst>
          </p:cNvPr>
          <p:cNvSpPr txBox="1"/>
          <p:nvPr/>
        </p:nvSpPr>
        <p:spPr>
          <a:xfrm>
            <a:off x="228019" y="1076321"/>
            <a:ext cx="1157240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C363A"/>
                </a:solidFill>
                <a:effectLst/>
              </a:rPr>
              <a:t>Research data management is not about just storing files, but about storing also metadata and probably data, extracted from the files and effective search afterwards. We need a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programmatic ability to EXTRACT</a:t>
            </a:r>
            <a:r>
              <a:rPr lang="en-US" b="0" i="0" dirty="0">
                <a:solidFill>
                  <a:srgbClr val="2C363A"/>
                </a:solidFill>
                <a:effectLst/>
              </a:rPr>
              <a:t> meaningful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data/metadata from the file</a:t>
            </a:r>
            <a:r>
              <a:rPr lang="en-US" b="0" i="0" dirty="0">
                <a:solidFill>
                  <a:srgbClr val="2C363A"/>
                </a:solidFill>
                <a:effectLst/>
              </a:rPr>
              <a:t>.</a:t>
            </a:r>
            <a:br>
              <a:rPr lang="en-US" dirty="0"/>
            </a:br>
            <a:r>
              <a:rPr lang="en-US" dirty="0">
                <a:solidFill>
                  <a:srgbClr val="0432FF"/>
                </a:solidFill>
              </a:rPr>
              <a:t>A</a:t>
            </a:r>
            <a:r>
              <a:rPr lang="en-US" b="0" i="0" dirty="0">
                <a:solidFill>
                  <a:srgbClr val="0432FF"/>
                </a:solidFill>
                <a:effectLst/>
              </a:rPr>
              <a:t> file format is in a "machine-readable" format for RDMS in either of two cases: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b="0" i="0" dirty="0">
                <a:solidFill>
                  <a:srgbClr val="2C363A"/>
                </a:solidFill>
                <a:effectLst/>
              </a:rPr>
              <a:t>1) </a:t>
            </a:r>
            <a:r>
              <a:rPr lang="en-US" b="1" i="0" u="sng" dirty="0">
                <a:solidFill>
                  <a:srgbClr val="2C363A"/>
                </a:solidFill>
                <a:effectLst/>
              </a:rPr>
              <a:t>file format is </a:t>
            </a:r>
            <a:r>
              <a:rPr lang="en-US" b="1" i="0" u="sng" dirty="0" err="1">
                <a:solidFill>
                  <a:srgbClr val="2C363A"/>
                </a:solidFill>
                <a:effectLst/>
              </a:rPr>
              <a:t>standardised</a:t>
            </a:r>
            <a:r>
              <a:rPr lang="en-US" b="1" i="0" u="sng" dirty="0">
                <a:solidFill>
                  <a:srgbClr val="2C363A"/>
                </a:solidFill>
                <a:effectLst/>
              </a:rPr>
              <a:t> and well-described</a:t>
            </a:r>
            <a:r>
              <a:rPr lang="en-US" b="1" i="0" dirty="0">
                <a:solidFill>
                  <a:srgbClr val="2C363A"/>
                </a:solidFill>
                <a:effectLst/>
              </a:rPr>
              <a:t> </a:t>
            </a:r>
            <a:r>
              <a:rPr lang="en-US" b="0" i="0" dirty="0">
                <a:solidFill>
                  <a:srgbClr val="2C363A"/>
                </a:solidFill>
                <a:effectLst/>
              </a:rPr>
              <a:t>(from this description it should be obvious, how to get the required data, that researchers need =&gt; we can develop by ourselves);</a:t>
            </a:r>
            <a:br>
              <a:rPr lang="en-US" dirty="0"/>
            </a:br>
            <a:r>
              <a:rPr lang="en-US" b="0" i="0" dirty="0">
                <a:solidFill>
                  <a:srgbClr val="2C363A"/>
                </a:solidFill>
                <a:effectLst/>
              </a:rPr>
              <a:t>2) The file format could be a proprietary one, but a program </a:t>
            </a:r>
            <a:r>
              <a:rPr lang="en-US" b="1" i="0" u="sng" dirty="0">
                <a:solidFill>
                  <a:srgbClr val="2C363A"/>
                </a:solidFill>
                <a:effectLst/>
              </a:rPr>
              <a:t>library/</a:t>
            </a:r>
            <a:r>
              <a:rPr lang="en-US" b="1" u="sng" dirty="0">
                <a:solidFill>
                  <a:srgbClr val="2C363A"/>
                </a:solidFill>
              </a:rPr>
              <a:t>API exists that can extract required data</a:t>
            </a:r>
            <a:r>
              <a:rPr lang="en-US" b="0" i="0" dirty="0">
                <a:solidFill>
                  <a:srgbClr val="2C363A"/>
                </a:solidFill>
                <a:effectLst/>
              </a:rPr>
              <a:t> (from the device manufacturer or some open-source packages).</a:t>
            </a:r>
            <a:br>
              <a:rPr lang="en-US" dirty="0"/>
            </a:br>
            <a:endParaRPr lang="ru-RU" dirty="0"/>
          </a:p>
          <a:p>
            <a:r>
              <a:rPr lang="en-US" b="0" i="0" dirty="0">
                <a:solidFill>
                  <a:srgbClr val="2C363A"/>
                </a:solidFill>
                <a:effectLst/>
              </a:rPr>
              <a:t>There should be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a clear understanding of what metadata (parameter names) should be extracted and stored in RDMS for effective search later</a:t>
            </a:r>
            <a:r>
              <a:rPr lang="en-US" b="0" i="0" dirty="0">
                <a:solidFill>
                  <a:srgbClr val="2C363A"/>
                </a:solidFill>
                <a:effectLst/>
              </a:rPr>
              <a:t>.</a:t>
            </a:r>
            <a:endParaRPr lang="ru-RU" b="0" i="0" dirty="0">
              <a:solidFill>
                <a:srgbClr val="2C363A"/>
              </a:solidFill>
              <a:effectLst/>
            </a:endParaRPr>
          </a:p>
          <a:p>
            <a:endParaRPr lang="ru-RU" dirty="0">
              <a:solidFill>
                <a:srgbClr val="2C363A"/>
              </a:solidFill>
            </a:endParaRPr>
          </a:p>
          <a:p>
            <a:r>
              <a:rPr lang="en-US" b="0" i="0" dirty="0">
                <a:solidFill>
                  <a:srgbClr val="2C363A"/>
                </a:solidFill>
                <a:effectLst/>
              </a:rPr>
              <a:t>Even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having a machine-readable file is not enough</a:t>
            </a:r>
            <a:r>
              <a:rPr lang="en-US" b="0" i="0" dirty="0">
                <a:solidFill>
                  <a:srgbClr val="2C363A"/>
                </a:solidFill>
                <a:effectLst/>
              </a:rPr>
              <a:t>, since it’s required to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negotiate and </a:t>
            </a:r>
            <a:r>
              <a:rPr lang="en-US" b="1" i="0" dirty="0" err="1">
                <a:solidFill>
                  <a:srgbClr val="2C363A"/>
                </a:solidFill>
                <a:effectLst/>
              </a:rPr>
              <a:t>standardise</a:t>
            </a:r>
            <a:r>
              <a:rPr lang="en-US" b="0" i="0" dirty="0">
                <a:solidFill>
                  <a:srgbClr val="2C363A"/>
                </a:solidFill>
                <a:effectLst/>
              </a:rPr>
              <a:t> what would be meaningful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parameters for the search </a:t>
            </a:r>
            <a:r>
              <a:rPr lang="en-US" b="1" dirty="0">
                <a:solidFill>
                  <a:srgbClr val="2C363A"/>
                </a:solidFill>
              </a:rPr>
              <a:t>/ dataset generation </a:t>
            </a:r>
            <a:r>
              <a:rPr lang="en-US" b="0" i="0" dirty="0">
                <a:solidFill>
                  <a:srgbClr val="2C363A"/>
                </a:solidFill>
                <a:effectLst/>
              </a:rPr>
              <a:t>regarding a particular data type. </a:t>
            </a:r>
          </a:p>
          <a:p>
            <a:br>
              <a:rPr lang="en-US" dirty="0"/>
            </a:br>
            <a:r>
              <a:rPr lang="en-US" sz="2800" b="1" i="0" dirty="0">
                <a:solidFill>
                  <a:srgbClr val="2C363A"/>
                </a:solidFill>
                <a:effectLst/>
              </a:rPr>
              <a:t>Description for every type (measurement): </a:t>
            </a:r>
            <a:r>
              <a:rPr lang="en-US" sz="2800" i="0" dirty="0">
                <a:solidFill>
                  <a:srgbClr val="2C363A"/>
                </a:solidFill>
                <a:effectLst/>
              </a:rPr>
              <a:t>what parameters, describing data/metadata are required to store and make it searchable!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214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Extensible Data Support in RDMS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F651B-7282-DACD-C258-8D79FF53F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D3C8A3-5BCB-8FC4-26CB-2E6E07BF7234}"/>
              </a:ext>
            </a:extLst>
          </p:cNvPr>
          <p:cNvSpPr txBox="1"/>
          <p:nvPr/>
        </p:nvSpPr>
        <p:spPr>
          <a:xfrm>
            <a:off x="-1" y="856357"/>
            <a:ext cx="1196758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2"/>
            <a:r>
              <a:rPr lang="en-US" sz="2400" dirty="0"/>
              <a:t>To support a new kind of document/measurement, we create a </a:t>
            </a:r>
            <a:r>
              <a:rPr lang="en-US" sz="2400" b="1" dirty="0"/>
              <a:t>new type </a:t>
            </a:r>
            <a:r>
              <a:rPr lang="en-US" sz="2400" dirty="0"/>
              <a:t>in RDMS.</a:t>
            </a:r>
          </a:p>
          <a:p>
            <a:pPr marL="274320" lvl="2"/>
            <a:r>
              <a:rPr lang="en-US" sz="2400" dirty="0"/>
              <a:t>Questions: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sz="2400" dirty="0"/>
              <a:t> How to validate data?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sz="2400" dirty="0"/>
              <a:t> How to extract metadata?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sz="2400" dirty="0"/>
              <a:t> How to extract data?</a:t>
            </a:r>
          </a:p>
          <a:p>
            <a:pPr lvl="2" algn="ctr"/>
            <a:r>
              <a:rPr lang="en-US" sz="4000" dirty="0"/>
              <a:t>Two approaches</a:t>
            </a:r>
          </a:p>
          <a:p>
            <a:pPr lvl="2" algn="ctr"/>
            <a:endParaRPr lang="en-US" sz="2400" dirty="0"/>
          </a:p>
          <a:p>
            <a:pPr lvl="2" algn="just"/>
            <a:r>
              <a:rPr lang="en-US" sz="2400" b="1" dirty="0"/>
              <a:t>		</a:t>
            </a:r>
            <a:r>
              <a:rPr lang="en-US" sz="3600" b="1" dirty="0"/>
              <a:t>   Manual</a:t>
            </a:r>
            <a:r>
              <a:rPr lang="en-US" sz="3600" dirty="0"/>
              <a:t>												</a:t>
            </a:r>
            <a:r>
              <a:rPr lang="en-US" sz="3600" b="1" dirty="0"/>
              <a:t>     Automated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EFAF6-C6E8-8E70-9551-3536C6F177DF}"/>
              </a:ext>
            </a:extLst>
          </p:cNvPr>
          <p:cNvSpPr txBox="1"/>
          <p:nvPr/>
        </p:nvSpPr>
        <p:spPr>
          <a:xfrm>
            <a:off x="7958267" y="4328552"/>
            <a:ext cx="4233733" cy="175432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2" defTabSz="0"/>
            <a:r>
              <a:rPr lang="en-US" sz="1800" dirty="0"/>
              <a:t>Write a Web-services for:</a:t>
            </a:r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r>
              <a:rPr lang="en-US" sz="1800" dirty="0"/>
              <a:t>Data validation on upload</a:t>
            </a:r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r>
              <a:rPr lang="en-US" sz="1800" dirty="0"/>
              <a:t>Data &amp; metadata extraction</a:t>
            </a:r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r>
              <a:rPr lang="en-US" dirty="0"/>
              <a:t>Data visualization</a:t>
            </a:r>
            <a:endParaRPr lang="en-US" sz="1800" dirty="0"/>
          </a:p>
          <a:p>
            <a:pPr lvl="2" defTabSz="0"/>
            <a:endParaRPr lang="en-US" dirty="0"/>
          </a:p>
          <a:p>
            <a:pPr lvl="2" defTabSz="0"/>
            <a:r>
              <a:rPr lang="en-US" dirty="0"/>
              <a:t>Everything is automated.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B12CF-3934-FF0D-3975-8073D7042150}"/>
              </a:ext>
            </a:extLst>
          </p:cNvPr>
          <p:cNvSpPr txBox="1"/>
          <p:nvPr/>
        </p:nvSpPr>
        <p:spPr>
          <a:xfrm>
            <a:off x="0" y="4269935"/>
            <a:ext cx="4923692" cy="203132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2" defTabSz="0"/>
            <a:r>
              <a:rPr lang="en-US" dirty="0"/>
              <a:t>Zero-code effort:</a:t>
            </a:r>
            <a:endParaRPr lang="en-US" sz="1800" dirty="0"/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r>
              <a:rPr lang="en-US" sz="1800" dirty="0"/>
              <a:t>No data validation on upload</a:t>
            </a:r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r>
              <a:rPr lang="en-US" sz="1800" dirty="0"/>
              <a:t>Templates to edit data/metadata</a:t>
            </a:r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endParaRPr lang="en-US" dirty="0"/>
          </a:p>
          <a:p>
            <a:pPr lvl="2" defTabSz="0"/>
            <a:r>
              <a:rPr lang="en-US" sz="1800" dirty="0"/>
              <a:t>Manual template guided data input, if required (file is considered raw, i.e. </a:t>
            </a:r>
            <a:r>
              <a:rPr lang="en-US" dirty="0"/>
              <a:t>un</a:t>
            </a:r>
            <a:r>
              <a:rPr lang="en-US" sz="1800" dirty="0"/>
              <a:t>processed)</a:t>
            </a:r>
          </a:p>
        </p:txBody>
      </p:sp>
      <p:sp>
        <p:nvSpPr>
          <p:cNvPr id="9" name="Line 19">
            <a:extLst>
              <a:ext uri="{FF2B5EF4-FFF2-40B4-BE49-F238E27FC236}">
                <a16:creationId xmlns:a16="http://schemas.microsoft.com/office/drawing/2014/main" id="{593A8274-02F3-C58E-E6EA-2AB64DAEB1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9068" y="3245620"/>
            <a:ext cx="1095270" cy="703383"/>
          </a:xfrm>
          <a:prstGeom prst="line">
            <a:avLst/>
          </a:prstGeom>
          <a:noFill/>
          <a:ln w="635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19">
            <a:extLst>
              <a:ext uri="{FF2B5EF4-FFF2-40B4-BE49-F238E27FC236}">
                <a16:creationId xmlns:a16="http://schemas.microsoft.com/office/drawing/2014/main" id="{08D3B063-F326-9670-CFA8-9A201DC91E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3350" y="4010023"/>
            <a:ext cx="5067300" cy="9526"/>
          </a:xfrm>
          <a:prstGeom prst="line">
            <a:avLst/>
          </a:prstGeom>
          <a:noFill/>
          <a:ln w="635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879362-118D-BAAC-001C-0BA55E9F0075}"/>
              </a:ext>
            </a:extLst>
          </p:cNvPr>
          <p:cNvSpPr txBox="1"/>
          <p:nvPr/>
        </p:nvSpPr>
        <p:spPr>
          <a:xfrm>
            <a:off x="2638425" y="2672834"/>
            <a:ext cx="663892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2" algn="ctr"/>
            <a:r>
              <a:rPr lang="en-US" sz="4000" dirty="0"/>
              <a:t>Continuous Development</a:t>
            </a:r>
          </a:p>
        </p:txBody>
      </p:sp>
      <p:sp>
        <p:nvSpPr>
          <p:cNvPr id="10" name="Line 19">
            <a:extLst>
              <a:ext uri="{FF2B5EF4-FFF2-40B4-BE49-F238E27FC236}">
                <a16:creationId xmlns:a16="http://schemas.microsoft.com/office/drawing/2014/main" id="{FF38E6F4-B1D8-AB21-595B-984316024A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48036" y="3227195"/>
            <a:ext cx="996462" cy="671565"/>
          </a:xfrm>
          <a:prstGeom prst="line">
            <a:avLst/>
          </a:prstGeom>
          <a:noFill/>
          <a:ln w="635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INF Meetings with projects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F651B-7282-DACD-C258-8D79FF53F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7987" y="6362393"/>
            <a:ext cx="8454013" cy="485999"/>
          </a:xfrm>
        </p:spPr>
        <p:txBody>
          <a:bodyPr/>
          <a:lstStyle/>
          <a:p>
            <a:pPr indent="0">
              <a:buNone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* SECCM Long-range: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https://crc1625.mdi.ruhr-uni-bochum.de/object/10648-her-seccm-long-range-raw-27785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05F72F-33B8-0A61-3F1A-0950BB90C84F}"/>
              </a:ext>
            </a:extLst>
          </p:cNvPr>
          <p:cNvSpPr txBox="1"/>
          <p:nvPr/>
        </p:nvSpPr>
        <p:spPr>
          <a:xfrm>
            <a:off x="359764" y="799433"/>
            <a:ext cx="1157240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2C363A"/>
                </a:solidFill>
                <a:effectLst/>
              </a:rPr>
              <a:t>Thank you for your input!</a:t>
            </a:r>
          </a:p>
          <a:p>
            <a:endParaRPr lang="en-US" sz="2200" b="1" dirty="0">
              <a:solidFill>
                <a:srgbClr val="2C363A"/>
              </a:solidFill>
            </a:endParaRPr>
          </a:p>
          <a:p>
            <a:r>
              <a:rPr lang="en-US" sz="2200" b="1" dirty="0">
                <a:solidFill>
                  <a:srgbClr val="2C363A"/>
                </a:solidFill>
              </a:rPr>
              <a:t>First+ round: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A01 (except computational)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A02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A03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B01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B03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B04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B05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C02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C03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C04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2DD65-C64B-2801-D80F-67BF10699F70}"/>
              </a:ext>
            </a:extLst>
          </p:cNvPr>
          <p:cNvSpPr txBox="1"/>
          <p:nvPr/>
        </p:nvSpPr>
        <p:spPr>
          <a:xfrm>
            <a:off x="4438033" y="1471974"/>
            <a:ext cx="354035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C363A"/>
                </a:solidFill>
              </a:rPr>
              <a:t>Still not covered: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A01 (computational)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A04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B02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C01*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E48BE-E9EC-89B6-C029-A02113BB3879}"/>
              </a:ext>
            </a:extLst>
          </p:cNvPr>
          <p:cNvSpPr txBox="1"/>
          <p:nvPr/>
        </p:nvSpPr>
        <p:spPr>
          <a:xfrm>
            <a:off x="8159262" y="0"/>
            <a:ext cx="40327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+mj-lt"/>
              </a:rPr>
              <a:t>Team: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Prof. </a:t>
            </a:r>
            <a:r>
              <a:rPr lang="en-US" sz="2200" dirty="0">
                <a:effectLst/>
                <a:latin typeface="+mj-lt"/>
              </a:rPr>
              <a:t>Markus</a:t>
            </a:r>
            <a:r>
              <a:rPr lang="ru-RU" sz="2200" dirty="0">
                <a:effectLst/>
                <a:latin typeface="+mj-lt"/>
              </a:rPr>
              <a:t> </a:t>
            </a:r>
            <a:r>
              <a:rPr lang="en-US" sz="2200" dirty="0">
                <a:effectLst/>
                <a:latin typeface="+mj-lt"/>
              </a:rPr>
              <a:t>Stricker (INF, A05)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Victor </a:t>
            </a:r>
            <a:r>
              <a:rPr lang="en-US" sz="2200" dirty="0" err="1">
                <a:effectLst/>
                <a:latin typeface="+mj-lt"/>
              </a:rPr>
              <a:t>Dudarev</a:t>
            </a:r>
            <a:r>
              <a:rPr lang="en-US" sz="2200" dirty="0">
                <a:effectLst/>
                <a:latin typeface="+mj-lt"/>
              </a:rPr>
              <a:t> (INF)</a:t>
            </a:r>
            <a:endParaRPr lang="en-US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</a:rPr>
              <a:t>Doaa</a:t>
            </a:r>
            <a:r>
              <a:rPr lang="en-US" sz="2200" dirty="0">
                <a:effectLst/>
                <a:latin typeface="+mj-lt"/>
              </a:rPr>
              <a:t> Mohamed (INF)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Behnam Mardani (A05)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Samuel García (A06)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CF637-85D6-4557-0832-733C383E538F}"/>
              </a:ext>
            </a:extLst>
          </p:cNvPr>
          <p:cNvSpPr txBox="1"/>
          <p:nvPr/>
        </p:nvSpPr>
        <p:spPr>
          <a:xfrm>
            <a:off x="2260879" y="3227197"/>
            <a:ext cx="94856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+mj-lt"/>
              </a:rPr>
              <a:t>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Research workflow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Expected Data Contributions (documents / properties)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Interaction with other projects data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Leverage Data Usage (FAIR)</a:t>
            </a:r>
          </a:p>
          <a:p>
            <a:pPr lvl="1"/>
            <a:r>
              <a:rPr lang="en-US" sz="2200" u="sng" dirty="0">
                <a:effectLst/>
                <a:latin typeface="+mj-lt"/>
              </a:rPr>
              <a:t>Imagine you have 10000+ documents: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how would you structure them?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what properties should be associated with every document (F - Findable)?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what data you need to get from RDMS for your research (what format)?</a:t>
            </a:r>
          </a:p>
        </p:txBody>
      </p:sp>
    </p:spTree>
    <p:extLst>
      <p:ext uri="{BB962C8B-B14F-4D97-AF65-F5344CB8AC3E}">
        <p14:creationId xmlns:p14="http://schemas.microsoft.com/office/powerpoint/2010/main" val="3978755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000BAAC5-1BF6-4632-98E4-EAE7F27CB44D}" vid="{2CEA2AD0-887D-4310-A6D5-7BA3E34DA7AC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10515</TotalTime>
  <Words>3428</Words>
  <Application>Microsoft Office PowerPoint</Application>
  <PresentationFormat>Widescreen</PresentationFormat>
  <Paragraphs>541</Paragraphs>
  <Slides>43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Courier New</vt:lpstr>
      <vt:lpstr>Google Sans</vt:lpstr>
      <vt:lpstr>Inter</vt:lpstr>
      <vt:lpstr>Slack-Lato</vt:lpstr>
      <vt:lpstr>system-ui</vt:lpstr>
      <vt:lpstr>Wingdings</vt:lpstr>
      <vt:lpstr>Office</vt:lpstr>
      <vt:lpstr>PowerPoint Master RUB</vt:lpstr>
      <vt:lpstr>Updates on Research Data Management with hands-on session</vt:lpstr>
      <vt:lpstr>Blocking Factors?</vt:lpstr>
      <vt:lpstr>Sample storage (oxidation?): Air exposure time workflow</vt:lpstr>
      <vt:lpstr>Missing process standards (annealing)</vt:lpstr>
      <vt:lpstr>Missing process standards (characterization chain)</vt:lpstr>
      <vt:lpstr>Types (Data formats)</vt:lpstr>
      <vt:lpstr>What is machine-readable data?</vt:lpstr>
      <vt:lpstr>Extensible Data Support in RDMS</vt:lpstr>
      <vt:lpstr>INF Meetings with projects</vt:lpstr>
      <vt:lpstr>Supported Data Types &amp; Formats</vt:lpstr>
      <vt:lpstr>PDF Data Extraction: BET adsorption data</vt:lpstr>
      <vt:lpstr>Data Extraction From File Name</vt:lpstr>
      <vt:lpstr>Parameters Extraction from File Name</vt:lpstr>
      <vt:lpstr>Materials Library: Data Integration</vt:lpstr>
      <vt:lpstr>Interlinking objects: A03 use case (Liang Yanyan)</vt:lpstr>
      <vt:lpstr>Establishing properties/template: A03 use case (Liang Yanyan)</vt:lpstr>
      <vt:lpstr>Search: A03 use case (Liang Yanyan)</vt:lpstr>
      <vt:lpstr>RDMS: Sort order in tables</vt:lpstr>
      <vt:lpstr>RDMS: Advanced Interlink Objects</vt:lpstr>
      <vt:lpstr>Graph: always think about object connections</vt:lpstr>
      <vt:lpstr>Graph visualisation</vt:lpstr>
      <vt:lpstr>A03 use case: adding missing objects and links</vt:lpstr>
      <vt:lpstr>Links to external resources  Use Case: Slack </vt:lpstr>
      <vt:lpstr>Link to a Slack chat / action team</vt:lpstr>
      <vt:lpstr>Context  is  a  key!</vt:lpstr>
      <vt:lpstr>EDX Upload: Context matters!</vt:lpstr>
      <vt:lpstr>Context Matters: implications</vt:lpstr>
      <vt:lpstr>Publications in RDMS</vt:lpstr>
      <vt:lpstr>Reports: Projects contribution</vt:lpstr>
      <vt:lpstr>Data Contributions: Establishing KPI == Defining of clear goals</vt:lpstr>
      <vt:lpstr>Attention: Mess up with users</vt:lpstr>
      <vt:lpstr>Attention: What are your data?</vt:lpstr>
      <vt:lpstr>Improvements Summary</vt:lpstr>
      <vt:lpstr>Documentation</vt:lpstr>
      <vt:lpstr>Future plans</vt:lpstr>
      <vt:lpstr>Contributions are welcome</vt:lpstr>
      <vt:lpstr>New Data Types &amp; Formats Integration in RDMS</vt:lpstr>
      <vt:lpstr>Data acquisition API: dashboards &amp; datasets</vt:lpstr>
      <vt:lpstr>Core RDMS Contributions: Pull Requests, etc</vt:lpstr>
      <vt:lpstr>RDMS Free Playground</vt:lpstr>
      <vt:lpstr>Announcement: Second RDMS Hands-on Session</vt:lpstr>
      <vt:lpstr>Thanks for your kind attention</vt:lpstr>
      <vt:lpstr>Research Workflow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Виктор Дударев</cp:lastModifiedBy>
  <cp:revision>514</cp:revision>
  <cp:lastPrinted>2021-07-01T07:54:40Z</cp:lastPrinted>
  <dcterms:created xsi:type="dcterms:W3CDTF">2018-11-13T11:45:51Z</dcterms:created>
  <dcterms:modified xsi:type="dcterms:W3CDTF">2025-03-26T00:15:36Z</dcterms:modified>
</cp:coreProperties>
</file>