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65" r:id="rId2"/>
    <p:sldId id="342" r:id="rId3"/>
    <p:sldId id="263" r:id="rId4"/>
    <p:sldId id="276" r:id="rId5"/>
    <p:sldId id="410" r:id="rId6"/>
    <p:sldId id="413" r:id="rId7"/>
    <p:sldId id="278" r:id="rId8"/>
    <p:sldId id="411" r:id="rId9"/>
    <p:sldId id="301" r:id="rId10"/>
    <p:sldId id="302" r:id="rId11"/>
    <p:sldId id="384" r:id="rId12"/>
    <p:sldId id="317" r:id="rId13"/>
    <p:sldId id="414" r:id="rId14"/>
    <p:sldId id="306" r:id="rId15"/>
    <p:sldId id="307" r:id="rId16"/>
    <p:sldId id="314" r:id="rId17"/>
    <p:sldId id="323" r:id="rId18"/>
    <p:sldId id="324" r:id="rId19"/>
    <p:sldId id="415" r:id="rId20"/>
    <p:sldId id="310" r:id="rId21"/>
    <p:sldId id="412" r:id="rId22"/>
    <p:sldId id="311" r:id="rId23"/>
    <p:sldId id="312" r:id="rId24"/>
    <p:sldId id="335" r:id="rId25"/>
    <p:sldId id="309" r:id="rId26"/>
    <p:sldId id="416" r:id="rId27"/>
    <p:sldId id="393" r:id="rId28"/>
    <p:sldId id="394" r:id="rId29"/>
    <p:sldId id="395" r:id="rId30"/>
    <p:sldId id="396" r:id="rId31"/>
    <p:sldId id="392" r:id="rId32"/>
    <p:sldId id="341" r:id="rId33"/>
    <p:sldId id="418" r:id="rId34"/>
    <p:sldId id="326" r:id="rId35"/>
    <p:sldId id="346" r:id="rId36"/>
    <p:sldId id="347" r:id="rId37"/>
    <p:sldId id="417" r:id="rId38"/>
    <p:sldId id="398" r:id="rId39"/>
    <p:sldId id="402" r:id="rId40"/>
    <p:sldId id="380" r:id="rId41"/>
    <p:sldId id="270" r:id="rId42"/>
    <p:sldId id="372" r:id="rId43"/>
    <p:sldId id="373" r:id="rId44"/>
    <p:sldId id="374" r:id="rId45"/>
    <p:sldId id="375" r:id="rId46"/>
    <p:sldId id="376" r:id="rId47"/>
    <p:sldId id="344" r:id="rId48"/>
    <p:sldId id="297" r:id="rId49"/>
    <p:sldId id="407" r:id="rId50"/>
    <p:sldId id="406" r:id="rId51"/>
    <p:sldId id="275" r:id="rId52"/>
  </p:sldIdLst>
  <p:sldSz cx="12192000" cy="6858000"/>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8ADA40-D090-4814-A6D7-143E69A61038}">
          <p14:sldIdLst>
            <p14:sldId id="265"/>
            <p14:sldId id="342"/>
          </p14:sldIdLst>
        </p14:section>
        <p14:section name="Tenants" id="{C62CA4CC-B552-40AF-A8DC-D9645138CEF1}">
          <p14:sldIdLst>
            <p14:sldId id="263"/>
            <p14:sldId id="276"/>
            <p14:sldId id="410"/>
          </p14:sldIdLst>
        </p14:section>
        <p14:section name="Security" id="{5A40BCEC-CFD3-4C35-B893-F226E90F54AC}">
          <p14:sldIdLst>
            <p14:sldId id="413"/>
            <p14:sldId id="278"/>
            <p14:sldId id="411"/>
            <p14:sldId id="301"/>
            <p14:sldId id="302"/>
            <p14:sldId id="384"/>
            <p14:sldId id="317"/>
          </p14:sldIdLst>
        </p14:section>
        <p14:section name="Project Tree &amp; Objects" id="{EF58CEB2-E8FB-4C7A-A250-069132C3173B}">
          <p14:sldIdLst>
            <p14:sldId id="414"/>
            <p14:sldId id="306"/>
            <p14:sldId id="307"/>
          </p14:sldIdLst>
        </p14:section>
        <p14:section name="Batch Import" id="{C54032D4-8D30-45DC-918A-297A2A85CF05}">
          <p14:sldIdLst>
            <p14:sldId id="314"/>
            <p14:sldId id="323"/>
            <p14:sldId id="324"/>
          </p14:sldIdLst>
        </p14:section>
        <p14:section name="Properties &amp; Search" id="{DC834A93-3292-4B04-8F6E-4FF944D82435}">
          <p14:sldIdLst>
            <p14:sldId id="415"/>
            <p14:sldId id="310"/>
            <p14:sldId id="412"/>
            <p14:sldId id="311"/>
            <p14:sldId id="312"/>
            <p14:sldId id="335"/>
            <p14:sldId id="309"/>
          </p14:sldIdLst>
        </p14:section>
        <p14:section name="UDT" id="{9C520AF5-F5C8-46F5-AB1F-596ECA3753DA}">
          <p14:sldIdLst>
            <p14:sldId id="416"/>
            <p14:sldId id="393"/>
            <p14:sldId id="394"/>
            <p14:sldId id="395"/>
            <p14:sldId id="396"/>
            <p14:sldId id="392"/>
            <p14:sldId id="341"/>
            <p14:sldId id="418"/>
            <p14:sldId id="326"/>
            <p14:sldId id="346"/>
            <p14:sldId id="347"/>
            <p14:sldId id="417"/>
            <p14:sldId id="398"/>
            <p14:sldId id="402"/>
            <p14:sldId id="380"/>
          </p14:sldIdLst>
        </p14:section>
        <p14:section name="Handover" id="{53316E1B-5CF8-4B6A-AC98-9A0DF5D89E54}">
          <p14:sldIdLst>
            <p14:sldId id="270"/>
            <p14:sldId id="372"/>
            <p14:sldId id="373"/>
            <p14:sldId id="374"/>
          </p14:sldIdLst>
        </p14:section>
        <p14:section name="Reporting" id="{53426D3C-5AA5-4AEF-B8A2-8BF3FE895E35}">
          <p14:sldIdLst>
            <p14:sldId id="375"/>
            <p14:sldId id="376"/>
            <p14:sldId id="344"/>
          </p14:sldIdLst>
        </p14:section>
        <p14:section name="Conclusion" id="{390D34FC-695A-46CB-BAC9-31F7276665FB}">
          <p14:sldIdLst>
            <p14:sldId id="297"/>
            <p14:sldId id="407"/>
            <p14:sldId id="406"/>
          </p14:sldIdLst>
        </p14:section>
        <p14:section name="__OTHER" id="{92CD1572-88A5-4A43-82D1-4968F957BB4B}">
          <p14:sldIdLst>
            <p14:sldId id="275"/>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72E"/>
    <a:srgbClr val="A485CE"/>
    <a:srgbClr val="1C333B"/>
    <a:srgbClr val="003560"/>
    <a:srgbClr val="D2C8EB"/>
    <a:srgbClr val="9FB9D4"/>
    <a:srgbClr val="B18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2160" autoAdjust="0"/>
  </p:normalViewPr>
  <p:slideViewPr>
    <p:cSldViewPr snapToGrid="0">
      <p:cViewPr varScale="1">
        <p:scale>
          <a:sx n="88" d="100"/>
          <a:sy n="88" d="100"/>
        </p:scale>
        <p:origin x="102" y="588"/>
      </p:cViewPr>
      <p:guideLst>
        <p:guide pos="3840"/>
        <p:guide orient="horz" pos="2160"/>
      </p:guideLst>
    </p:cSldViewPr>
  </p:slideViewPr>
  <p:notesTextViewPr>
    <p:cViewPr>
      <p:scale>
        <a:sx n="1" d="1"/>
        <a:sy n="1" d="1"/>
      </p:scale>
      <p:origin x="0" y="0"/>
    </p:cViewPr>
  </p:notesTextViewPr>
  <p:notesViewPr>
    <p:cSldViewPr snapToGrid="0">
      <p:cViewPr varScale="1">
        <p:scale>
          <a:sx n="99" d="100"/>
          <a:sy n="99" d="100"/>
        </p:scale>
        <p:origin x="357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CC2D387-A53F-4A34-B950-AFB80003E057}" type="datetime1">
              <a:rPr lang="en-GB" smtClean="0"/>
              <a:t>05/10/2024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E4C80B-8910-445E-8D30-7A590951118B}" type="slidenum">
              <a:rPr lang="en-GB" smtClean="0"/>
              <a:t>‹#›</a:t>
            </a:fld>
            <a:endParaRPr lang="en-GB"/>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05229-22C5-4E60-9FC5-B96707D13270}" type="datetime1">
              <a:rPr lang="en-GB" smtClean="0"/>
              <a:pPr/>
              <a:t>05/10/2024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81F1E7-4EFD-4BFF-B438-FCD52FD36B17}" type="slidenum">
              <a:rPr lang="en-GB" noProof="0" smtClean="0"/>
              <a:t>‹#›</a:t>
            </a:fld>
            <a:endParaRPr lang="en-GB" noProof="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8644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9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0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4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3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8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a:t>
            </a:fld>
            <a:endParaRPr lang="de-DE"/>
          </a:p>
        </p:txBody>
      </p:sp>
    </p:spTree>
    <p:extLst>
      <p:ext uri="{BB962C8B-B14F-4D97-AF65-F5344CB8AC3E}">
        <p14:creationId xmlns:p14="http://schemas.microsoft.com/office/powerpoint/2010/main" val="426760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3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27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29</a:t>
            </a:fld>
            <a:endParaRPr lang="de-DE"/>
          </a:p>
        </p:txBody>
      </p:sp>
    </p:spTree>
    <p:extLst>
      <p:ext uri="{BB962C8B-B14F-4D97-AF65-F5344CB8AC3E}">
        <p14:creationId xmlns:p14="http://schemas.microsoft.com/office/powerpoint/2010/main" val="33245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32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93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32</a:t>
            </a:fld>
            <a:endParaRPr lang="de-DE"/>
          </a:p>
        </p:txBody>
      </p:sp>
    </p:spTree>
    <p:extLst>
      <p:ext uri="{BB962C8B-B14F-4D97-AF65-F5344CB8AC3E}">
        <p14:creationId xmlns:p14="http://schemas.microsoft.com/office/powerpoint/2010/main" val="3409045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B73B-AF3A-1835-FA9D-B68955304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07339-63C9-430A-AF89-0FCBF3E4E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A8014-9926-9364-F30D-C09E8F0A9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38ADE9-DD05-B88E-1517-FAD15D438E83}"/>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25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427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35</a:t>
            </a:fld>
            <a:endParaRPr lang="de-DE"/>
          </a:p>
        </p:txBody>
      </p:sp>
    </p:spTree>
    <p:extLst>
      <p:ext uri="{BB962C8B-B14F-4D97-AF65-F5344CB8AC3E}">
        <p14:creationId xmlns:p14="http://schemas.microsoft.com/office/powerpoint/2010/main" val="410705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C799-891F-F0A8-E108-0466CF6D29F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856438-1801-F9C4-C984-630183522CD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263FC7-7131-287A-C490-A62B4303629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1B0E2FD-7225-7ADE-CAA3-DBA606952216}"/>
              </a:ext>
            </a:extLst>
          </p:cNvPr>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230925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36</a:t>
            </a:fld>
            <a:endParaRPr lang="de-DE"/>
          </a:p>
        </p:txBody>
      </p:sp>
    </p:spTree>
    <p:extLst>
      <p:ext uri="{BB962C8B-B14F-4D97-AF65-F5344CB8AC3E}">
        <p14:creationId xmlns:p14="http://schemas.microsoft.com/office/powerpoint/2010/main" val="303954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38</a:t>
            </a:fld>
            <a:endParaRPr lang="de-DE"/>
          </a:p>
        </p:txBody>
      </p:sp>
    </p:spTree>
    <p:extLst>
      <p:ext uri="{BB962C8B-B14F-4D97-AF65-F5344CB8AC3E}">
        <p14:creationId xmlns:p14="http://schemas.microsoft.com/office/powerpoint/2010/main" val="89272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39</a:t>
            </a:fld>
            <a:endParaRPr lang="de-DE"/>
          </a:p>
        </p:txBody>
      </p:sp>
    </p:spTree>
    <p:extLst>
      <p:ext uri="{BB962C8B-B14F-4D97-AF65-F5344CB8AC3E}">
        <p14:creationId xmlns:p14="http://schemas.microsoft.com/office/powerpoint/2010/main" val="2800266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40</a:t>
            </a:fld>
            <a:endParaRPr lang="de-DE"/>
          </a:p>
        </p:txBody>
      </p:sp>
    </p:spTree>
    <p:extLst>
      <p:ext uri="{BB962C8B-B14F-4D97-AF65-F5344CB8AC3E}">
        <p14:creationId xmlns:p14="http://schemas.microsoft.com/office/powerpoint/2010/main" val="110918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41</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42</a:t>
            </a:fld>
            <a:endParaRPr lang="de-DE"/>
          </a:p>
        </p:txBody>
      </p:sp>
    </p:spTree>
    <p:extLst>
      <p:ext uri="{BB962C8B-B14F-4D97-AF65-F5344CB8AC3E}">
        <p14:creationId xmlns:p14="http://schemas.microsoft.com/office/powerpoint/2010/main" val="2807705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43</a:t>
            </a:fld>
            <a:endParaRPr lang="de-DE"/>
          </a:p>
        </p:txBody>
      </p:sp>
    </p:spTree>
    <p:extLst>
      <p:ext uri="{BB962C8B-B14F-4D97-AF65-F5344CB8AC3E}">
        <p14:creationId xmlns:p14="http://schemas.microsoft.com/office/powerpoint/2010/main" val="4187052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44</a:t>
            </a:fld>
            <a:endParaRPr lang="de-DE"/>
          </a:p>
        </p:txBody>
      </p:sp>
    </p:spTree>
    <p:extLst>
      <p:ext uri="{BB962C8B-B14F-4D97-AF65-F5344CB8AC3E}">
        <p14:creationId xmlns:p14="http://schemas.microsoft.com/office/powerpoint/2010/main" val="164970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45</a:t>
            </a:fld>
            <a:endParaRPr lang="de-DE"/>
          </a:p>
        </p:txBody>
      </p:sp>
    </p:spTree>
    <p:extLst>
      <p:ext uri="{BB962C8B-B14F-4D97-AF65-F5344CB8AC3E}">
        <p14:creationId xmlns:p14="http://schemas.microsoft.com/office/powerpoint/2010/main" val="405710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46</a:t>
            </a:fld>
            <a:endParaRPr lang="de-DE"/>
          </a:p>
        </p:txBody>
      </p:sp>
    </p:spTree>
    <p:extLst>
      <p:ext uri="{BB962C8B-B14F-4D97-AF65-F5344CB8AC3E}">
        <p14:creationId xmlns:p14="http://schemas.microsoft.com/office/powerpoint/2010/main" val="265834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7</a:t>
            </a:fld>
            <a:endParaRPr lang="de-DE"/>
          </a:p>
        </p:txBody>
      </p:sp>
    </p:spTree>
    <p:extLst>
      <p:ext uri="{BB962C8B-B14F-4D97-AF65-F5344CB8AC3E}">
        <p14:creationId xmlns:p14="http://schemas.microsoft.com/office/powerpoint/2010/main" val="520455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47</a:t>
            </a:fld>
            <a:endParaRPr lang="de-DE"/>
          </a:p>
        </p:txBody>
      </p:sp>
    </p:spTree>
    <p:extLst>
      <p:ext uri="{BB962C8B-B14F-4D97-AF65-F5344CB8AC3E}">
        <p14:creationId xmlns:p14="http://schemas.microsoft.com/office/powerpoint/2010/main" val="4248402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69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50</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51</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1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0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1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6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6945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RC1625">
    <p:spTree>
      <p:nvGrpSpPr>
        <p:cNvPr id="1" name=""/>
        <p:cNvGrpSpPr/>
        <p:nvPr/>
      </p:nvGrpSpPr>
      <p:grpSpPr>
        <a:xfrm>
          <a:off x="0" y="0"/>
          <a:ext cx="0" cy="0"/>
          <a:chOff x="0" y="0"/>
          <a:chExt cx="0" cy="0"/>
        </a:xfrm>
      </p:grpSpPr>
      <p:sp>
        <p:nvSpPr>
          <p:cNvPr id="7" name="Datumsplatzhalter 6"/>
          <p:cNvSpPr>
            <a:spLocks noGrp="1"/>
          </p:cNvSpPr>
          <p:nvPr>
            <p:ph type="dt" sz="half" idx="10"/>
          </p:nvPr>
        </p:nvSpPr>
        <p:spPr>
          <a:xfrm>
            <a:off x="6579057" y="6397871"/>
            <a:ext cx="1933213" cy="321074"/>
          </a:xfrm>
          <a:prstGeom prst="rect">
            <a:avLst/>
          </a:prstGeom>
        </p:spPr>
        <p:txBody>
          <a:bodyPr/>
          <a:lstStyle>
            <a:lvl1pPr>
              <a:defRPr sz="1400" b="1">
                <a:solidFill>
                  <a:schemeClr val="tx1">
                    <a:lumMod val="85000"/>
                    <a:lumOff val="15000"/>
                  </a:schemeClr>
                </a:solidFill>
              </a:defRPr>
            </a:lvl1pPr>
          </a:lstStyle>
          <a:p>
            <a:endParaRPr lang="en-GB" dirty="0"/>
          </a:p>
        </p:txBody>
      </p:sp>
      <p:pic>
        <p:nvPicPr>
          <p:cNvPr id="14" name="Grafik 13" descr="Ein Bild, das Text, Schrift, Logo, Grafiken enthält.&#10;&#10;Automatisch generierte Beschreibung">
            <a:extLst>
              <a:ext uri="{FF2B5EF4-FFF2-40B4-BE49-F238E27FC236}">
                <a16:creationId xmlns:a16="http://schemas.microsoft.com/office/drawing/2014/main" id="{308F902B-1E3C-7696-CDB0-479AB05D76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t="34288" r="2655" b="34923"/>
          <a:stretch/>
        </p:blipFill>
        <p:spPr>
          <a:xfrm>
            <a:off x="163840" y="6042288"/>
            <a:ext cx="1598413" cy="692293"/>
          </a:xfrm>
          <a:prstGeom prst="rect">
            <a:avLst/>
          </a:prstGeom>
        </p:spPr>
      </p:pic>
      <p:pic>
        <p:nvPicPr>
          <p:cNvPr id="18" name="Grafik 17">
            <a:extLst>
              <a:ext uri="{FF2B5EF4-FFF2-40B4-BE49-F238E27FC236}">
                <a16:creationId xmlns:a16="http://schemas.microsoft.com/office/drawing/2014/main" id="{AD7845BE-AD4E-939F-2856-EC7331C1C627}"/>
              </a:ext>
            </a:extLst>
          </p:cNvPr>
          <p:cNvPicPr>
            <a:picLocks noChangeAspect="1"/>
          </p:cNvPicPr>
          <p:nvPr userDrawn="1"/>
        </p:nvPicPr>
        <p:blipFill rotWithShape="1">
          <a:blip r:embed="rId3"/>
          <a:srcRect l="9083" t="12995" r="7430" b="13523"/>
          <a:stretch/>
        </p:blipFill>
        <p:spPr>
          <a:xfrm>
            <a:off x="4741103" y="6042288"/>
            <a:ext cx="1253146" cy="692293"/>
          </a:xfrm>
          <a:prstGeom prst="rect">
            <a:avLst/>
          </a:prstGeom>
        </p:spPr>
      </p:pic>
      <p:pic>
        <p:nvPicPr>
          <p:cNvPr id="20" name="Grafik 19" descr="Ein Bild, das Entwurf, Lineart, Zeichnung, Clipart enthält.&#10;&#10;Automatisch generierte Beschreibung">
            <a:extLst>
              <a:ext uri="{FF2B5EF4-FFF2-40B4-BE49-F238E27FC236}">
                <a16:creationId xmlns:a16="http://schemas.microsoft.com/office/drawing/2014/main" id="{B7386309-5867-879F-A5DD-00C188A224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6043" y="6042288"/>
            <a:ext cx="789569" cy="748636"/>
          </a:xfrm>
          <a:prstGeom prst="rect">
            <a:avLst/>
          </a:prstGeom>
        </p:spPr>
      </p:pic>
      <p:pic>
        <p:nvPicPr>
          <p:cNvPr id="22" name="Grafik 21" descr="Ein Bild, das Schrift, Logo, Grafiken, Symbol enthält.&#10;&#10;Automatisch generierte Beschreibung">
            <a:extLst>
              <a:ext uri="{FF2B5EF4-FFF2-40B4-BE49-F238E27FC236}">
                <a16:creationId xmlns:a16="http://schemas.microsoft.com/office/drawing/2014/main" id="{5DEB0017-974F-46AF-180D-1EB8FF436F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78148" y="6042289"/>
            <a:ext cx="768315" cy="748636"/>
          </a:xfrm>
          <a:prstGeom prst="rect">
            <a:avLst/>
          </a:prstGeom>
        </p:spPr>
      </p:pic>
      <p:pic>
        <p:nvPicPr>
          <p:cNvPr id="26" name="Grafik 25" descr="Ein Bild, das Symbol, Emblem, Logo, Schrift enthält.&#10;&#10;Automatisch generierte Beschreibung">
            <a:extLst>
              <a:ext uri="{FF2B5EF4-FFF2-40B4-BE49-F238E27FC236}">
                <a16:creationId xmlns:a16="http://schemas.microsoft.com/office/drawing/2014/main" id="{00FCDD1B-D706-51B6-F052-9C7E9A2CBC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0252" y="6042288"/>
            <a:ext cx="768315" cy="692293"/>
          </a:xfrm>
          <a:prstGeom prst="rect">
            <a:avLst/>
          </a:prstGeom>
        </p:spPr>
      </p:pic>
      <p:sp>
        <p:nvSpPr>
          <p:cNvPr id="2" name="Textfeld 1">
            <a:extLst>
              <a:ext uri="{FF2B5EF4-FFF2-40B4-BE49-F238E27FC236}">
                <a16:creationId xmlns:a16="http://schemas.microsoft.com/office/drawing/2014/main" id="{B7B99CBB-D943-046B-8E92-79C712CDFDBB}"/>
              </a:ext>
            </a:extLst>
          </p:cNvPr>
          <p:cNvSpPr txBox="1"/>
          <p:nvPr userDrawn="1"/>
        </p:nvSpPr>
        <p:spPr>
          <a:xfrm>
            <a:off x="7545664" y="1010429"/>
            <a:ext cx="4646336" cy="1015663"/>
          </a:xfrm>
          <a:prstGeom prst="rect">
            <a:avLst/>
          </a:prstGeom>
          <a:noFill/>
        </p:spPr>
        <p:txBody>
          <a:bodyPr wrap="square" rtlCol="0">
            <a:spAutoFit/>
          </a:bodyPr>
          <a:lstStyle/>
          <a:p>
            <a:pPr algn="r"/>
            <a:r>
              <a:rPr lang="en-US" sz="2000" dirty="0">
                <a:latin typeface="Source Sans Pro" panose="020B0503030403020204" pitchFamily="34" charset="0"/>
                <a:ea typeface="Source Sans Pro" panose="020B0503030403020204" pitchFamily="34" charset="0"/>
              </a:rPr>
              <a:t>Atomic-scale understanding and design of multifunctional compositionally complex solid solution surfaces</a:t>
            </a:r>
          </a:p>
        </p:txBody>
      </p:sp>
      <p:pic>
        <p:nvPicPr>
          <p:cNvPr id="15" name="Grafik 14">
            <a:extLst>
              <a:ext uri="{FF2B5EF4-FFF2-40B4-BE49-F238E27FC236}">
                <a16:creationId xmlns:a16="http://schemas.microsoft.com/office/drawing/2014/main" id="{5502E41E-E146-AA41-BC51-97417F7947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4736" b="-5902"/>
          <a:stretch/>
        </p:blipFill>
        <p:spPr>
          <a:xfrm>
            <a:off x="10677569" y="0"/>
            <a:ext cx="1298771" cy="1078302"/>
          </a:xfrm>
          <a:prstGeom prst="rect">
            <a:avLst/>
          </a:prstGeom>
        </p:spPr>
      </p:pic>
      <p:sp>
        <p:nvSpPr>
          <p:cNvPr id="30" name="Titel 1">
            <a:extLst>
              <a:ext uri="{FF2B5EF4-FFF2-40B4-BE49-F238E27FC236}">
                <a16:creationId xmlns:a16="http://schemas.microsoft.com/office/drawing/2014/main" id="{0DA95D93-7DF9-284E-09EA-962AB4CB88C8}"/>
              </a:ext>
            </a:extLst>
          </p:cNvPr>
          <p:cNvSpPr>
            <a:spLocks noGrp="1"/>
          </p:cNvSpPr>
          <p:nvPr>
            <p:ph type="title" hasCustomPrompt="1"/>
          </p:nvPr>
        </p:nvSpPr>
        <p:spPr>
          <a:xfrm>
            <a:off x="1936043" y="3327679"/>
            <a:ext cx="10092101" cy="884302"/>
          </a:xfrm>
        </p:spPr>
        <p:txBody>
          <a:bodyPr/>
          <a:lstStyle>
            <a:lvl1pPr algn="r">
              <a:lnSpc>
                <a:spcPts val="7600"/>
              </a:lnSpc>
              <a:defRPr sz="5400" b="0">
                <a:solidFill>
                  <a:schemeClr val="tx1">
                    <a:lumMod val="85000"/>
                    <a:lumOff val="15000"/>
                  </a:schemeClr>
                </a:solidFill>
              </a:defRPr>
            </a:lvl1pPr>
          </a:lstStyle>
          <a:p>
            <a:r>
              <a:rPr lang="de-DE" dirty="0"/>
              <a:t>Title</a:t>
            </a:r>
          </a:p>
        </p:txBody>
      </p:sp>
      <p:pic>
        <p:nvPicPr>
          <p:cNvPr id="4" name="Grafik 3" descr="Ein Bild, das Text, Schrift, Screenshot, Grafiken enthält.&#10;&#10;Automatisch generierte Beschreibung">
            <a:extLst>
              <a:ext uri="{FF2B5EF4-FFF2-40B4-BE49-F238E27FC236}">
                <a16:creationId xmlns:a16="http://schemas.microsoft.com/office/drawing/2014/main" id="{8A7577C6-C389-4754-032C-395BC91011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06401" y="6042288"/>
            <a:ext cx="3221743" cy="676657"/>
          </a:xfrm>
          <a:prstGeom prst="rect">
            <a:avLst/>
          </a:prstGeom>
        </p:spPr>
      </p:pic>
      <p:pic>
        <p:nvPicPr>
          <p:cNvPr id="3" name="Picture 2" descr="A black and blue flag&#10;&#10;Description automatically generated">
            <a:extLst>
              <a:ext uri="{FF2B5EF4-FFF2-40B4-BE49-F238E27FC236}">
                <a16:creationId xmlns:a16="http://schemas.microsoft.com/office/drawing/2014/main" id="{7EEACDCA-F467-CB4D-797A-C73941320B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6808" y="123136"/>
            <a:ext cx="1869037" cy="455372"/>
          </a:xfrm>
          <a:prstGeom prst="rect">
            <a:avLst/>
          </a:prstGeom>
        </p:spPr>
      </p:pic>
    </p:spTree>
    <p:extLst>
      <p:ext uri="{BB962C8B-B14F-4D97-AF65-F5344CB8AC3E}">
        <p14:creationId xmlns:p14="http://schemas.microsoft.com/office/powerpoint/2010/main" val="292560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_Highligh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p:nvSpPr>
        <p:spPr>
          <a:xfrm>
            <a:off x="0" y="0"/>
            <a:ext cx="12192000" cy="6864000"/>
          </a:xfrm>
          <a:prstGeom prst="rect">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5676675" cy="960000"/>
          </a:xfrm>
        </p:spPr>
        <p:txBody>
          <a:bodyPr/>
          <a:lstStyle>
            <a:lvl1pPr>
              <a:lnSpc>
                <a:spcPts val="7600"/>
              </a:lnSpc>
              <a:defRPr sz="6400" b="0">
                <a:solidFill>
                  <a:schemeClr val="bg1"/>
                </a:solidFill>
              </a:defRPr>
            </a:lvl1pPr>
          </a:lstStyle>
          <a:p>
            <a:r>
              <a:rPr lang="de-DE" dirty="0"/>
              <a:t>Chapter</a:t>
            </a:r>
            <a:br>
              <a:rPr lang="de-DE" dirty="0"/>
            </a:br>
            <a:endParaRPr lang="de-DE" dirty="0"/>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5676675" cy="1919817"/>
          </a:xfrm>
        </p:spPr>
        <p:txBody>
          <a:bodyPr/>
          <a:lstStyle>
            <a:lvl1pPr>
              <a:lnSpc>
                <a:spcPts val="7600"/>
              </a:lnSpc>
              <a:defRPr sz="6400" b="1">
                <a:solidFill>
                  <a:srgbClr val="D2C8EB"/>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en-US" noProof="0" dirty="0"/>
              <a:t>Highlighting</a:t>
            </a:r>
          </a:p>
        </p:txBody>
      </p:sp>
      <p:pic>
        <p:nvPicPr>
          <p:cNvPr id="5" name="Grafik 4" descr="Ein Bild, das draußen, Himmel, Vogel enthält.&#10;&#10;Automatisch generierte Beschreibung mit mittlerer Zuverlässigkeit">
            <a:extLst>
              <a:ext uri="{FF2B5EF4-FFF2-40B4-BE49-F238E27FC236}">
                <a16:creationId xmlns:a16="http://schemas.microsoft.com/office/drawing/2014/main" id="{C4F10830-5529-7466-F32F-3E94312B6A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9326"/>
            <a:ext cx="4572000" cy="6940061"/>
          </a:xfrm>
          <a:prstGeom prst="rect">
            <a:avLst/>
          </a:prstGeom>
        </p:spPr>
      </p:pic>
      <p:sp>
        <p:nvSpPr>
          <p:cNvPr id="3" name="Rechteck 2">
            <a:extLst>
              <a:ext uri="{FF2B5EF4-FFF2-40B4-BE49-F238E27FC236}">
                <a16:creationId xmlns:a16="http://schemas.microsoft.com/office/drawing/2014/main" id="{FE0D3DAD-755D-86C6-3A08-5708ACC1EC8C}"/>
              </a:ext>
            </a:extLst>
          </p:cNvPr>
          <p:cNvSpPr/>
          <p:nvPr userDrawn="1"/>
        </p:nvSpPr>
        <p:spPr>
          <a:xfrm>
            <a:off x="9972136" y="-8626"/>
            <a:ext cx="1932317" cy="1570008"/>
          </a:xfrm>
          <a:prstGeom prst="rect">
            <a:avLst/>
          </a:prstGeom>
          <a:solidFill>
            <a:srgbClr val="14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Kugel enthält.&#10;&#10;Automatisch generierte Beschreibung">
            <a:extLst>
              <a:ext uri="{FF2B5EF4-FFF2-40B4-BE49-F238E27FC236}">
                <a16:creationId xmlns:a16="http://schemas.microsoft.com/office/drawing/2014/main" id="{C16E4B37-04AA-47C8-4456-33D1AF6A01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3374" y="142336"/>
            <a:ext cx="1689839" cy="1268083"/>
          </a:xfrm>
          <a:prstGeom prst="rect">
            <a:avLst/>
          </a:prstGeom>
        </p:spPr>
      </p:pic>
    </p:spTree>
    <p:extLst>
      <p:ext uri="{BB962C8B-B14F-4D97-AF65-F5344CB8AC3E}">
        <p14:creationId xmlns:p14="http://schemas.microsoft.com/office/powerpoint/2010/main" val="91225976"/>
      </p:ext>
    </p:extLst>
  </p:cSld>
  <p:clrMapOvr>
    <a:masterClrMapping/>
  </p:clrMapOvr>
  <p:hf sldNum="0"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p:bg>
      <p:bgRef idx="1001">
        <a:schemeClr val="bg1"/>
      </p:bgRef>
    </p:bg>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A8B459EB-A111-41B5-A540-1EEA2CD4C509}"/>
              </a:ext>
            </a:extLst>
          </p:cNvPr>
          <p:cNvSpPr/>
          <p:nvPr/>
        </p:nvSpPr>
        <p:spPr>
          <a:xfrm rot="16200000">
            <a:off x="6073139" y="22375"/>
            <a:ext cx="45719" cy="12192001"/>
          </a:xfrm>
          <a:prstGeom prst="rect">
            <a:avLst/>
          </a:prstGeom>
          <a:solidFill>
            <a:srgbClr val="A48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hasCustomPrompt="1"/>
          </p:nvPr>
        </p:nvSpPr>
        <p:spPr>
          <a:xfrm>
            <a:off x="624000" y="285247"/>
            <a:ext cx="10080000" cy="624000"/>
          </a:xfrm>
        </p:spPr>
        <p:txBody>
          <a:bodyPr/>
          <a:lstStyle>
            <a:lvl1pPr>
              <a:defRPr>
                <a:solidFill>
                  <a:srgbClr val="14272E"/>
                </a:solidFill>
              </a:defRPr>
            </a:lvl1pPr>
          </a:lstStyle>
          <a:p>
            <a:r>
              <a:rPr lang="de-DE" dirty="0"/>
              <a:t>CHAPTER | CHART-HEADLINE</a:t>
            </a:r>
          </a:p>
        </p:txBody>
      </p:sp>
      <p:sp>
        <p:nvSpPr>
          <p:cNvPr id="11" name="Foliennummernplatzhalter 8">
            <a:extLst>
              <a:ext uri="{FF2B5EF4-FFF2-40B4-BE49-F238E27FC236}">
                <a16:creationId xmlns:a16="http://schemas.microsoft.com/office/drawing/2014/main" id="{037F8DC2-46B4-457B-8E8E-8EDD33FF0E04}"/>
              </a:ext>
            </a:extLst>
          </p:cNvPr>
          <p:cNvSpPr>
            <a:spLocks noGrp="1"/>
          </p:cNvSpPr>
          <p:nvPr>
            <p:ph type="sldNum" sz="quarter" idx="4"/>
          </p:nvPr>
        </p:nvSpPr>
        <p:spPr>
          <a:xfrm>
            <a:off x="9227669" y="6338369"/>
            <a:ext cx="619125" cy="321074"/>
          </a:xfrm>
          <a:prstGeom prst="rect">
            <a:avLst/>
          </a:prstGeom>
        </p:spPr>
        <p:txBody>
          <a:bodyPr/>
          <a:lstStyle>
            <a:lvl1pPr>
              <a:defRPr>
                <a:solidFill>
                  <a:srgbClr val="14272E"/>
                </a:solidFill>
              </a:defRPr>
            </a:lvl1pPr>
          </a:lstStyle>
          <a:p>
            <a:fld id="{5F4C9F40-B079-4B71-A627-7266DFEA7F03}" type="slidenum">
              <a:rPr lang="en-GB" smtClean="0"/>
              <a:pPr/>
              <a:t>‹#›</a:t>
            </a:fld>
            <a:endParaRPr lang="en-GB"/>
          </a:p>
        </p:txBody>
      </p:sp>
      <p:pic>
        <p:nvPicPr>
          <p:cNvPr id="12" name="Grafik 11">
            <a:extLst>
              <a:ext uri="{FF2B5EF4-FFF2-40B4-BE49-F238E27FC236}">
                <a16:creationId xmlns:a16="http://schemas.microsoft.com/office/drawing/2014/main" id="{B72812DA-8F0D-B74D-4488-630A5C5D5A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73586" y="172831"/>
            <a:ext cx="1052882" cy="790100"/>
          </a:xfrm>
          <a:prstGeom prst="rect">
            <a:avLst/>
          </a:prstGeom>
        </p:spPr>
      </p:pic>
      <p:sp>
        <p:nvSpPr>
          <p:cNvPr id="6" name="Datumsplatzhalter 6">
            <a:extLst>
              <a:ext uri="{FF2B5EF4-FFF2-40B4-BE49-F238E27FC236}">
                <a16:creationId xmlns:a16="http://schemas.microsoft.com/office/drawing/2014/main" id="{2DC8BAE0-6CBE-81BA-00F8-19CC5C423EE6}"/>
              </a:ext>
            </a:extLst>
          </p:cNvPr>
          <p:cNvSpPr>
            <a:spLocks noGrp="1"/>
          </p:cNvSpPr>
          <p:nvPr>
            <p:ph type="dt" sz="half" idx="10"/>
          </p:nvPr>
        </p:nvSpPr>
        <p:spPr>
          <a:xfrm>
            <a:off x="8143336" y="6338369"/>
            <a:ext cx="1004374" cy="321074"/>
          </a:xfrm>
          <a:prstGeom prst="rect">
            <a:avLst/>
          </a:prstGeom>
        </p:spPr>
        <p:txBody>
          <a:bodyPr/>
          <a:lstStyle>
            <a:lvl1pPr>
              <a:defRPr sz="1400" b="1">
                <a:solidFill>
                  <a:schemeClr val="tx1">
                    <a:lumMod val="85000"/>
                    <a:lumOff val="15000"/>
                  </a:schemeClr>
                </a:solidFill>
              </a:defRPr>
            </a:lvl1pPr>
          </a:lstStyle>
          <a:p>
            <a:r>
              <a:rPr lang="de-DE" dirty="0"/>
              <a:t>08.04.2024</a:t>
            </a:r>
            <a:endParaRPr lang="en-GB" dirty="0"/>
          </a:p>
        </p:txBody>
      </p:sp>
      <p:pic>
        <p:nvPicPr>
          <p:cNvPr id="7" name="Grafik 6" descr="Ein Bild, das Text, Schrift, Logo, Grafiken enthält.&#10;&#10;Automatisch generierte Beschreibung">
            <a:extLst>
              <a:ext uri="{FF2B5EF4-FFF2-40B4-BE49-F238E27FC236}">
                <a16:creationId xmlns:a16="http://schemas.microsoft.com/office/drawing/2014/main" id="{AACDE99E-FBC9-CE89-1FCE-E8982E0694E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34288" r="2655" b="34923"/>
          <a:stretch/>
        </p:blipFill>
        <p:spPr>
          <a:xfrm>
            <a:off x="2659949" y="6257153"/>
            <a:ext cx="1011755" cy="438204"/>
          </a:xfrm>
          <a:prstGeom prst="rect">
            <a:avLst/>
          </a:prstGeom>
        </p:spPr>
      </p:pic>
      <p:pic>
        <p:nvPicPr>
          <p:cNvPr id="8" name="Grafik 7">
            <a:extLst>
              <a:ext uri="{FF2B5EF4-FFF2-40B4-BE49-F238E27FC236}">
                <a16:creationId xmlns:a16="http://schemas.microsoft.com/office/drawing/2014/main" id="{EB343451-A3A8-0EF0-3CFD-CC17F7526705}"/>
              </a:ext>
            </a:extLst>
          </p:cNvPr>
          <p:cNvPicPr>
            <a:picLocks noChangeAspect="1"/>
          </p:cNvPicPr>
          <p:nvPr userDrawn="1"/>
        </p:nvPicPr>
        <p:blipFill rotWithShape="1">
          <a:blip r:embed="rId4"/>
          <a:srcRect l="9083" t="12995" r="7430" b="13523"/>
          <a:stretch/>
        </p:blipFill>
        <p:spPr>
          <a:xfrm>
            <a:off x="5302790" y="6257153"/>
            <a:ext cx="793210" cy="438204"/>
          </a:xfrm>
          <a:prstGeom prst="rect">
            <a:avLst/>
          </a:prstGeom>
        </p:spPr>
      </p:pic>
      <p:pic>
        <p:nvPicPr>
          <p:cNvPr id="9" name="Grafik 8" descr="Ein Bild, das Entwurf, Lineart, Zeichnung, Clipart enthält.&#10;&#10;Automatisch generierte Beschreibung">
            <a:extLst>
              <a:ext uri="{FF2B5EF4-FFF2-40B4-BE49-F238E27FC236}">
                <a16:creationId xmlns:a16="http://schemas.microsoft.com/office/drawing/2014/main" id="{E38FDBBE-0D72-3686-CBDA-4B0B24269C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06095" y="6257153"/>
            <a:ext cx="499777" cy="473867"/>
          </a:xfrm>
          <a:prstGeom prst="rect">
            <a:avLst/>
          </a:prstGeom>
        </p:spPr>
      </p:pic>
      <p:pic>
        <p:nvPicPr>
          <p:cNvPr id="13" name="Grafik 12" descr="Ein Bild, das Schrift, Logo, Grafiken, Symbol enthält.&#10;&#10;Automatisch generierte Beschreibung">
            <a:extLst>
              <a:ext uri="{FF2B5EF4-FFF2-40B4-BE49-F238E27FC236}">
                <a16:creationId xmlns:a16="http://schemas.microsoft.com/office/drawing/2014/main" id="{733DA828-18DC-FED6-22CD-8A435D5A8A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1359" y="6257153"/>
            <a:ext cx="486324" cy="473868"/>
          </a:xfrm>
          <a:prstGeom prst="rect">
            <a:avLst/>
          </a:prstGeom>
        </p:spPr>
      </p:pic>
      <p:pic>
        <p:nvPicPr>
          <p:cNvPr id="14" name="Grafik 13" descr="Ein Bild, das Symbol, Emblem, Logo, Schrift enthält.&#10;&#10;Automatisch generierte Beschreibung">
            <a:extLst>
              <a:ext uri="{FF2B5EF4-FFF2-40B4-BE49-F238E27FC236}">
                <a16:creationId xmlns:a16="http://schemas.microsoft.com/office/drawing/2014/main" id="{7B524A46-1867-A4A9-5895-63B5595C1F8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2074" y="6257153"/>
            <a:ext cx="486324" cy="438204"/>
          </a:xfrm>
          <a:prstGeom prst="rect">
            <a:avLst/>
          </a:prstGeom>
        </p:spPr>
      </p:pic>
      <p:pic>
        <p:nvPicPr>
          <p:cNvPr id="15" name="Grafik 14" descr="Ein Bild, das Text, Schrift, Screenshot, Grafiken enthält.&#10;&#10;Automatisch generierte Beschreibung">
            <a:extLst>
              <a:ext uri="{FF2B5EF4-FFF2-40B4-BE49-F238E27FC236}">
                <a16:creationId xmlns:a16="http://schemas.microsoft.com/office/drawing/2014/main" id="{83B9C309-A3CE-BEA6-1DE1-1E8A369073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57947" y="6290946"/>
            <a:ext cx="2039282" cy="428307"/>
          </a:xfrm>
          <a:prstGeom prst="rect">
            <a:avLst/>
          </a:prstGeom>
        </p:spPr>
      </p:pic>
      <p:pic>
        <p:nvPicPr>
          <p:cNvPr id="3" name="Picture 2" descr="A black and blue flag&#10;&#10;Description automatically generated">
            <a:extLst>
              <a:ext uri="{FF2B5EF4-FFF2-40B4-BE49-F238E27FC236}">
                <a16:creationId xmlns:a16="http://schemas.microsoft.com/office/drawing/2014/main" id="{F360968C-DE71-452F-F146-67C24D01003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6808" y="6279492"/>
            <a:ext cx="1869037" cy="455372"/>
          </a:xfrm>
          <a:prstGeom prst="rect">
            <a:avLst/>
          </a:prstGeom>
        </p:spPr>
      </p:pic>
    </p:spTree>
    <p:extLst>
      <p:ext uri="{BB962C8B-B14F-4D97-AF65-F5344CB8AC3E}">
        <p14:creationId xmlns:p14="http://schemas.microsoft.com/office/powerpoint/2010/main" val="366286800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Text, Picture">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F873594-9E89-46FC-979C-817D798D56F5}"/>
              </a:ext>
            </a:extLst>
          </p:cNvPr>
          <p:cNvSpPr>
            <a:spLocks noGrp="1"/>
          </p:cNvSpPr>
          <p:nvPr>
            <p:ph type="title" hasCustomPrompt="1"/>
          </p:nvPr>
        </p:nvSpPr>
        <p:spPr>
          <a:xfrm>
            <a:off x="624000" y="285247"/>
            <a:ext cx="10080000" cy="624000"/>
          </a:xfrm>
        </p:spPr>
        <p:txBody>
          <a:bodyPr/>
          <a:lstStyle>
            <a:lvl1pPr>
              <a:defRPr>
                <a:solidFill>
                  <a:srgbClr val="14272E"/>
                </a:solidFill>
              </a:defRPr>
            </a:lvl1pPr>
          </a:lstStyle>
          <a:p>
            <a:r>
              <a:rPr lang="de-DE" dirty="0"/>
              <a:t>CHAPTER | CHART-HEADLINE</a:t>
            </a:r>
          </a:p>
        </p:txBody>
      </p:sp>
      <p:sp>
        <p:nvSpPr>
          <p:cNvPr id="11" name="Bildplatzhalter 10">
            <a:extLst>
              <a:ext uri="{FF2B5EF4-FFF2-40B4-BE49-F238E27FC236}">
                <a16:creationId xmlns:a16="http://schemas.microsoft.com/office/drawing/2014/main" id="{BDF30860-3C0A-48FD-9A79-DBF9834FEDDA}"/>
              </a:ext>
            </a:extLst>
          </p:cNvPr>
          <p:cNvSpPr>
            <a:spLocks noGrp="1"/>
          </p:cNvSpPr>
          <p:nvPr>
            <p:ph type="pic" sz="quarter" idx="13"/>
          </p:nvPr>
        </p:nvSpPr>
        <p:spPr>
          <a:xfrm>
            <a:off x="6676854" y="1314448"/>
            <a:ext cx="4700588" cy="4457701"/>
          </a:xfrm>
        </p:spPr>
        <p:txBody>
          <a:bodyPr/>
          <a:lstStyle/>
          <a:p>
            <a:r>
              <a:rPr lang="de-DE"/>
              <a:t>Bild durch Klicken auf Symbol hinzufügen</a:t>
            </a:r>
            <a:endParaRPr lang="en-US"/>
          </a:p>
        </p:txBody>
      </p:sp>
      <p:sp>
        <p:nvSpPr>
          <p:cNvPr id="13" name="Textplatzhalter 12">
            <a:extLst>
              <a:ext uri="{FF2B5EF4-FFF2-40B4-BE49-F238E27FC236}">
                <a16:creationId xmlns:a16="http://schemas.microsoft.com/office/drawing/2014/main" id="{E3BB9149-73D1-493A-B0F9-E4E795FD49FB}"/>
              </a:ext>
            </a:extLst>
          </p:cNvPr>
          <p:cNvSpPr>
            <a:spLocks noGrp="1"/>
          </p:cNvSpPr>
          <p:nvPr>
            <p:ph type="body" sz="quarter" idx="14"/>
          </p:nvPr>
        </p:nvSpPr>
        <p:spPr>
          <a:xfrm>
            <a:off x="814558" y="1471612"/>
            <a:ext cx="4319587" cy="4143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Foliennummernplatzhalter 8">
            <a:extLst>
              <a:ext uri="{FF2B5EF4-FFF2-40B4-BE49-F238E27FC236}">
                <a16:creationId xmlns:a16="http://schemas.microsoft.com/office/drawing/2014/main" id="{6FE13116-2463-B021-82E2-F971E1260E2A}"/>
              </a:ext>
            </a:extLst>
          </p:cNvPr>
          <p:cNvSpPr>
            <a:spLocks noGrp="1"/>
          </p:cNvSpPr>
          <p:nvPr>
            <p:ph type="sldNum" sz="quarter" idx="4"/>
          </p:nvPr>
        </p:nvSpPr>
        <p:spPr>
          <a:xfrm>
            <a:off x="9227669" y="6338369"/>
            <a:ext cx="619125" cy="321074"/>
          </a:xfrm>
          <a:prstGeom prst="rect">
            <a:avLst/>
          </a:prstGeom>
        </p:spPr>
        <p:txBody>
          <a:bodyPr/>
          <a:lstStyle>
            <a:lvl1pPr>
              <a:defRPr>
                <a:solidFill>
                  <a:srgbClr val="14272E"/>
                </a:solidFill>
              </a:defRPr>
            </a:lvl1pPr>
          </a:lstStyle>
          <a:p>
            <a:fld id="{5F4C9F40-B079-4B71-A627-7266DFEA7F03}" type="slidenum">
              <a:rPr lang="en-GB" smtClean="0"/>
              <a:pPr/>
              <a:t>‹#›</a:t>
            </a:fld>
            <a:endParaRPr lang="en-GB"/>
          </a:p>
        </p:txBody>
      </p:sp>
      <p:sp>
        <p:nvSpPr>
          <p:cNvPr id="8" name="Datumsplatzhalter 6">
            <a:extLst>
              <a:ext uri="{FF2B5EF4-FFF2-40B4-BE49-F238E27FC236}">
                <a16:creationId xmlns:a16="http://schemas.microsoft.com/office/drawing/2014/main" id="{060E6841-FB3A-DE06-D561-7D78263B4497}"/>
              </a:ext>
            </a:extLst>
          </p:cNvPr>
          <p:cNvSpPr>
            <a:spLocks noGrp="1"/>
          </p:cNvSpPr>
          <p:nvPr>
            <p:ph type="dt" sz="half" idx="10"/>
          </p:nvPr>
        </p:nvSpPr>
        <p:spPr>
          <a:xfrm>
            <a:off x="8143336" y="6338369"/>
            <a:ext cx="1004374" cy="321074"/>
          </a:xfrm>
          <a:prstGeom prst="rect">
            <a:avLst/>
          </a:prstGeom>
        </p:spPr>
        <p:txBody>
          <a:bodyPr/>
          <a:lstStyle>
            <a:lvl1pPr>
              <a:defRPr sz="1400" b="1">
                <a:solidFill>
                  <a:schemeClr val="tx1">
                    <a:lumMod val="85000"/>
                    <a:lumOff val="15000"/>
                  </a:schemeClr>
                </a:solidFill>
              </a:defRPr>
            </a:lvl1pPr>
          </a:lstStyle>
          <a:p>
            <a:r>
              <a:rPr lang="de-DE" dirty="0"/>
              <a:t>08.04.2024</a:t>
            </a:r>
            <a:endParaRPr lang="en-GB" dirty="0"/>
          </a:p>
        </p:txBody>
      </p:sp>
      <p:pic>
        <p:nvPicPr>
          <p:cNvPr id="3" name="Picture 2" descr="A black and blue flag&#10;&#10;Description automatically generated">
            <a:extLst>
              <a:ext uri="{FF2B5EF4-FFF2-40B4-BE49-F238E27FC236}">
                <a16:creationId xmlns:a16="http://schemas.microsoft.com/office/drawing/2014/main" id="{D7B25463-ADD2-CFEB-A126-BFB1F1A2B2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808" y="6279492"/>
            <a:ext cx="1869037" cy="455372"/>
          </a:xfrm>
          <a:prstGeom prst="rect">
            <a:avLst/>
          </a:prstGeom>
        </p:spPr>
      </p:pic>
    </p:spTree>
    <p:extLst>
      <p:ext uri="{BB962C8B-B14F-4D97-AF65-F5344CB8AC3E}">
        <p14:creationId xmlns:p14="http://schemas.microsoft.com/office/powerpoint/2010/main" val="34306250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915A37E-23D6-A6FA-EFAE-3EAE277FD85D}"/>
              </a:ext>
            </a:extLst>
          </p:cNvPr>
          <p:cNvSpPr/>
          <p:nvPr userDrawn="1"/>
        </p:nvSpPr>
        <p:spPr>
          <a:xfrm>
            <a:off x="7366959" y="3429000"/>
            <a:ext cx="3933646" cy="3204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385977BA-619E-40CB-81A3-E67E91417FC5}"/>
              </a:ext>
            </a:extLst>
          </p:cNvPr>
          <p:cNvSpPr txBox="1"/>
          <p:nvPr userDrawn="1"/>
        </p:nvSpPr>
        <p:spPr>
          <a:xfrm>
            <a:off x="1043796" y="905774"/>
            <a:ext cx="6763110" cy="3416320"/>
          </a:xfrm>
          <a:prstGeom prst="rect">
            <a:avLst/>
          </a:prstGeom>
          <a:noFill/>
        </p:spPr>
        <p:txBody>
          <a:bodyPr wrap="square" rtlCol="0">
            <a:spAutoFit/>
          </a:bodyPr>
          <a:lstStyle/>
          <a:p>
            <a:pPr algn="ctr"/>
            <a:r>
              <a:rPr lang="en-US" sz="2400" dirty="0"/>
              <a:t>Color for project</a:t>
            </a:r>
          </a:p>
          <a:p>
            <a:endParaRPr lang="en-US" sz="1600" dirty="0"/>
          </a:p>
          <a:p>
            <a:r>
              <a:rPr lang="en-US" sz="1600" b="1" dirty="0">
                <a:solidFill>
                  <a:schemeClr val="accent2"/>
                </a:solidFill>
              </a:rPr>
              <a:t>Project A</a:t>
            </a:r>
            <a:r>
              <a:rPr lang="en-US" sz="1600" b="1" dirty="0"/>
              <a:t>	</a:t>
            </a:r>
            <a:r>
              <a:rPr lang="en-US" sz="1600" dirty="0"/>
              <a:t>	#45ACDF</a:t>
            </a:r>
          </a:p>
          <a:p>
            <a:endParaRPr lang="en-US" sz="1600" dirty="0"/>
          </a:p>
          <a:p>
            <a:r>
              <a:rPr lang="en-US" sz="1600" b="1" dirty="0">
                <a:solidFill>
                  <a:schemeClr val="accent1"/>
                </a:solidFill>
              </a:rPr>
              <a:t>Project B</a:t>
            </a:r>
            <a:r>
              <a:rPr lang="en-US" sz="1600" dirty="0">
                <a:solidFill>
                  <a:schemeClr val="accent1"/>
                </a:solidFill>
              </a:rPr>
              <a:t>	</a:t>
            </a:r>
            <a:r>
              <a:rPr lang="en-US" sz="1600" dirty="0"/>
              <a:t>	#8DBB8C</a:t>
            </a:r>
          </a:p>
          <a:p>
            <a:endParaRPr lang="en-US" sz="1600" dirty="0"/>
          </a:p>
          <a:p>
            <a:r>
              <a:rPr lang="en-US" sz="1600" b="1" dirty="0">
                <a:solidFill>
                  <a:schemeClr val="bg2"/>
                </a:solidFill>
              </a:rPr>
              <a:t>Project C	</a:t>
            </a:r>
            <a:r>
              <a:rPr lang="en-US" sz="1600" dirty="0"/>
              <a:t>	#A485CE</a:t>
            </a:r>
          </a:p>
          <a:p>
            <a:endParaRPr lang="en-US" sz="1600" dirty="0"/>
          </a:p>
          <a:p>
            <a:r>
              <a:rPr lang="en-US" sz="1600" b="1" dirty="0">
                <a:solidFill>
                  <a:schemeClr val="tx2"/>
                </a:solidFill>
              </a:rPr>
              <a:t>Project general</a:t>
            </a:r>
            <a:r>
              <a:rPr lang="en-US" sz="1600" dirty="0"/>
              <a:t>		#737373</a:t>
            </a:r>
          </a:p>
          <a:p>
            <a:endParaRPr lang="en-US" sz="1600" dirty="0"/>
          </a:p>
          <a:p>
            <a:r>
              <a:rPr lang="en-US" sz="1600" b="1" dirty="0">
                <a:latin typeface="Futura Bk BT" panose="020B0502020204020303" pitchFamily="34" charset="0"/>
              </a:rPr>
              <a:t>CRC 1625 </a:t>
            </a:r>
            <a:r>
              <a:rPr lang="en-US" sz="1600" dirty="0">
                <a:latin typeface="Futura Bk BT" panose="020B0502020204020303" pitchFamily="34" charset="0"/>
              </a:rPr>
              <a:t>fond</a:t>
            </a:r>
            <a:r>
              <a:rPr lang="en-US" sz="1600" dirty="0"/>
              <a:t>	Futura Bk BT</a:t>
            </a:r>
          </a:p>
          <a:p>
            <a:endParaRPr lang="en-US" sz="1600" dirty="0"/>
          </a:p>
          <a:p>
            <a:r>
              <a:rPr lang="en-US" sz="1600" dirty="0">
                <a:solidFill>
                  <a:schemeClr val="tx1"/>
                </a:solidFill>
              </a:rPr>
              <a:t>Background color</a:t>
            </a:r>
            <a:r>
              <a:rPr lang="en-US" sz="1600" dirty="0"/>
              <a:t>	#14272E</a:t>
            </a:r>
          </a:p>
        </p:txBody>
      </p:sp>
      <p:pic>
        <p:nvPicPr>
          <p:cNvPr id="4" name="Grafik 3" descr="Ein Bild, das Kugel, Ball enthält.&#10;&#10;Automatisch generierte Beschreibung">
            <a:extLst>
              <a:ext uri="{FF2B5EF4-FFF2-40B4-BE49-F238E27FC236}">
                <a16:creationId xmlns:a16="http://schemas.microsoft.com/office/drawing/2014/main" id="{61087E00-13EE-1910-D1CC-531D064E3E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4736" y="476610"/>
            <a:ext cx="3598092" cy="2700068"/>
          </a:xfrm>
          <a:prstGeom prst="rect">
            <a:avLst/>
          </a:prstGeom>
        </p:spPr>
      </p:pic>
      <p:pic>
        <p:nvPicPr>
          <p:cNvPr id="6" name="Grafik 5" descr="Ein Bild, das Kugel enthält.&#10;&#10;Automatisch generierte Beschreibung">
            <a:extLst>
              <a:ext uri="{FF2B5EF4-FFF2-40B4-BE49-F238E27FC236}">
                <a16:creationId xmlns:a16="http://schemas.microsoft.com/office/drawing/2014/main" id="{9C50CB8F-2DC5-E606-1DDA-C8E35A537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4736" y="3681322"/>
            <a:ext cx="3598092" cy="2700068"/>
          </a:xfrm>
          <a:prstGeom prst="rect">
            <a:avLst/>
          </a:prstGeom>
        </p:spPr>
      </p:pic>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9" name="Area A" hidden="1">
            <a:extLst>
              <a:ext uri="{FF2B5EF4-FFF2-40B4-BE49-F238E27FC236}">
                <a16:creationId xmlns:a16="http://schemas.microsoft.com/office/drawing/2014/main" id="{7643002E-2D77-6840-B933-08975F0106D6}"/>
              </a:ext>
            </a:extLst>
          </p:cNvPr>
          <p:cNvGrpSpPr/>
          <p:nvPr userDrawn="1"/>
        </p:nvGrpSpPr>
        <p:grpSpPr>
          <a:xfrm>
            <a:off x="11407608" y="144000"/>
            <a:ext cx="720000" cy="720000"/>
            <a:chOff x="11448000" y="144000"/>
            <a:chExt cx="720000" cy="720000"/>
          </a:xfrm>
        </p:grpSpPr>
        <p:sp>
          <p:nvSpPr>
            <p:cNvPr id="20" name="Element_A">
              <a:extLst>
                <a:ext uri="{FF2B5EF4-FFF2-40B4-BE49-F238E27FC236}">
                  <a16:creationId xmlns:a16="http://schemas.microsoft.com/office/drawing/2014/main" id="{A7CEC376-494D-C54F-B896-5E66AC180452}"/>
                </a:ext>
              </a:extLst>
            </p:cNvPr>
            <p:cNvSpPr/>
            <p:nvPr/>
          </p:nvSpPr>
          <p:spPr>
            <a:xfrm flipH="1">
              <a:off x="11448000" y="144000"/>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21" name="Text_A">
              <a:extLst>
                <a:ext uri="{FF2B5EF4-FFF2-40B4-BE49-F238E27FC236}">
                  <a16:creationId xmlns:a16="http://schemas.microsoft.com/office/drawing/2014/main" id="{0BD97176-935F-3D4E-B9A0-3E17388CF2C9}"/>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tx1"/>
                  </a:solidFill>
                  <a:latin typeface="Calibri" panose="020F0502020204030204" pitchFamily="34" charset="0"/>
                  <a:cs typeface="Calibri" panose="020F0502020204030204" pitchFamily="34" charset="0"/>
                </a:rPr>
                <a:t>A09</a:t>
              </a:r>
              <a:endParaRPr lang="en-DE" sz="2000" b="1" dirty="0">
                <a:solidFill>
                  <a:schemeClr val="tx1"/>
                </a:solidFill>
                <a:latin typeface="Calibri" panose="020F0502020204030204" pitchFamily="34" charset="0"/>
                <a:cs typeface="Calibri" panose="020F0502020204030204" pitchFamily="34" charset="0"/>
              </a:endParaRPr>
            </a:p>
          </p:txBody>
        </p:sp>
      </p:gr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pic>
        <p:nvPicPr>
          <p:cNvPr id="2" name="Picture 1" descr="A black and blue flag&#10;&#10;Description automatically generated">
            <a:extLst>
              <a:ext uri="{FF2B5EF4-FFF2-40B4-BE49-F238E27FC236}">
                <a16:creationId xmlns:a16="http://schemas.microsoft.com/office/drawing/2014/main" id="{C1C0A80E-D5E6-A434-687A-D108979A9D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391" y="6244988"/>
            <a:ext cx="1869037" cy="455372"/>
          </a:xfrm>
          <a:prstGeom prst="rect">
            <a:avLst/>
          </a:prstGeom>
        </p:spPr>
      </p:pic>
    </p:spTree>
    <p:extLst>
      <p:ext uri="{BB962C8B-B14F-4D97-AF65-F5344CB8AC3E}">
        <p14:creationId xmlns:p14="http://schemas.microsoft.com/office/powerpoint/2010/main" val="301891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000" y="288695"/>
            <a:ext cx="10080000" cy="624000"/>
          </a:xfrm>
          <a:prstGeom prst="rect">
            <a:avLst/>
          </a:prstGeom>
        </p:spPr>
        <p:txBody>
          <a:bodyPr vert="horz" lIns="0" tIns="0" rIns="0" bIns="0" rtlCol="0" anchor="t" anchorCtr="0">
            <a:noAutofit/>
          </a:bodyPr>
          <a:lstStyle/>
          <a:p>
            <a:r>
              <a:rPr lang="de-DE" dirty="0"/>
              <a:t>Chapter | CHART-HEADLINE</a:t>
            </a:r>
          </a:p>
        </p:txBody>
      </p:sp>
      <p:sp>
        <p:nvSpPr>
          <p:cNvPr id="3" name="Textplatzhalter 2"/>
          <p:cNvSpPr>
            <a:spLocks noGrp="1"/>
          </p:cNvSpPr>
          <p:nvPr>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Rechteck 20">
            <a:extLst>
              <a:ext uri="{FF2B5EF4-FFF2-40B4-BE49-F238E27FC236}">
                <a16:creationId xmlns:a16="http://schemas.microsoft.com/office/drawing/2014/main" id="{25505C6C-13FD-4199-8344-9C6CB56807F5}"/>
              </a:ext>
            </a:extLst>
          </p:cNvPr>
          <p:cNvSpPr/>
          <p:nvPr/>
        </p:nvSpPr>
        <p:spPr>
          <a:xfrm rot="16200000">
            <a:off x="6073139" y="22375"/>
            <a:ext cx="45719" cy="12192001"/>
          </a:xfrm>
          <a:prstGeom prst="rect">
            <a:avLst/>
          </a:prstGeom>
          <a:solidFill>
            <a:srgbClr val="A48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fik 3">
            <a:extLst>
              <a:ext uri="{FF2B5EF4-FFF2-40B4-BE49-F238E27FC236}">
                <a16:creationId xmlns:a16="http://schemas.microsoft.com/office/drawing/2014/main" id="{C5832D58-F2DD-85F7-9C82-A00A73B47D4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973586" y="172831"/>
            <a:ext cx="1052882" cy="790100"/>
          </a:xfrm>
          <a:prstGeom prst="rect">
            <a:avLst/>
          </a:prstGeom>
        </p:spPr>
      </p:pic>
      <p:pic>
        <p:nvPicPr>
          <p:cNvPr id="9" name="Grafik 8" descr="Ein Bild, das Text, Schrift, Logo, Grafiken enthält.&#10;&#10;Automatisch generierte Beschreibung">
            <a:extLst>
              <a:ext uri="{FF2B5EF4-FFF2-40B4-BE49-F238E27FC236}">
                <a16:creationId xmlns:a16="http://schemas.microsoft.com/office/drawing/2014/main" id="{9424C43F-F5EF-A9DD-F7B5-1E8C5695B14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50000" t="34288" r="2655" b="34923"/>
          <a:stretch/>
        </p:blipFill>
        <p:spPr>
          <a:xfrm>
            <a:off x="2659949" y="6257153"/>
            <a:ext cx="1011755" cy="438204"/>
          </a:xfrm>
          <a:prstGeom prst="rect">
            <a:avLst/>
          </a:prstGeom>
        </p:spPr>
      </p:pic>
      <p:pic>
        <p:nvPicPr>
          <p:cNvPr id="10" name="Grafik 9">
            <a:extLst>
              <a:ext uri="{FF2B5EF4-FFF2-40B4-BE49-F238E27FC236}">
                <a16:creationId xmlns:a16="http://schemas.microsoft.com/office/drawing/2014/main" id="{8A291FB0-C7C0-AAF6-02D4-1A56573FCBE6}"/>
              </a:ext>
            </a:extLst>
          </p:cNvPr>
          <p:cNvPicPr>
            <a:picLocks noChangeAspect="1"/>
          </p:cNvPicPr>
          <p:nvPr userDrawn="1"/>
        </p:nvPicPr>
        <p:blipFill rotWithShape="1">
          <a:blip r:embed="rId10"/>
          <a:srcRect l="9083" t="12995" r="7430" b="13523"/>
          <a:stretch/>
        </p:blipFill>
        <p:spPr>
          <a:xfrm>
            <a:off x="5302790" y="6257153"/>
            <a:ext cx="793210" cy="438204"/>
          </a:xfrm>
          <a:prstGeom prst="rect">
            <a:avLst/>
          </a:prstGeom>
        </p:spPr>
      </p:pic>
      <p:pic>
        <p:nvPicPr>
          <p:cNvPr id="11" name="Grafik 10" descr="Ein Bild, das Entwurf, Lineart, Zeichnung, Clipart enthält.&#10;&#10;Automatisch generierte Beschreibung">
            <a:extLst>
              <a:ext uri="{FF2B5EF4-FFF2-40B4-BE49-F238E27FC236}">
                <a16:creationId xmlns:a16="http://schemas.microsoft.com/office/drawing/2014/main" id="{E3949CA5-CD38-2624-AA1C-6DAD64FA678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706095" y="6257153"/>
            <a:ext cx="499777" cy="473867"/>
          </a:xfrm>
          <a:prstGeom prst="rect">
            <a:avLst/>
          </a:prstGeom>
        </p:spPr>
      </p:pic>
      <p:pic>
        <p:nvPicPr>
          <p:cNvPr id="12" name="Grafik 11" descr="Ein Bild, das Schrift, Logo, Grafiken, Symbol enthält.&#10;&#10;Automatisch generierte Beschreibung">
            <a:extLst>
              <a:ext uri="{FF2B5EF4-FFF2-40B4-BE49-F238E27FC236}">
                <a16:creationId xmlns:a16="http://schemas.microsoft.com/office/drawing/2014/main" id="{D8833B67-F850-982E-8FC6-87417BD22CF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261359" y="6257153"/>
            <a:ext cx="486324" cy="473868"/>
          </a:xfrm>
          <a:prstGeom prst="rect">
            <a:avLst/>
          </a:prstGeom>
        </p:spPr>
      </p:pic>
      <p:pic>
        <p:nvPicPr>
          <p:cNvPr id="13" name="Grafik 12" descr="Ein Bild, das Symbol, Emblem, Logo, Schrift enthält.&#10;&#10;Automatisch generierte Beschreibung">
            <a:extLst>
              <a:ext uri="{FF2B5EF4-FFF2-40B4-BE49-F238E27FC236}">
                <a16:creationId xmlns:a16="http://schemas.microsoft.com/office/drawing/2014/main" id="{893A5519-6102-4D0A-3B69-3AE191264EC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82074" y="6257153"/>
            <a:ext cx="486324" cy="438204"/>
          </a:xfrm>
          <a:prstGeom prst="rect">
            <a:avLst/>
          </a:prstGeom>
        </p:spPr>
      </p:pic>
      <p:pic>
        <p:nvPicPr>
          <p:cNvPr id="14" name="Grafik 13" descr="Ein Bild, das Text, Schrift, Screenshot, Grafiken enthält.&#10;&#10;Automatisch generierte Beschreibung">
            <a:extLst>
              <a:ext uri="{FF2B5EF4-FFF2-40B4-BE49-F238E27FC236}">
                <a16:creationId xmlns:a16="http://schemas.microsoft.com/office/drawing/2014/main" id="{84E47B84-E407-B1B5-D86A-2C2A22F3264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57947" y="6290946"/>
            <a:ext cx="2039282" cy="428307"/>
          </a:xfrm>
          <a:prstGeom prst="rect">
            <a:avLst/>
          </a:prstGeom>
        </p:spPr>
      </p:pic>
    </p:spTree>
    <p:extLst>
      <p:ext uri="{BB962C8B-B14F-4D97-AF65-F5344CB8AC3E}">
        <p14:creationId xmlns:p14="http://schemas.microsoft.com/office/powerpoint/2010/main" val="4111848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55" r:id="rId5"/>
    <p:sldLayoutId id="214748366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rgbClr val="14272E"/>
          </a:solidFill>
          <a:latin typeface="Source Sans Pro" panose="020B0503030403020204" pitchFamily="34" charset="0"/>
          <a:ea typeface="Source Sans Pro" panose="020B0503030403020204" pitchFamily="34" charset="0"/>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Source Sans Pro" panose="020B0503030403020204" pitchFamily="34" charset="0"/>
          <a:ea typeface="Source Sans Pro" panose="020B0503030403020204" pitchFamily="34" charset="0"/>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guide id="6" pos="3840"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demo.mdi.ruhr-uni-bochum.de/rubric/binary-compounds" TargetMode="External"/><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hyperlink" Target="https://demo.mdi.ruhr-uni-bochum.de/object/ag2s-4870" TargetMode="External"/><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demo.mdi.ruhr-uni-bochum.d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demo.mdi.ruhr-uni-bochum.de/" TargetMode="External"/><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demo.mdi.ruhr-uni-bochum.de/adminobject/edititem/378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demo.mdi.ruhr-uni-bochum.de/adminobject/edititem/487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emo.mdi.ruhr-uni-bochum.de/adminobject/edititem/4870" TargetMode="External"/><Relationship Id="rId3" Type="http://schemas.openxmlformats.org/officeDocument/2006/relationships/image" Target="../media/image62.png"/><Relationship Id="rId7" Type="http://schemas.openxmlformats.org/officeDocument/2006/relationships/hyperlink" Target="https://demo.mdi.ruhr-uni-bochum.de/object/ag2s-487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hyperlink" Target="https://demo.mdi.ruhr-uni-bochum.de/search/?system=As-Ga&amp;typeid=8&amp;Aspctmin=30&amp;Aspctmax=50&amp;Gaabsmin=1&amp;Gaabsmax=3&amp;pr0name=E%3Csub%3Eg%3C%2Fsub%3E&amp;pr0type=Float&amp;pr0min=1.5&amp;pr0max=2&amp;prcnt=1" TargetMode="External"/><Relationship Id="rId4" Type="http://schemas.openxmlformats.org/officeDocument/2006/relationships/hyperlink" Target="https://demo.mdi.ruhr-uni-bochum.de/search/?system=As-Ga&amp;typeid=8&amp;Aspctmin=30&amp;Aspctmax=50&amp;Gaabsmin=1&amp;Gaabsmax=3&amp;pr0name=E%3Csub%3Eg%3C%2Fsub%3E&amp;pr0type=Float&amp;pr0min=1.5&amp;pr0max=2&amp;pr1name=Comment&amp;pr1type=String&amp;pr1max=3&amp;pr1str=solution&amp;prcnt=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hyperlink" Target="https://demo.mdi.ruhr-uni-bochum.de/adminobject/edititem/4870" TargetMode="External"/><Relationship Id="rId4" Type="http://schemas.openxmlformats.org/officeDocument/2006/relationships/hyperlink" Target="https://demo.mdi.ruhr-uni-bochum.de/object/ag2s-487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s://crc247.mdi.ruhr-uni-bochum.de/object/synthesis-for-sample-8220-co-deposition-221111-k3-3-1922" TargetMode="External"/><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demo.mdi.ruhr-uni-bochum.de/object/ag2s-4870" TargetMode="External"/><Relationship Id="rId9" Type="http://schemas.openxmlformats.org/officeDocument/2006/relationships/image" Target="../media/image8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htts.matinf.pro/resistance/txt/data" TargetMode="External"/><Relationship Id="rId3" Type="http://schemas.openxmlformats.org/officeDocument/2006/relationships/hyperlink" Target="https://validation.matinf.pro/edx/data/databasevaluesbody" TargetMode="External"/><Relationship Id="rId7" Type="http://schemas.openxmlformats.org/officeDocument/2006/relationships/hyperlink" Target="https://htts.matinf.pro/resistance/csv/data"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validation.matinf.pro/edx/data" TargetMode="External"/><Relationship Id="rId5" Type="http://schemas.openxmlformats.org/officeDocument/2006/relationships/hyperlink" Target="https://validation.matinf.pro/" TargetMode="External"/><Relationship Id="rId10" Type="http://schemas.openxmlformats.org/officeDocument/2006/relationships/hyperlink" Target="https://thickness.matinf.pro/thickness/txt/data" TargetMode="External"/><Relationship Id="rId4" Type="http://schemas.openxmlformats.org/officeDocument/2006/relationships/hyperlink" Target="https://validation.matinf.pro/edx/data/table" TargetMode="External"/><Relationship Id="rId9" Type="http://schemas.openxmlformats.org/officeDocument/2006/relationships/hyperlink" Target="https://thickness.matinf.pro/thickness/xlsx/dat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hyperlink" Target="https://crc1625.mdi.ruhr-uni-bochum.de/custom/editsample/0/?idr=1079&amp;returl=%2Frubric%2Fa01_ag-au-pd-pt-x" TargetMode="External"/><Relationship Id="rId7"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hyperlink" Target="https://crc1625.mdi.ruhr-uni-bochum.de/custom/editsample/11098/?idr=1079&amp;returl=%252Frubric%252Fa01_ag-au-pd-pt-x"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htts.matinf.pr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crc1625.mdi.ruhr-uni-bochum.de/" TargetMode="External"/><Relationship Id="rId4" Type="http://schemas.openxmlformats.org/officeDocument/2006/relationships/hyperlink" Target="https://mdi.matinf.pro/"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rc1625.mdi.ruhr-uni-bochum.de/search/?system=Ni-V&amp;typeid=8&amp;Nipctmin=15&amp;Nipctmax=20&amp;pr0name=R&amp;pr0type=Float&amp;pr0min=10000000&amp;pr0max=11111111&amp;prcnt=1"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crc247.mdi.ruhr-uni-bochum.de/handove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rc247.mdi.ruhr-uni-bochum.de/rubric/area-c_c03"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3" Type="http://schemas.openxmlformats.org/officeDocument/2006/relationships/hyperlink" Target="https://crc247.mdi.ruhr-uni-bochum.de/report/objectsstatistics"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hyperlink" Target="https://crc247.mdi.ruhr-uni-bochum.de/report/usersstatistic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5.jpeg"/><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08.png"/><Relationship Id="rId4" Type="http://schemas.openxmlformats.org/officeDocument/2006/relationships/image" Target="../media/image107.jpeg"/></Relationships>
</file>

<file path=ppt/slides/_rels/slide4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hyperlink" Target="https://gitlab.ruhr-uni-bochum.de/" TargetMode="External"/><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gitlab.ruhr-uni-bochum.de/vic/webutilslib" TargetMode="External"/><Relationship Id="rId11" Type="http://schemas.openxmlformats.org/officeDocument/2006/relationships/image" Target="../media/image113.png"/><Relationship Id="rId5" Type="http://schemas.openxmlformats.org/officeDocument/2006/relationships/hyperlink" Target="https://gitlab.ruhr-uni-bochum.de/vic/identitymanagerui" TargetMode="External"/><Relationship Id="rId10" Type="http://schemas.openxmlformats.org/officeDocument/2006/relationships/image" Target="../media/image112.png"/><Relationship Id="rId4" Type="http://schemas.openxmlformats.org/officeDocument/2006/relationships/hyperlink" Target="https://gitlab.ruhr-uni-bochum.de/vic/infproject" TargetMode="External"/><Relationship Id="rId9"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hyperlink" Target="https://demo.mdi.ruhr-uni-bochum.de/"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hyperlink" Target="https://inf.mdi.ruhr-uni-bochum.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hyperlink" Target="https://vdudarev.ru/"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openid.net/" TargetMode="External"/><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en.wikipedia.org/wiki/Authorization" TargetMode="External"/><Relationship Id="rId4" Type="http://schemas.openxmlformats.org/officeDocument/2006/relationships/hyperlink" Target="https://en.wikipedia.org/wiki/Authentication" TargetMode="External"/><Relationship Id="rId9" Type="http://schemas.openxmlformats.org/officeDocument/2006/relationships/hyperlink" Target="https://crc1625.mdi.ruhr-uni-bochum.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c1625.mdi.ruhr-uni-bochum.d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forms.gle/F1kcKUoaFccBWHoB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hyperlink" Target="https://learn.microsoft.com/en-us/aspnet/core/security/authentication/identity" TargetMode="Externa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3D260-69BB-9622-0102-9686F2A4721B}"/>
              </a:ext>
            </a:extLst>
          </p:cNvPr>
          <p:cNvSpPr>
            <a:spLocks noGrp="1"/>
          </p:cNvSpPr>
          <p:nvPr>
            <p:ph type="title"/>
          </p:nvPr>
        </p:nvSpPr>
        <p:spPr/>
        <p:txBody>
          <a:bodyPr/>
          <a:lstStyle/>
          <a:p>
            <a:r>
              <a:rPr lang="en-US" dirty="0"/>
              <a:t>Current state of RDMS</a:t>
            </a:r>
          </a:p>
        </p:txBody>
      </p:sp>
      <p:sp>
        <p:nvSpPr>
          <p:cNvPr id="4" name="Textfeld 3">
            <a:extLst>
              <a:ext uri="{FF2B5EF4-FFF2-40B4-BE49-F238E27FC236}">
                <a16:creationId xmlns:a16="http://schemas.microsoft.com/office/drawing/2014/main" id="{2ACB2022-CCDE-6637-2869-EF45A2D44A31}"/>
              </a:ext>
            </a:extLst>
          </p:cNvPr>
          <p:cNvSpPr txBox="1"/>
          <p:nvPr/>
        </p:nvSpPr>
        <p:spPr>
          <a:xfrm>
            <a:off x="1936043" y="4328160"/>
            <a:ext cx="10092101" cy="584775"/>
          </a:xfrm>
          <a:prstGeom prst="rect">
            <a:avLst/>
          </a:prstGeom>
          <a:noFill/>
        </p:spPr>
        <p:txBody>
          <a:bodyPr wrap="square" rtlCol="0">
            <a:spAutoFit/>
          </a:bodyPr>
          <a:lstStyle/>
          <a:p>
            <a:pPr algn="r"/>
            <a:r>
              <a:rPr lang="en-US" sz="3200" i="1" dirty="0">
                <a:solidFill>
                  <a:srgbClr val="14272E"/>
                </a:solidFill>
              </a:rPr>
              <a:t>Dreams come true… but slowly</a:t>
            </a:r>
          </a:p>
        </p:txBody>
      </p:sp>
      <p:sp>
        <p:nvSpPr>
          <p:cNvPr id="5" name="TextBox 4">
            <a:extLst>
              <a:ext uri="{FF2B5EF4-FFF2-40B4-BE49-F238E27FC236}">
                <a16:creationId xmlns:a16="http://schemas.microsoft.com/office/drawing/2014/main" id="{30DA78C3-92D4-771C-D2C8-32A997004623}"/>
              </a:ext>
            </a:extLst>
          </p:cNvPr>
          <p:cNvSpPr txBox="1"/>
          <p:nvPr/>
        </p:nvSpPr>
        <p:spPr>
          <a:xfrm>
            <a:off x="10049773" y="2895549"/>
            <a:ext cx="1897813" cy="430887"/>
          </a:xfrm>
          <a:prstGeom prst="rect">
            <a:avLst/>
          </a:prstGeom>
          <a:noFill/>
        </p:spPr>
        <p:txBody>
          <a:bodyPr wrap="square">
            <a:spAutoFit/>
          </a:bodyPr>
          <a:lstStyle/>
          <a:p>
            <a:pPr algn="r"/>
            <a:r>
              <a:rPr lang="en-US" sz="2200" dirty="0">
                <a:solidFill>
                  <a:srgbClr val="14272E"/>
                </a:solidFill>
              </a:rPr>
              <a:t>Victor </a:t>
            </a:r>
            <a:r>
              <a:rPr lang="en-US" sz="2200" dirty="0" err="1">
                <a:solidFill>
                  <a:srgbClr val="14272E"/>
                </a:solidFill>
              </a:rPr>
              <a:t>Dudarev</a:t>
            </a:r>
            <a:endParaRPr lang="en-US" sz="2200" dirty="0">
              <a:solidFill>
                <a:srgbClr val="14272E"/>
              </a:solidFill>
            </a:endParaRPr>
          </a:p>
        </p:txBody>
      </p:sp>
      <p:sp>
        <p:nvSpPr>
          <p:cNvPr id="6" name="Text Placeholder 1">
            <a:extLst>
              <a:ext uri="{FF2B5EF4-FFF2-40B4-BE49-F238E27FC236}">
                <a16:creationId xmlns:a16="http://schemas.microsoft.com/office/drawing/2014/main" id="{4F668BDA-89FC-BC31-24D3-7C4E300DCE9E}"/>
              </a:ext>
            </a:extLst>
          </p:cNvPr>
          <p:cNvSpPr txBox="1">
            <a:spLocks/>
          </p:cNvSpPr>
          <p:nvPr/>
        </p:nvSpPr>
        <p:spPr>
          <a:xfrm>
            <a:off x="9497682" y="5517004"/>
            <a:ext cx="2620337" cy="485999"/>
          </a:xfrm>
          <a:prstGeom prst="rect">
            <a:avLst/>
          </a:prstGeom>
        </p:spPr>
        <p:txBody>
          <a:bodyPr/>
          <a:lst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Source Sans Pro" panose="020B0503030403020204" pitchFamily="34" charset="0"/>
                <a:ea typeface="Source Sans Pro" panose="020B0503030403020204" pitchFamily="34" charset="0"/>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a:lstStyle>
          <a:p>
            <a:r>
              <a:rPr lang="de-DE" sz="1000" b="0"/>
              <a:t>RDMS: Research Data Management System</a:t>
            </a:r>
            <a:endParaRPr lang="en-US" b="0" dirty="0"/>
          </a:p>
        </p:txBody>
      </p:sp>
    </p:spTree>
    <p:extLst>
      <p:ext uri="{BB962C8B-B14F-4D97-AF65-F5344CB8AC3E}">
        <p14:creationId xmlns:p14="http://schemas.microsoft.com/office/powerpoint/2010/main" val="152939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Predefined Roles</a:t>
            </a:r>
            <a:endParaRPr lang="de-DE" dirty="0"/>
          </a:p>
        </p:txBody>
      </p:sp>
      <p:sp>
        <p:nvSpPr>
          <p:cNvPr id="4" name="Text Placeholder 3">
            <a:extLst>
              <a:ext uri="{FF2B5EF4-FFF2-40B4-BE49-F238E27FC236}">
                <a16:creationId xmlns:a16="http://schemas.microsoft.com/office/drawing/2014/main" id="{5B05105B-A265-3C1F-1B24-AAE832464F4A}"/>
              </a:ext>
            </a:extLst>
          </p:cNvPr>
          <p:cNvSpPr>
            <a:spLocks noGrp="1"/>
          </p:cNvSpPr>
          <p:nvPr>
            <p:ph type="body" sz="quarter" idx="13"/>
          </p:nvPr>
        </p:nvSpPr>
        <p:spPr>
          <a:xfrm>
            <a:off x="6299200" y="6362393"/>
            <a:ext cx="4683124" cy="485999"/>
          </a:xfrm>
        </p:spPr>
        <p:txBody>
          <a:bodyPr/>
          <a:lstStyle/>
          <a:p>
            <a:pPr indent="0">
              <a:buNone/>
            </a:pPr>
            <a:r>
              <a:rPr lang="en-US" sz="1000" b="0" dirty="0">
                <a:solidFill>
                  <a:prstClr val="black"/>
                </a:solidFill>
                <a:latin typeface="Arial" panose="020B0604020202020204"/>
                <a:hlinkClick r:id="rId3"/>
              </a:rPr>
              <a:t>https://en.wikipedia.org/wiki/Role-based_access_control</a:t>
            </a:r>
            <a:endParaRPr lang="en-US" sz="1000" b="0" dirty="0">
              <a:solidFill>
                <a:prstClr val="black"/>
              </a:solidFill>
              <a:latin typeface="Arial" panose="020B0604020202020204"/>
            </a:endParaRPr>
          </a:p>
        </p:txBody>
      </p:sp>
      <p:sp>
        <p:nvSpPr>
          <p:cNvPr id="13" name="TextBox 12">
            <a:extLst>
              <a:ext uri="{FF2B5EF4-FFF2-40B4-BE49-F238E27FC236}">
                <a16:creationId xmlns:a16="http://schemas.microsoft.com/office/drawing/2014/main" id="{F2242330-634B-69F8-A2FD-25947EC29FB4}"/>
              </a:ext>
            </a:extLst>
          </p:cNvPr>
          <p:cNvSpPr txBox="1"/>
          <p:nvPr/>
        </p:nvSpPr>
        <p:spPr>
          <a:xfrm>
            <a:off x="282032" y="845125"/>
            <a:ext cx="11609193" cy="5201424"/>
          </a:xfrm>
          <a:prstGeom prst="rect">
            <a:avLst/>
          </a:prstGeom>
          <a:noFill/>
        </p:spPr>
        <p:txBody>
          <a:bodyPr wrap="square">
            <a:spAutoFit/>
          </a:bodyPr>
          <a:lstStyle/>
          <a:p>
            <a:pPr defTabSz="914377"/>
            <a:r>
              <a:rPr lang="en-US" sz="3200" b="1" dirty="0">
                <a:solidFill>
                  <a:prstClr val="black"/>
                </a:solidFill>
              </a:rPr>
              <a:t>Roles:</a:t>
            </a:r>
          </a:p>
          <a:p>
            <a:pPr defTabSz="914377"/>
            <a:endParaRPr lang="en-US" sz="1200" b="1"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User:</a:t>
            </a:r>
          </a:p>
          <a:p>
            <a:pPr marL="914377" lvl="2" defTabSz="914377"/>
            <a:r>
              <a:rPr lang="en-US" sz="2000" dirty="0">
                <a:solidFill>
                  <a:prstClr val="black"/>
                </a:solidFill>
              </a:rPr>
              <a:t>- </a:t>
            </a:r>
            <a:r>
              <a:rPr lang="en-US" sz="2000" u="sng" dirty="0">
                <a:solidFill>
                  <a:prstClr val="black"/>
                </a:solidFill>
              </a:rPr>
              <a:t>read-only</a:t>
            </a:r>
            <a:r>
              <a:rPr lang="en-US" sz="2000" dirty="0">
                <a:solidFill>
                  <a:prstClr val="black"/>
                </a:solidFill>
              </a:rPr>
              <a:t> access to public and protected data</a:t>
            </a:r>
          </a:p>
          <a:p>
            <a:pPr marL="1295368" lvl="2" indent="-380990" defTabSz="914377">
              <a:buFontTx/>
              <a:buChar char="-"/>
            </a:pPr>
            <a:endParaRPr lang="en-US" sz="2000" dirty="0">
              <a:solidFill>
                <a:prstClr val="black"/>
              </a:solidFill>
            </a:endParaRPr>
          </a:p>
          <a:p>
            <a:pPr marL="380990" indent="-380990" defTabSz="914377">
              <a:buFont typeface="Arial" panose="020B0604020202020204" pitchFamily="34" charset="0"/>
              <a:buChar char="•"/>
            </a:pPr>
            <a:r>
              <a:rPr lang="en-US" sz="2200" b="1" dirty="0" err="1">
                <a:solidFill>
                  <a:prstClr val="black"/>
                </a:solidFill>
              </a:rPr>
              <a:t>PowerUser</a:t>
            </a:r>
            <a:r>
              <a:rPr lang="en-US" sz="2200" b="1" dirty="0">
                <a:solidFill>
                  <a:prstClr val="black"/>
                </a:solidFill>
              </a:rPr>
              <a:t>:</a:t>
            </a:r>
          </a:p>
          <a:p>
            <a:pPr defTabSz="914377"/>
            <a:r>
              <a:rPr lang="en-US" sz="2000" dirty="0">
                <a:solidFill>
                  <a:prstClr val="black"/>
                </a:solidFill>
              </a:rPr>
              <a:t>	- read-only access to public and protected data (+ private data, created by the current user)</a:t>
            </a:r>
          </a:p>
          <a:p>
            <a:pPr defTabSz="914377"/>
            <a:r>
              <a:rPr lang="en-US" sz="2000" dirty="0">
                <a:solidFill>
                  <a:prstClr val="black"/>
                </a:solidFill>
              </a:rPr>
              <a:t>	- add data (+ write access to data, created by the current user)</a:t>
            </a: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Administrator</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full access</a:t>
            </a:r>
            <a:r>
              <a:rPr lang="en-US" sz="2000" dirty="0">
                <a:solidFill>
                  <a:prstClr val="black"/>
                </a:solidFill>
              </a:rPr>
              <a:t> to all data (CRUD)</a:t>
            </a:r>
          </a:p>
          <a:p>
            <a:pPr defTabSz="914377"/>
            <a:r>
              <a:rPr lang="en-US" sz="2000" dirty="0">
                <a:solidFill>
                  <a:prstClr val="black"/>
                </a:solidFill>
              </a:rPr>
              <a:t>	- user management</a:t>
            </a:r>
          </a:p>
          <a:p>
            <a:pPr defTabSz="914377"/>
            <a:endParaRPr lang="en-US" sz="2000" dirty="0">
              <a:solidFill>
                <a:prstClr val="black"/>
              </a:solidFill>
            </a:endParaRP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Anonymous (== registered user with no roles assigned)</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read-only access to public data </a:t>
            </a:r>
            <a:r>
              <a:rPr lang="en-US" sz="2000" dirty="0">
                <a:solidFill>
                  <a:prstClr val="black"/>
                </a:solidFill>
              </a:rPr>
              <a:t>only (be</a:t>
            </a:r>
            <a:r>
              <a:rPr lang="ru-RU" sz="2000" dirty="0">
                <a:solidFill>
                  <a:prstClr val="black"/>
                </a:solidFill>
              </a:rPr>
              <a:t> </a:t>
            </a:r>
            <a:r>
              <a:rPr lang="en-US" sz="2000" dirty="0">
                <a:solidFill>
                  <a:prstClr val="black"/>
                </a:solidFill>
              </a:rPr>
              <a:t>aware: internet search engines will index public data)</a:t>
            </a:r>
            <a:endParaRPr lang="ru-RU" sz="2000" b="1" dirty="0">
              <a:solidFill>
                <a:prstClr val="black"/>
              </a:solidFill>
            </a:endParaRPr>
          </a:p>
        </p:txBody>
      </p:sp>
      <p:pic>
        <p:nvPicPr>
          <p:cNvPr id="3" name="Picture 2">
            <a:extLst>
              <a:ext uri="{FF2B5EF4-FFF2-40B4-BE49-F238E27FC236}">
                <a16:creationId xmlns:a16="http://schemas.microsoft.com/office/drawing/2014/main" id="{0D2470F3-AF27-8AC9-0928-D4E026B2BEB2}"/>
              </a:ext>
            </a:extLst>
          </p:cNvPr>
          <p:cNvPicPr>
            <a:picLocks noChangeAspect="1"/>
          </p:cNvPicPr>
          <p:nvPr/>
        </p:nvPicPr>
        <p:blipFill>
          <a:blip r:embed="rId4"/>
          <a:stretch>
            <a:fillRect/>
          </a:stretch>
        </p:blipFill>
        <p:spPr>
          <a:xfrm>
            <a:off x="8722966" y="3805382"/>
            <a:ext cx="3353038" cy="1678716"/>
          </a:xfrm>
          <a:prstGeom prst="rect">
            <a:avLst/>
          </a:prstGeom>
          <a:ln>
            <a:solidFill>
              <a:srgbClr val="0070C0"/>
            </a:solidFill>
          </a:ln>
        </p:spPr>
      </p:pic>
      <p:sp>
        <p:nvSpPr>
          <p:cNvPr id="5" name="Rectangle: Rounded Corners 4">
            <a:extLst>
              <a:ext uri="{FF2B5EF4-FFF2-40B4-BE49-F238E27FC236}">
                <a16:creationId xmlns:a16="http://schemas.microsoft.com/office/drawing/2014/main" id="{6564ACCF-B89E-1071-341D-D874D6CDDCC5}"/>
              </a:ext>
            </a:extLst>
          </p:cNvPr>
          <p:cNvSpPr/>
          <p:nvPr/>
        </p:nvSpPr>
        <p:spPr>
          <a:xfrm>
            <a:off x="196400" y="1462745"/>
            <a:ext cx="10693273" cy="2250273"/>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43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Setting the Object Access Level</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363855" y="6362393"/>
            <a:ext cx="4618469" cy="485999"/>
          </a:xfrm>
        </p:spPr>
        <p:txBody>
          <a:bodyPr>
            <a:normAutofit fontScale="92500" lnSpcReduction="10000"/>
          </a:bodyPr>
          <a:lstStyle/>
          <a:p>
            <a:pPr indent="0">
              <a:buNone/>
            </a:pPr>
            <a:r>
              <a:rPr lang="en-US" b="1" dirty="0"/>
              <a:t>Protected</a:t>
            </a:r>
            <a:r>
              <a:rPr lang="en-US" dirty="0"/>
              <a:t> is default in </a:t>
            </a:r>
            <a:r>
              <a:rPr lang="en-US" b="1" dirty="0"/>
              <a:t>CRC 1625</a:t>
            </a:r>
            <a:endParaRPr lang="en-US" dirty="0"/>
          </a:p>
          <a:p>
            <a:pPr indent="0">
              <a:buNone/>
            </a:pPr>
            <a:r>
              <a:rPr lang="en-US" b="0" i="0" dirty="0">
                <a:solidFill>
                  <a:srgbClr val="1D1C1D"/>
                </a:solidFill>
                <a:effectLst/>
                <a:latin typeface="Slack-Lato"/>
              </a:rPr>
              <a:t>NDA - Non-Disclosure Agreement</a:t>
            </a:r>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5324150"/>
          </a:xfrm>
          <a:prstGeom prst="rect">
            <a:avLst/>
          </a:prstGeom>
          <a:noFill/>
        </p:spPr>
        <p:txBody>
          <a:bodyPr wrap="square">
            <a:spAutoFit/>
          </a:bodyPr>
          <a:lstStyle/>
          <a:p>
            <a:pPr defTabSz="914377"/>
            <a:r>
              <a:rPr lang="en-US" sz="2133" b="1" dirty="0">
                <a:solidFill>
                  <a:prstClr val="black"/>
                </a:solidFill>
              </a:rPr>
              <a:t>What is an Object?</a:t>
            </a:r>
          </a:p>
          <a:p>
            <a:pPr defTabSz="914377"/>
            <a:r>
              <a:rPr lang="en-US" sz="2133" dirty="0">
                <a:solidFill>
                  <a:prstClr val="black"/>
                </a:solidFill>
              </a:rPr>
              <a:t>	Object (=document) is a data entry within RDMS that has user-defined access level and reflects an object of the real world (e.g. sample) or its model. Ultimately, object has it’s unique Web page (with unique URL address).</a:t>
            </a:r>
          </a:p>
          <a:p>
            <a:pPr algn="ctr" defTabSz="914377"/>
            <a:r>
              <a:rPr lang="en-US" sz="2133" b="1" dirty="0">
                <a:solidFill>
                  <a:srgbClr val="003560">
                    <a:lumMod val="75000"/>
                    <a:lumOff val="25000"/>
                  </a:srgbClr>
                </a:solidFill>
              </a:rPr>
              <a:t>To establish data access policy Data Access Levels are introduced in RDMS.</a:t>
            </a:r>
          </a:p>
          <a:p>
            <a:pPr defTabSz="914377"/>
            <a:endParaRPr lang="en-US" sz="800" b="1" dirty="0">
              <a:solidFill>
                <a:prstClr val="black"/>
              </a:solidFill>
            </a:endParaRPr>
          </a:p>
          <a:p>
            <a:pPr defTabSz="914377"/>
            <a:r>
              <a:rPr lang="en-US" sz="2133" b="1" dirty="0">
                <a:solidFill>
                  <a:prstClr val="black"/>
                </a:solidFill>
              </a:rPr>
              <a:t>Four Access Levels:</a:t>
            </a:r>
          </a:p>
          <a:p>
            <a:pPr marL="380990" indent="-380990" defTabSz="914377">
              <a:buFont typeface="Arial" panose="020B0604020202020204" pitchFamily="34" charset="0"/>
              <a:buChar char="•"/>
            </a:pPr>
            <a:r>
              <a:rPr lang="en-US" sz="1700" b="1" dirty="0">
                <a:solidFill>
                  <a:prstClr val="black"/>
                </a:solidFill>
              </a:rPr>
              <a:t>Public</a:t>
            </a:r>
            <a:r>
              <a:rPr lang="en-US" sz="1700" b="1" dirty="0">
                <a:solidFill>
                  <a:prstClr val="white">
                    <a:lumMod val="50000"/>
                  </a:prstClr>
                </a:solidFill>
              </a:rPr>
              <a:t> </a:t>
            </a:r>
            <a:r>
              <a:rPr lang="en-US" sz="1700" dirty="0">
                <a:solidFill>
                  <a:prstClr val="white">
                    <a:lumMod val="50000"/>
                  </a:prstClr>
                </a:solidFill>
              </a:rPr>
              <a:t>(for anonymous users, search engines)</a:t>
            </a:r>
            <a:r>
              <a:rPr lang="en-US" sz="1700" dirty="0">
                <a:solidFill>
                  <a:prstClr val="black"/>
                </a:solidFill>
              </a:rPr>
              <a:t>:</a:t>
            </a:r>
          </a:p>
          <a:p>
            <a:pPr marL="1295368" lvl="2" indent="-380990" defTabSz="914377">
              <a:buFontTx/>
              <a:buChar char="-"/>
            </a:pPr>
            <a:r>
              <a:rPr lang="en-US" sz="1700" dirty="0">
                <a:solidFill>
                  <a:prstClr val="black"/>
                </a:solidFill>
              </a:rPr>
              <a:t>objects are </a:t>
            </a:r>
            <a:r>
              <a:rPr lang="en-US" sz="1700" u="sng" dirty="0">
                <a:solidFill>
                  <a:prstClr val="black"/>
                </a:solidFill>
              </a:rPr>
              <a:t>available to everybody </a:t>
            </a:r>
            <a:r>
              <a:rPr lang="en-US" sz="1700" dirty="0">
                <a:solidFill>
                  <a:prstClr val="black"/>
                </a:solidFill>
              </a:rPr>
              <a:t>regardless of authorization (visible to internet search engines);</a:t>
            </a:r>
          </a:p>
          <a:p>
            <a:pPr marL="1295368" lvl="2" indent="-380990" defTabSz="914377">
              <a:buFontTx/>
              <a:buChar char="-"/>
            </a:pPr>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Protected </a:t>
            </a:r>
            <a:r>
              <a:rPr lang="en-US" sz="1700" dirty="0">
                <a:solidFill>
                  <a:prstClr val="white">
                    <a:lumMod val="65000"/>
                  </a:prstClr>
                </a:solidFill>
              </a:rPr>
              <a:t>(</a:t>
            </a:r>
            <a:r>
              <a:rPr lang="en-US" sz="1700" b="1" u="sng" dirty="0">
                <a:solidFill>
                  <a:prstClr val="white">
                    <a:lumMod val="65000"/>
                  </a:prstClr>
                </a:solidFill>
              </a:rPr>
              <a:t>by default</a:t>
            </a:r>
            <a:r>
              <a:rPr lang="en-US" sz="1700" dirty="0">
                <a:solidFill>
                  <a:prstClr val="white">
                    <a:lumMod val="65000"/>
                  </a:prstClr>
                </a:solidFill>
              </a:rPr>
              <a:t>, visible to the community only):</a:t>
            </a:r>
          </a:p>
          <a:p>
            <a:pPr defTabSz="914377"/>
            <a:r>
              <a:rPr lang="en-US" sz="1700" dirty="0">
                <a:solidFill>
                  <a:prstClr val="black"/>
                </a:solidFill>
              </a:rPr>
              <a:t>	- objects are visible to the community (</a:t>
            </a:r>
            <a:r>
              <a:rPr lang="en-US" sz="1700" u="sng" dirty="0">
                <a:solidFill>
                  <a:prstClr val="black"/>
                </a:solidFill>
              </a:rPr>
              <a:t>available to authorized users with at least</a:t>
            </a:r>
            <a:r>
              <a:rPr lang="ru-RU" sz="1700" u="sng" dirty="0">
                <a:solidFill>
                  <a:prstClr val="black"/>
                </a:solidFill>
              </a:rPr>
              <a:t> </a:t>
            </a:r>
            <a:r>
              <a:rPr lang="en-US" sz="1700" b="1" u="sng" dirty="0">
                <a:solidFill>
                  <a:prstClr val="black"/>
                </a:solidFill>
              </a:rPr>
              <a:t>User</a:t>
            </a:r>
            <a:r>
              <a:rPr lang="en-US" sz="1700" u="sng" dirty="0">
                <a:solidFill>
                  <a:prstClr val="black"/>
                </a:solidFill>
              </a:rPr>
              <a:t> role</a:t>
            </a:r>
            <a:r>
              <a:rPr lang="en-US" sz="1700" dirty="0">
                <a:solidFill>
                  <a:prstClr val="black"/>
                </a:solidFill>
              </a:rPr>
              <a:t> assigned);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err="1">
                <a:solidFill>
                  <a:prstClr val="black"/>
                </a:solidFill>
              </a:rPr>
              <a:t>ProtectedNDA</a:t>
            </a:r>
            <a:r>
              <a:rPr lang="en-US" sz="1700" b="1" dirty="0">
                <a:solidFill>
                  <a:prstClr val="black"/>
                </a:solidFill>
              </a:rPr>
              <a:t> </a:t>
            </a:r>
            <a:r>
              <a:rPr lang="en-US" sz="1700" dirty="0">
                <a:solidFill>
                  <a:prstClr val="white">
                    <a:lumMod val="65000"/>
                  </a:prstClr>
                </a:solidFill>
              </a:rPr>
              <a:t>(restricted </a:t>
            </a:r>
            <a:r>
              <a:rPr lang="en-US" sz="1700" dirty="0" err="1">
                <a:solidFill>
                  <a:prstClr val="white">
                    <a:lumMod val="65000"/>
                  </a:prstClr>
                </a:solidFill>
              </a:rPr>
              <a:t>visiblility</a:t>
            </a:r>
            <a:r>
              <a:rPr lang="en-US" sz="1700" dirty="0">
                <a:solidFill>
                  <a:prstClr val="white">
                    <a:lumMod val="65000"/>
                  </a:prstClr>
                </a:solidFill>
              </a:rPr>
              <a:t>):</a:t>
            </a:r>
          </a:p>
          <a:p>
            <a:pPr defTabSz="914377"/>
            <a:r>
              <a:rPr lang="en-US" sz="1700" dirty="0">
                <a:solidFill>
                  <a:prstClr val="black"/>
                </a:solidFill>
              </a:rPr>
              <a:t>	- objects are visible to the authorized users with </a:t>
            </a:r>
            <a:r>
              <a:rPr lang="en-US" sz="1700" b="1" u="sng" dirty="0">
                <a:solidFill>
                  <a:prstClr val="black"/>
                </a:solidFill>
              </a:rPr>
              <a:t>NDA </a:t>
            </a:r>
            <a:r>
              <a:rPr lang="en-US" sz="1700" u="sng" dirty="0">
                <a:solidFill>
                  <a:prstClr val="black"/>
                </a:solidFill>
              </a:rPr>
              <a:t>claim </a:t>
            </a:r>
            <a:r>
              <a:rPr lang="en-US" sz="1700" dirty="0">
                <a:solidFill>
                  <a:prstClr val="black"/>
                </a:solidFill>
              </a:rPr>
              <a:t>set OR to </a:t>
            </a:r>
            <a:r>
              <a:rPr lang="en-US" sz="1700" u="sng" dirty="0">
                <a:solidFill>
                  <a:prstClr val="black"/>
                </a:solidFill>
              </a:rPr>
              <a:t>Administrators</a:t>
            </a:r>
            <a:r>
              <a:rPr lang="en-US" sz="1700" dirty="0">
                <a:solidFill>
                  <a:prstClr val="black"/>
                </a:solidFill>
              </a:rPr>
              <a:t>;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Private</a:t>
            </a:r>
            <a:r>
              <a:rPr lang="en-US" sz="1700" dirty="0">
                <a:solidFill>
                  <a:prstClr val="white">
                    <a:lumMod val="65000"/>
                  </a:prstClr>
                </a:solidFill>
              </a:rPr>
              <a:t> (person’s secret, but open for Administrators):</a:t>
            </a:r>
          </a:p>
          <a:p>
            <a:pPr defTabSz="914377"/>
            <a:r>
              <a:rPr lang="en-US" sz="1700" dirty="0">
                <a:solidFill>
                  <a:prstClr val="black"/>
                </a:solidFill>
              </a:rPr>
              <a:t>	- objects are visible to the user-creator (at least </a:t>
            </a:r>
            <a:r>
              <a:rPr lang="en-US" sz="1700" b="1" dirty="0" err="1">
                <a:solidFill>
                  <a:prstClr val="black"/>
                </a:solidFill>
              </a:rPr>
              <a:t>PowerUser</a:t>
            </a:r>
            <a:r>
              <a:rPr lang="en-US" sz="1700" dirty="0">
                <a:solidFill>
                  <a:prstClr val="black"/>
                </a:solidFill>
              </a:rPr>
              <a:t> role assigned);</a:t>
            </a:r>
          </a:p>
          <a:p>
            <a:pPr defTabSz="914377"/>
            <a:r>
              <a:rPr lang="en-US" sz="1700" dirty="0">
                <a:solidFill>
                  <a:prstClr val="black"/>
                </a:solidFill>
              </a:rPr>
              <a:t>	- objects are visible to all users of </a:t>
            </a:r>
            <a:r>
              <a:rPr lang="en-US" sz="1700" b="1" dirty="0">
                <a:solidFill>
                  <a:prstClr val="black"/>
                </a:solidFill>
              </a:rPr>
              <a:t>Administrator</a:t>
            </a:r>
            <a:r>
              <a:rPr lang="en-US" sz="1700" dirty="0">
                <a:solidFill>
                  <a:prstClr val="black"/>
                </a:solidFill>
              </a:rPr>
              <a:t> role.</a:t>
            </a:r>
            <a:endParaRPr lang="en-US" sz="1700" dirty="0">
              <a:solidFill>
                <a:prstClr val="black"/>
              </a:solidFill>
              <a:latin typeface="Arial" panose="020B0604020202020204"/>
            </a:endParaRPr>
          </a:p>
        </p:txBody>
      </p:sp>
      <p:sp>
        <p:nvSpPr>
          <p:cNvPr id="4" name="Arrow: Down 3">
            <a:extLst>
              <a:ext uri="{FF2B5EF4-FFF2-40B4-BE49-F238E27FC236}">
                <a16:creationId xmlns:a16="http://schemas.microsoft.com/office/drawing/2014/main" id="{CD9B9496-20BF-16E1-07D8-504B0FF3218E}"/>
              </a:ext>
            </a:extLst>
          </p:cNvPr>
          <p:cNvSpPr/>
          <p:nvPr/>
        </p:nvSpPr>
        <p:spPr>
          <a:xfrm>
            <a:off x="0" y="2882764"/>
            <a:ext cx="221063" cy="3175279"/>
          </a:xfrm>
          <a:prstGeom prst="downArrow">
            <a:avLst/>
          </a:prstGeom>
          <a:solidFill>
            <a:srgbClr val="0070C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F19E946-5EFF-1537-7C68-95C24F1B51C7}"/>
              </a:ext>
            </a:extLst>
          </p:cNvPr>
          <p:cNvSpPr/>
          <p:nvPr/>
        </p:nvSpPr>
        <p:spPr>
          <a:xfrm>
            <a:off x="177930" y="3670236"/>
            <a:ext cx="11025782" cy="624673"/>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48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40FA199-1995-0388-F052-B4C386A708CB}"/>
              </a:ext>
            </a:extLst>
          </p:cNvPr>
          <p:cNvSpPr/>
          <p:nvPr/>
        </p:nvSpPr>
        <p:spPr>
          <a:xfrm>
            <a:off x="70338" y="1112153"/>
            <a:ext cx="12047974" cy="2743200"/>
          </a:xfrm>
          <a:prstGeom prst="rect">
            <a:avLst/>
          </a:prstGeom>
          <a:solidFill>
            <a:srgbClr val="0070C0">
              <a:alpha val="1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Adjust Functionality According to User Permissions</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254151" y="6362393"/>
            <a:ext cx="4728173" cy="485999"/>
          </a:xfrm>
        </p:spPr>
        <p:txBody>
          <a:bodyPr>
            <a:normAutofit fontScale="92500" lnSpcReduction="20000"/>
          </a:bodyPr>
          <a:lstStyle/>
          <a:p>
            <a:pPr indent="0">
              <a:buNone/>
            </a:pPr>
            <a:r>
              <a:rPr lang="en-US" b="0" i="0" dirty="0">
                <a:solidFill>
                  <a:srgbClr val="1D1C1D"/>
                </a:solidFill>
                <a:effectLst/>
                <a:latin typeface="Slack-Lato"/>
              </a:rPr>
              <a:t>Credentials for </a:t>
            </a:r>
            <a:r>
              <a:rPr lang="en-US" i="0" dirty="0">
                <a:solidFill>
                  <a:srgbClr val="1D1C1D"/>
                </a:solidFill>
                <a:effectLst/>
                <a:latin typeface="Slack-Lato"/>
              </a:rPr>
              <a:t>demo.mdi.ruhr-uni-bochum.de</a:t>
            </a:r>
            <a:r>
              <a:rPr lang="en-US" b="0" i="0" dirty="0">
                <a:solidFill>
                  <a:srgbClr val="1D1C1D"/>
                </a:solidFill>
                <a:effectLst/>
                <a:latin typeface="Slack-Lato"/>
              </a:rPr>
              <a:t> tenant:</a:t>
            </a:r>
            <a:br>
              <a:rPr lang="en-US" b="0" i="0" dirty="0">
                <a:solidFill>
                  <a:srgbClr val="1D1C1D"/>
                </a:solidFill>
                <a:effectLst/>
                <a:latin typeface="Slack-Lato"/>
              </a:rPr>
            </a:br>
            <a:r>
              <a:rPr lang="en-US" b="0" i="0" dirty="0">
                <a:solidFill>
                  <a:srgbClr val="1D1C1D"/>
                </a:solidFill>
                <a:effectLst/>
                <a:latin typeface="Slack-Lato"/>
              </a:rPr>
              <a:t>Login and Password (User):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0" i="0" dirty="0" err="1">
                <a:solidFill>
                  <a:srgbClr val="1D1C1D"/>
                </a:solidFill>
                <a:effectLst/>
                <a:latin typeface="Slack-Lato"/>
              </a:rPr>
              <a:t>PowerUser</a:t>
            </a:r>
            <a:r>
              <a:rPr lang="en-US" b="0" i="0" dirty="0">
                <a:solidFill>
                  <a:srgbClr val="1D1C1D"/>
                </a:solidFill>
                <a:effectLst/>
                <a:latin typeface="Slack-Lato"/>
              </a:rPr>
              <a:t>):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(Administrator): </a:t>
            </a:r>
            <a:r>
              <a:rPr lang="en-US" b="0" i="0" u="none" strike="noStrike" dirty="0">
                <a:effectLst/>
                <a:latin typeface="Slack-Lato"/>
              </a:rPr>
              <a:t>Admin1@user.org</a:t>
            </a:r>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676174"/>
            <a:ext cx="11801215" cy="938719"/>
          </a:xfrm>
          <a:prstGeom prst="rect">
            <a:avLst/>
          </a:prstGeom>
          <a:noFill/>
        </p:spPr>
        <p:txBody>
          <a:bodyPr wrap="square">
            <a:spAutoFit/>
          </a:bodyPr>
          <a:lstStyle/>
          <a:p>
            <a:pPr defTabSz="914377"/>
            <a:r>
              <a:rPr lang="en-US" sz="2133" b="1" dirty="0">
                <a:solidFill>
                  <a:prstClr val="black"/>
                </a:solidFill>
              </a:rPr>
              <a:t>User credentials (role) affects user interface: </a:t>
            </a:r>
            <a:r>
              <a:rPr lang="en-US" dirty="0">
                <a:solidFill>
                  <a:srgbClr val="0070C0"/>
                </a:solidFill>
                <a:hlinkClick r:id="rId3">
                  <a:extLst>
                    <a:ext uri="{A12FA001-AC4F-418D-AE19-62706E023703}">
                      <ahyp:hlinkClr xmlns:ahyp="http://schemas.microsoft.com/office/drawing/2018/hyperlinkcolor" val="tx"/>
                    </a:ext>
                  </a:extLst>
                </a:hlinkClick>
              </a:rPr>
              <a:t>https://demo.mdi.ruhr-uni-bochum.de/rubric/binary-compounds</a:t>
            </a:r>
            <a:endParaRPr lang="en-US" dirty="0">
              <a:solidFill>
                <a:srgbClr val="0070C0"/>
              </a:solidFill>
            </a:endParaRPr>
          </a:p>
          <a:p>
            <a:pPr defTabSz="914377"/>
            <a:endParaRPr lang="en-US" sz="1500" dirty="0">
              <a:solidFill>
                <a:prstClr val="black"/>
              </a:solidFill>
            </a:endParaRPr>
          </a:p>
          <a:p>
            <a:pPr defTabSz="914377"/>
            <a:r>
              <a:rPr lang="en-US" sz="1867" dirty="0">
                <a:solidFill>
                  <a:prstClr val="black"/>
                </a:solidFill>
                <a:latin typeface="Arial" panose="020B0604020202020204"/>
              </a:rPr>
              <a:t>	User1 (User role)			</a:t>
            </a:r>
            <a:r>
              <a:rPr lang="en-US" sz="1867" b="1" dirty="0">
                <a:solidFill>
                  <a:prstClr val="black"/>
                </a:solidFill>
                <a:latin typeface="Arial" panose="020B0604020202020204"/>
              </a:rPr>
              <a:t>PowerUser1</a:t>
            </a:r>
            <a:r>
              <a:rPr lang="en-US" sz="1867" dirty="0">
                <a:solidFill>
                  <a:prstClr val="black"/>
                </a:solidFill>
                <a:latin typeface="Arial" panose="020B0604020202020204"/>
              </a:rPr>
              <a:t> (</a:t>
            </a:r>
            <a:r>
              <a:rPr lang="en-US" sz="1867" dirty="0" err="1">
                <a:solidFill>
                  <a:prstClr val="black"/>
                </a:solidFill>
                <a:latin typeface="Arial" panose="020B0604020202020204"/>
              </a:rPr>
              <a:t>PowerUser</a:t>
            </a:r>
            <a:r>
              <a:rPr lang="en-US" sz="1867" dirty="0">
                <a:solidFill>
                  <a:prstClr val="black"/>
                </a:solidFill>
                <a:latin typeface="Arial" panose="020B0604020202020204"/>
              </a:rPr>
              <a:t> role)	Admin1 (Administrator role)</a:t>
            </a:r>
          </a:p>
        </p:txBody>
      </p:sp>
      <p:pic>
        <p:nvPicPr>
          <p:cNvPr id="19" name="Picture 18">
            <a:extLst>
              <a:ext uri="{FF2B5EF4-FFF2-40B4-BE49-F238E27FC236}">
                <a16:creationId xmlns:a16="http://schemas.microsoft.com/office/drawing/2014/main" id="{55EA469D-53B8-2822-C709-DD881AA4CA28}"/>
              </a:ext>
            </a:extLst>
          </p:cNvPr>
          <p:cNvPicPr>
            <a:picLocks noChangeAspect="1"/>
          </p:cNvPicPr>
          <p:nvPr/>
        </p:nvPicPr>
        <p:blipFill>
          <a:blip r:embed="rId4"/>
          <a:stretch>
            <a:fillRect/>
          </a:stretch>
        </p:blipFill>
        <p:spPr>
          <a:xfrm>
            <a:off x="8254824" y="1571393"/>
            <a:ext cx="3813247" cy="2093041"/>
          </a:xfrm>
          <a:prstGeom prst="rect">
            <a:avLst/>
          </a:prstGeom>
          <a:ln>
            <a:solidFill>
              <a:schemeClr val="accent1"/>
            </a:solidFill>
          </a:ln>
        </p:spPr>
      </p:pic>
      <p:pic>
        <p:nvPicPr>
          <p:cNvPr id="17" name="Picture 16">
            <a:extLst>
              <a:ext uri="{FF2B5EF4-FFF2-40B4-BE49-F238E27FC236}">
                <a16:creationId xmlns:a16="http://schemas.microsoft.com/office/drawing/2014/main" id="{738A9EDC-130D-296D-F451-ADFD48550730}"/>
              </a:ext>
            </a:extLst>
          </p:cNvPr>
          <p:cNvPicPr>
            <a:picLocks noChangeAspect="1"/>
          </p:cNvPicPr>
          <p:nvPr/>
        </p:nvPicPr>
        <p:blipFill>
          <a:blip r:embed="rId5"/>
          <a:stretch>
            <a:fillRect/>
          </a:stretch>
        </p:blipFill>
        <p:spPr>
          <a:xfrm>
            <a:off x="4354127" y="1584425"/>
            <a:ext cx="3815183" cy="1989399"/>
          </a:xfrm>
          <a:prstGeom prst="rect">
            <a:avLst/>
          </a:prstGeom>
          <a:ln>
            <a:solidFill>
              <a:schemeClr val="accent1"/>
            </a:solidFill>
          </a:ln>
        </p:spPr>
      </p:pic>
      <p:sp>
        <p:nvSpPr>
          <p:cNvPr id="21" name="TextBox 20">
            <a:extLst>
              <a:ext uri="{FF2B5EF4-FFF2-40B4-BE49-F238E27FC236}">
                <a16:creationId xmlns:a16="http://schemas.microsoft.com/office/drawing/2014/main" id="{AA224DF6-C80D-C144-30E5-FFABD8F7050B}"/>
              </a:ext>
            </a:extLst>
          </p:cNvPr>
          <p:cNvSpPr txBox="1"/>
          <p:nvPr/>
        </p:nvSpPr>
        <p:spPr>
          <a:xfrm>
            <a:off x="0" y="3846533"/>
            <a:ext cx="4963886" cy="369332"/>
          </a:xfrm>
          <a:prstGeom prst="rect">
            <a:avLst/>
          </a:prstGeom>
          <a:noFill/>
        </p:spPr>
        <p:txBody>
          <a:bodyPr wrap="square">
            <a:spAutoFit/>
          </a:bodyPr>
          <a:lstStyle/>
          <a:p>
            <a:r>
              <a:rPr lang="en-US" dirty="0">
                <a:solidFill>
                  <a:prstClr val="black"/>
                </a:solidFill>
                <a:latin typeface="Arial" panose="020B0604020202020204"/>
              </a:rPr>
              <a:t>User (no role) = </a:t>
            </a:r>
            <a:r>
              <a:rPr lang="en-US" sz="1800" dirty="0">
                <a:solidFill>
                  <a:prstClr val="black"/>
                </a:solidFill>
                <a:latin typeface="Arial" panose="020B0604020202020204"/>
              </a:rPr>
              <a:t>Anonymous (search engine)</a:t>
            </a:r>
            <a:endParaRPr lang="en-US" dirty="0"/>
          </a:p>
        </p:txBody>
      </p:sp>
      <p:pic>
        <p:nvPicPr>
          <p:cNvPr id="23" name="Picture 22">
            <a:extLst>
              <a:ext uri="{FF2B5EF4-FFF2-40B4-BE49-F238E27FC236}">
                <a16:creationId xmlns:a16="http://schemas.microsoft.com/office/drawing/2014/main" id="{5D64FD01-81E2-B260-78DE-91853B8E8B86}"/>
              </a:ext>
            </a:extLst>
          </p:cNvPr>
          <p:cNvPicPr>
            <a:picLocks noChangeAspect="1"/>
          </p:cNvPicPr>
          <p:nvPr/>
        </p:nvPicPr>
        <p:blipFill>
          <a:blip r:embed="rId6"/>
          <a:stretch>
            <a:fillRect/>
          </a:stretch>
        </p:blipFill>
        <p:spPr>
          <a:xfrm>
            <a:off x="130624" y="1579808"/>
            <a:ext cx="4144646" cy="1933901"/>
          </a:xfrm>
          <a:prstGeom prst="rect">
            <a:avLst/>
          </a:prstGeom>
          <a:ln>
            <a:solidFill>
              <a:schemeClr val="accent1"/>
            </a:solidFill>
          </a:ln>
        </p:spPr>
      </p:pic>
      <p:pic>
        <p:nvPicPr>
          <p:cNvPr id="25" name="Picture 24">
            <a:extLst>
              <a:ext uri="{FF2B5EF4-FFF2-40B4-BE49-F238E27FC236}">
                <a16:creationId xmlns:a16="http://schemas.microsoft.com/office/drawing/2014/main" id="{3BFF8EE8-8DEF-BB3D-712F-C0886FDD31F4}"/>
              </a:ext>
            </a:extLst>
          </p:cNvPr>
          <p:cNvPicPr>
            <a:picLocks noChangeAspect="1"/>
          </p:cNvPicPr>
          <p:nvPr/>
        </p:nvPicPr>
        <p:blipFill>
          <a:blip r:embed="rId7"/>
          <a:stretch>
            <a:fillRect/>
          </a:stretch>
        </p:blipFill>
        <p:spPr>
          <a:xfrm>
            <a:off x="126382" y="4187187"/>
            <a:ext cx="4134119" cy="1919412"/>
          </a:xfrm>
          <a:prstGeom prst="rect">
            <a:avLst/>
          </a:prstGeom>
          <a:ln>
            <a:solidFill>
              <a:schemeClr val="accent1"/>
            </a:solidFill>
          </a:ln>
        </p:spPr>
      </p:pic>
      <p:cxnSp>
        <p:nvCxnSpPr>
          <p:cNvPr id="26" name="Straight Arrow Connector 25">
            <a:extLst>
              <a:ext uri="{FF2B5EF4-FFF2-40B4-BE49-F238E27FC236}">
                <a16:creationId xmlns:a16="http://schemas.microsoft.com/office/drawing/2014/main" id="{C36DD967-24D1-4E03-6339-AFB2A9C2316B}"/>
              </a:ext>
            </a:extLst>
          </p:cNvPr>
          <p:cNvCxnSpPr>
            <a:cxnSpLocks/>
          </p:cNvCxnSpPr>
          <p:nvPr/>
        </p:nvCxnSpPr>
        <p:spPr>
          <a:xfrm flipH="1" flipV="1">
            <a:off x="4059534" y="2689744"/>
            <a:ext cx="3295859" cy="90435"/>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4B95CBD-D007-DED5-2AE0-6A0E9FFC12E0}"/>
              </a:ext>
            </a:extLst>
          </p:cNvPr>
          <p:cNvCxnSpPr>
            <a:cxnSpLocks/>
          </p:cNvCxnSpPr>
          <p:nvPr/>
        </p:nvCxnSpPr>
        <p:spPr>
          <a:xfrm flipH="1">
            <a:off x="4039437" y="2810324"/>
            <a:ext cx="3326005" cy="2391508"/>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E596E0-2107-C22A-8356-3B38A597A2A6}"/>
              </a:ext>
            </a:extLst>
          </p:cNvPr>
          <p:cNvCxnSpPr>
            <a:cxnSpLocks/>
          </p:cNvCxnSpPr>
          <p:nvPr/>
        </p:nvCxnSpPr>
        <p:spPr>
          <a:xfrm flipH="1" flipV="1">
            <a:off x="4079631" y="2910808"/>
            <a:ext cx="3357824" cy="293076"/>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851E1B2-BF80-1066-776E-48A250794BBC}"/>
              </a:ext>
            </a:extLst>
          </p:cNvPr>
          <p:cNvCxnSpPr>
            <a:cxnSpLocks/>
          </p:cNvCxnSpPr>
          <p:nvPr/>
        </p:nvCxnSpPr>
        <p:spPr>
          <a:xfrm flipH="1">
            <a:off x="4039437" y="3222307"/>
            <a:ext cx="3346101" cy="200967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AD944-283C-40E4-5150-CADA105A647A}"/>
              </a:ext>
            </a:extLst>
          </p:cNvPr>
          <p:cNvCxnSpPr>
            <a:cxnSpLocks/>
          </p:cNvCxnSpPr>
          <p:nvPr/>
        </p:nvCxnSpPr>
        <p:spPr>
          <a:xfrm flipH="1" flipV="1">
            <a:off x="4049486" y="2378245"/>
            <a:ext cx="3438210" cy="13230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18C93E5-59E9-0ABC-5B88-7AEA33C8BEB5}"/>
              </a:ext>
            </a:extLst>
          </p:cNvPr>
          <p:cNvCxnSpPr>
            <a:cxnSpLocks/>
          </p:cNvCxnSpPr>
          <p:nvPr/>
        </p:nvCxnSpPr>
        <p:spPr>
          <a:xfrm flipH="1">
            <a:off x="4029389" y="2532319"/>
            <a:ext cx="3459982" cy="2488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1F7C21-2CF0-1B66-97AD-1F75CA08702C}"/>
              </a:ext>
            </a:extLst>
          </p:cNvPr>
          <p:cNvSpPr txBox="1"/>
          <p:nvPr/>
        </p:nvSpPr>
        <p:spPr>
          <a:xfrm>
            <a:off x="8225287" y="3773733"/>
            <a:ext cx="3966713" cy="2572564"/>
          </a:xfrm>
          <a:prstGeom prst="rect">
            <a:avLst/>
          </a:prstGeom>
          <a:noFill/>
        </p:spPr>
        <p:txBody>
          <a:bodyPr wrap="square">
            <a:spAutoFit/>
          </a:bodyPr>
          <a:lstStyle/>
          <a:p>
            <a:pPr defTabSz="914377"/>
            <a:endParaRPr lang="en-US" b="1" dirty="0">
              <a:solidFill>
                <a:prstClr val="black"/>
              </a:solidFill>
            </a:endParaRPr>
          </a:p>
          <a:p>
            <a:pPr defTabSz="914377"/>
            <a:r>
              <a:rPr lang="en-US" b="1" dirty="0">
                <a:solidFill>
                  <a:prstClr val="black"/>
                </a:solidFill>
              </a:rPr>
              <a:t>Preconditions:</a:t>
            </a:r>
          </a:p>
          <a:p>
            <a:pPr defTabSz="914377"/>
            <a:r>
              <a:rPr lang="en-US" dirty="0">
                <a:solidFill>
                  <a:prstClr val="black"/>
                </a:solidFill>
              </a:rPr>
              <a:t>Ag</a:t>
            </a:r>
            <a:r>
              <a:rPr lang="en-US" baseline="-25000" dirty="0">
                <a:solidFill>
                  <a:prstClr val="black"/>
                </a:solidFill>
              </a:rPr>
              <a:t>2</a:t>
            </a:r>
            <a:r>
              <a:rPr lang="en-US" dirty="0">
                <a:solidFill>
                  <a:prstClr val="black"/>
                </a:solidFill>
              </a:rPr>
              <a:t>O created (</a:t>
            </a:r>
            <a:r>
              <a:rPr lang="en-US" dirty="0">
                <a:solidFill>
                  <a:srgbClr val="00B050"/>
                </a:solidFill>
              </a:rPr>
              <a:t>public</a:t>
            </a:r>
            <a:r>
              <a:rPr lang="en-US" dirty="0">
                <a:solidFill>
                  <a:prstClr val="black"/>
                </a:solidFill>
              </a:rPr>
              <a:t>) by Admin1</a:t>
            </a:r>
          </a:p>
          <a:p>
            <a:pPr defTabSz="914377"/>
            <a:r>
              <a:rPr lang="en-US" dirty="0">
                <a:solidFill>
                  <a:prstClr val="black"/>
                </a:solidFill>
              </a:rPr>
              <a:t>Ag</a:t>
            </a:r>
            <a:r>
              <a:rPr lang="en-US" baseline="-25000" dirty="0">
                <a:solidFill>
                  <a:prstClr val="black"/>
                </a:solidFill>
              </a:rPr>
              <a:t>2</a:t>
            </a:r>
            <a:r>
              <a:rPr lang="en-US" dirty="0">
                <a:solidFill>
                  <a:prstClr val="black"/>
                </a:solidFill>
              </a:rPr>
              <a:t>S created (protected) by PowerUser1</a:t>
            </a:r>
          </a:p>
          <a:p>
            <a:pPr defTabSz="914377"/>
            <a:r>
              <a:rPr lang="en-US" dirty="0">
                <a:solidFill>
                  <a:prstClr val="black"/>
                </a:solidFill>
              </a:rPr>
              <a:t>Ag</a:t>
            </a:r>
            <a:r>
              <a:rPr lang="en-US" baseline="-25000" dirty="0">
                <a:solidFill>
                  <a:prstClr val="black"/>
                </a:solidFill>
              </a:rPr>
              <a:t>2</a:t>
            </a:r>
            <a:r>
              <a:rPr lang="en-US" dirty="0">
                <a:solidFill>
                  <a:prstClr val="black"/>
                </a:solidFill>
              </a:rPr>
              <a:t>Se created (</a:t>
            </a:r>
            <a:r>
              <a:rPr lang="en-US" dirty="0">
                <a:solidFill>
                  <a:srgbClr val="FF0000"/>
                </a:solidFill>
              </a:rPr>
              <a:t>private</a:t>
            </a:r>
            <a:r>
              <a:rPr lang="en-US" dirty="0">
                <a:solidFill>
                  <a:prstClr val="black"/>
                </a:solidFill>
              </a:rPr>
              <a:t>) by PowerUser1</a:t>
            </a:r>
          </a:p>
          <a:p>
            <a:pPr defTabSz="914377"/>
            <a:endParaRPr lang="en-US" sz="1050" dirty="0">
              <a:solidFill>
                <a:prstClr val="black"/>
              </a:solidFill>
            </a:endParaRPr>
          </a:p>
          <a:p>
            <a:pPr defTabSz="914377"/>
            <a:endParaRPr lang="en-US" sz="1050" dirty="0">
              <a:solidFill>
                <a:prstClr val="black"/>
              </a:solidFill>
            </a:endParaRPr>
          </a:p>
          <a:p>
            <a:pPr defTabSz="914377"/>
            <a:r>
              <a:rPr lang="en-US" dirty="0">
                <a:solidFill>
                  <a:prstClr val="black"/>
                </a:solidFill>
              </a:rPr>
              <a:t>	Accessible (visible)</a:t>
            </a:r>
          </a:p>
          <a:p>
            <a:pPr defTabSz="914377"/>
            <a:endParaRPr lang="en-US" dirty="0">
              <a:solidFill>
                <a:prstClr val="black"/>
              </a:solidFill>
            </a:endParaRPr>
          </a:p>
          <a:p>
            <a:pPr defTabSz="914377"/>
            <a:endParaRPr lang="en-US" dirty="0">
              <a:solidFill>
                <a:prstClr val="black"/>
              </a:solidFill>
            </a:endParaRPr>
          </a:p>
          <a:p>
            <a:pPr defTabSz="914377"/>
            <a:r>
              <a:rPr lang="en-US" dirty="0">
                <a:solidFill>
                  <a:prstClr val="black"/>
                </a:solidFill>
              </a:rPr>
              <a:t>	Denied (hidden)</a:t>
            </a:r>
          </a:p>
          <a:p>
            <a:pPr defTabSz="914377"/>
            <a:endParaRPr lang="en-US" sz="1867" dirty="0">
              <a:solidFill>
                <a:prstClr val="black"/>
              </a:solidFill>
              <a:latin typeface="Arial" panose="020B0604020202020204"/>
            </a:endParaRPr>
          </a:p>
        </p:txBody>
      </p:sp>
      <p:cxnSp>
        <p:nvCxnSpPr>
          <p:cNvPr id="45" name="Straight Arrow Connector 44">
            <a:extLst>
              <a:ext uri="{FF2B5EF4-FFF2-40B4-BE49-F238E27FC236}">
                <a16:creationId xmlns:a16="http://schemas.microsoft.com/office/drawing/2014/main" id="{5EF406C9-817E-71E5-74F5-733F3E2D1806}"/>
              </a:ext>
            </a:extLst>
          </p:cNvPr>
          <p:cNvCxnSpPr>
            <a:cxnSpLocks/>
          </p:cNvCxnSpPr>
          <p:nvPr/>
        </p:nvCxnSpPr>
        <p:spPr>
          <a:xfrm>
            <a:off x="9171554" y="6030408"/>
            <a:ext cx="2731476" cy="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85EA003-081A-BDCA-F317-A37F8497D6DC}"/>
              </a:ext>
            </a:extLst>
          </p:cNvPr>
          <p:cNvPicPr>
            <a:picLocks noChangeAspect="1"/>
          </p:cNvPicPr>
          <p:nvPr/>
        </p:nvPicPr>
        <p:blipFill>
          <a:blip r:embed="rId8"/>
          <a:stretch>
            <a:fillRect/>
          </a:stretch>
        </p:blipFill>
        <p:spPr>
          <a:xfrm>
            <a:off x="2154061" y="2850518"/>
            <a:ext cx="1517710" cy="984739"/>
          </a:xfrm>
          <a:prstGeom prst="rect">
            <a:avLst/>
          </a:prstGeom>
          <a:ln>
            <a:solidFill>
              <a:srgbClr val="0070C0"/>
            </a:solidFill>
          </a:ln>
        </p:spPr>
      </p:pic>
      <p:cxnSp>
        <p:nvCxnSpPr>
          <p:cNvPr id="49" name="Straight Arrow Connector 48">
            <a:extLst>
              <a:ext uri="{FF2B5EF4-FFF2-40B4-BE49-F238E27FC236}">
                <a16:creationId xmlns:a16="http://schemas.microsoft.com/office/drawing/2014/main" id="{7BD40732-DD8B-FF39-F94A-F0A1F8854617}"/>
              </a:ext>
            </a:extLst>
          </p:cNvPr>
          <p:cNvCxnSpPr>
            <a:cxnSpLocks/>
          </p:cNvCxnSpPr>
          <p:nvPr/>
        </p:nvCxnSpPr>
        <p:spPr>
          <a:xfrm>
            <a:off x="9147349" y="5421886"/>
            <a:ext cx="2729803"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F15D00E-02EF-86CA-7648-DEAB07B88341}"/>
              </a:ext>
            </a:extLst>
          </p:cNvPr>
          <p:cNvCxnSpPr>
            <a:cxnSpLocks/>
          </p:cNvCxnSpPr>
          <p:nvPr/>
        </p:nvCxnSpPr>
        <p:spPr>
          <a:xfrm>
            <a:off x="1577591" y="2689744"/>
            <a:ext cx="584479" cy="162449"/>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70B1301-3AC7-34BB-9F94-D4F9ABEFA65F}"/>
              </a:ext>
            </a:extLst>
          </p:cNvPr>
          <p:cNvPicPr>
            <a:picLocks noChangeAspect="1"/>
          </p:cNvPicPr>
          <p:nvPr/>
        </p:nvPicPr>
        <p:blipFill>
          <a:blip r:embed="rId9"/>
          <a:stretch>
            <a:fillRect/>
          </a:stretch>
        </p:blipFill>
        <p:spPr>
          <a:xfrm>
            <a:off x="5604288" y="5846722"/>
            <a:ext cx="1208495" cy="244365"/>
          </a:xfrm>
          <a:prstGeom prst="rect">
            <a:avLst/>
          </a:prstGeom>
          <a:ln>
            <a:solidFill>
              <a:srgbClr val="FF0000"/>
            </a:solidFill>
          </a:ln>
        </p:spPr>
      </p:pic>
      <p:sp>
        <p:nvSpPr>
          <p:cNvPr id="60" name="TextBox 59">
            <a:extLst>
              <a:ext uri="{FF2B5EF4-FFF2-40B4-BE49-F238E27FC236}">
                <a16:creationId xmlns:a16="http://schemas.microsoft.com/office/drawing/2014/main" id="{CF948771-CFB2-478A-B4DA-FC87558BAC99}"/>
              </a:ext>
            </a:extLst>
          </p:cNvPr>
          <p:cNvSpPr txBox="1"/>
          <p:nvPr/>
        </p:nvSpPr>
        <p:spPr>
          <a:xfrm>
            <a:off x="4544368" y="4680546"/>
            <a:ext cx="4057021" cy="1200329"/>
          </a:xfrm>
          <a:prstGeom prst="rect">
            <a:avLst/>
          </a:prstGeom>
          <a:noFill/>
        </p:spPr>
        <p:txBody>
          <a:bodyPr wrap="square">
            <a:spAutoFit/>
          </a:bodyPr>
          <a:lstStyle/>
          <a:p>
            <a:r>
              <a:rPr lang="en-US" sz="1200" dirty="0"/>
              <a:t>	Visit</a:t>
            </a:r>
          </a:p>
          <a:p>
            <a:r>
              <a:rPr lang="en-US" sz="1200" dirty="0">
                <a:hlinkClick r:id="rId10"/>
              </a:rPr>
              <a:t>https://demo.mdi.ruhr-uni-bochum.de/object/ag2s-4870</a:t>
            </a: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User =&gt; </a:t>
            </a:r>
            <a:r>
              <a:rPr lang="en-US" sz="1200" dirty="0">
                <a:solidFill>
                  <a:srgbClr val="00B050"/>
                </a:solidFill>
              </a:rPr>
              <a:t>access granted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Anonymous =&gt; </a:t>
            </a:r>
            <a:r>
              <a:rPr lang="en-US" sz="1200" dirty="0">
                <a:solidFill>
                  <a:srgbClr val="FF0000"/>
                </a:solidFill>
              </a:rPr>
              <a:t>access denied</a:t>
            </a:r>
          </a:p>
        </p:txBody>
      </p:sp>
      <p:pic>
        <p:nvPicPr>
          <p:cNvPr id="61" name="Picture 60">
            <a:extLst>
              <a:ext uri="{FF2B5EF4-FFF2-40B4-BE49-F238E27FC236}">
                <a16:creationId xmlns:a16="http://schemas.microsoft.com/office/drawing/2014/main" id="{4CDCFBC5-3AA9-AF92-99EE-D0BCD6E9AA60}"/>
              </a:ext>
            </a:extLst>
          </p:cNvPr>
          <p:cNvPicPr>
            <a:picLocks noChangeAspect="1"/>
          </p:cNvPicPr>
          <p:nvPr/>
        </p:nvPicPr>
        <p:blipFill>
          <a:blip r:embed="rId8"/>
          <a:stretch>
            <a:fillRect/>
          </a:stretch>
        </p:blipFill>
        <p:spPr>
          <a:xfrm>
            <a:off x="6305705" y="5090821"/>
            <a:ext cx="808528" cy="524599"/>
          </a:xfrm>
          <a:prstGeom prst="rect">
            <a:avLst/>
          </a:prstGeom>
          <a:ln>
            <a:solidFill>
              <a:srgbClr val="0070C0"/>
            </a:solidFill>
          </a:ln>
        </p:spPr>
      </p:pic>
      <p:sp>
        <p:nvSpPr>
          <p:cNvPr id="66" name="TextBox 65">
            <a:extLst>
              <a:ext uri="{FF2B5EF4-FFF2-40B4-BE49-F238E27FC236}">
                <a16:creationId xmlns:a16="http://schemas.microsoft.com/office/drawing/2014/main" id="{7F06DC77-D5FD-CC22-0033-1E89DEDE3D83}"/>
              </a:ext>
            </a:extLst>
          </p:cNvPr>
          <p:cNvSpPr txBox="1"/>
          <p:nvPr/>
        </p:nvSpPr>
        <p:spPr>
          <a:xfrm>
            <a:off x="6616004" y="3607047"/>
            <a:ext cx="2538045" cy="276999"/>
          </a:xfrm>
          <a:prstGeom prst="rect">
            <a:avLst/>
          </a:prstGeom>
          <a:noFill/>
        </p:spPr>
        <p:txBody>
          <a:bodyPr wrap="square">
            <a:spAutoFit/>
          </a:bodyPr>
          <a:lstStyle/>
          <a:p>
            <a:r>
              <a:rPr lang="en-US" sz="1200" b="1" dirty="0"/>
              <a:t>Authorized CRC Community </a:t>
            </a:r>
            <a:endParaRPr lang="en-US" sz="1200" b="1" dirty="0">
              <a:solidFill>
                <a:srgbClr val="FF0000"/>
              </a:solidFill>
            </a:endParaRPr>
          </a:p>
        </p:txBody>
      </p:sp>
    </p:spTree>
    <p:extLst>
      <p:ext uri="{BB962C8B-B14F-4D97-AF65-F5344CB8AC3E}">
        <p14:creationId xmlns:p14="http://schemas.microsoft.com/office/powerpoint/2010/main" val="3216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163E8-9D94-B533-9611-3B474EAACF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F27271-7246-7AD6-5107-DFC2F61F263A}"/>
              </a:ext>
            </a:extLst>
          </p:cNvPr>
          <p:cNvSpPr>
            <a:spLocks noGrp="1"/>
          </p:cNvSpPr>
          <p:nvPr>
            <p:ph type="title"/>
          </p:nvPr>
        </p:nvSpPr>
        <p:spPr/>
        <p:txBody>
          <a:bodyPr/>
          <a:lstStyle/>
          <a:p>
            <a:r>
              <a:rPr lang="en-US" dirty="0"/>
              <a:t>Content</a:t>
            </a:r>
          </a:p>
        </p:txBody>
      </p:sp>
      <p:sp>
        <p:nvSpPr>
          <p:cNvPr id="3" name="Textplatzhalter 2">
            <a:extLst>
              <a:ext uri="{FF2B5EF4-FFF2-40B4-BE49-F238E27FC236}">
                <a16:creationId xmlns:a16="http://schemas.microsoft.com/office/drawing/2014/main" id="{92B58470-2F7E-B79B-31EA-9A460E8AF66A}"/>
              </a:ext>
            </a:extLst>
          </p:cNvPr>
          <p:cNvSpPr>
            <a:spLocks noGrp="1"/>
          </p:cNvSpPr>
          <p:nvPr>
            <p:ph type="body" sz="quarter" idx="10"/>
          </p:nvPr>
        </p:nvSpPr>
        <p:spPr>
          <a:xfrm>
            <a:off x="624000" y="1968589"/>
            <a:ext cx="7032945" cy="1919817"/>
          </a:xfrm>
        </p:spPr>
        <p:txBody>
          <a:bodyPr/>
          <a:lstStyle/>
          <a:p>
            <a:r>
              <a:rPr lang="en-US" sz="3200" dirty="0"/>
              <a:t>Project Tree &amp; Data Objects</a:t>
            </a:r>
          </a:p>
          <a:p>
            <a:r>
              <a:rPr lang="en-US" sz="3200" dirty="0"/>
              <a:t>Batch import</a:t>
            </a:r>
          </a:p>
        </p:txBody>
      </p:sp>
    </p:spTree>
    <p:extLst>
      <p:ext uri="{BB962C8B-B14F-4D97-AF65-F5344CB8AC3E}">
        <p14:creationId xmlns:p14="http://schemas.microsoft.com/office/powerpoint/2010/main" val="52273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8D768-2F18-9ECE-9249-4D0B01BBEB81}"/>
              </a:ext>
            </a:extLst>
          </p:cNvPr>
          <p:cNvPicPr>
            <a:picLocks noChangeAspect="1"/>
          </p:cNvPicPr>
          <p:nvPr/>
        </p:nvPicPr>
        <p:blipFill>
          <a:blip r:embed="rId3"/>
          <a:stretch>
            <a:fillRect/>
          </a:stretch>
        </p:blipFill>
        <p:spPr>
          <a:xfrm>
            <a:off x="9490415" y="4089679"/>
            <a:ext cx="2603194" cy="2692959"/>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Project Tree: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4"/>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5"/>
          <a:stretch>
            <a:fillRect/>
          </a:stretch>
        </p:blipFill>
        <p:spPr>
          <a:xfrm>
            <a:off x="126568" y="792706"/>
            <a:ext cx="11901309" cy="1980942"/>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6"/>
          <a:stretch>
            <a:fillRect/>
          </a:stretch>
        </p:blipFill>
        <p:spPr>
          <a:xfrm>
            <a:off x="133291" y="4817022"/>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7"/>
          <a:stretch>
            <a:fillRect/>
          </a:stretch>
        </p:blipFill>
        <p:spPr>
          <a:xfrm>
            <a:off x="4970363" y="3123163"/>
            <a:ext cx="4313645" cy="3734837"/>
          </a:xfrm>
          <a:prstGeom prst="rect">
            <a:avLst/>
          </a:prstGeom>
          <a:ln>
            <a:solidFill>
              <a:srgbClr val="0070C0"/>
            </a:solidFill>
          </a:ln>
        </p:spPr>
      </p:pic>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8"/>
          <a:stretch>
            <a:fillRect/>
          </a:stretch>
        </p:blipFill>
        <p:spPr>
          <a:xfrm>
            <a:off x="130628" y="2821087"/>
            <a:ext cx="2925915" cy="192173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a:off x="1095270" y="1738737"/>
            <a:ext cx="6228773" cy="19590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8752114" y="4230356"/>
            <a:ext cx="783772" cy="114551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6114140" y="1738365"/>
            <a:ext cx="3572471" cy="420720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94643" y="2706081"/>
            <a:ext cx="2297357" cy="14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(admin):</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Access</a:t>
            </a:r>
            <a:endParaRPr lang="ru-RU" altLang="ru-RU" sz="1600" dirty="0">
              <a:solidFill>
                <a:prstClr val="black"/>
              </a:solidFill>
              <a:latin typeface="+mn-lt"/>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3029779" y="2789381"/>
            <a:ext cx="221212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Display </a:t>
            </a:r>
            <a:r>
              <a:rPr lang="en-US" altLang="ru-RU" sz="2133" dirty="0">
                <a:solidFill>
                  <a:prstClr val="black"/>
                </a:solidFill>
                <a:latin typeface="+mn-lt"/>
              </a:rPr>
              <a:t>for users in Web Application</a:t>
            </a:r>
            <a:endParaRPr lang="ru-RU" altLang="ru-RU" sz="2133" dirty="0">
              <a:solidFill>
                <a:prstClr val="black"/>
              </a:solidFill>
              <a:latin typeface="+mn-lt"/>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flipV="1">
            <a:off x="1517301" y="1034980"/>
            <a:ext cx="1527350" cy="1879042"/>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105319" y="3719780"/>
            <a:ext cx="1904363" cy="219174"/>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flipV="1">
            <a:off x="1617785" y="3466682"/>
            <a:ext cx="3567164" cy="28738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List Types: control</a:t>
            </a:r>
            <a:endParaRPr lang="de-DE" sz="1600" dirty="0"/>
          </a:p>
        </p:txBody>
      </p:sp>
      <p:sp>
        <p:nvSpPr>
          <p:cNvPr id="3" name="Text Placeholder 2">
            <a:extLst>
              <a:ext uri="{FF2B5EF4-FFF2-40B4-BE49-F238E27FC236}">
                <a16:creationId xmlns:a16="http://schemas.microsoft.com/office/drawing/2014/main" id="{7D4A4A5D-7A44-DAB2-4D83-8A56C59DF9D8}"/>
              </a:ext>
            </a:extLst>
          </p:cNvPr>
          <p:cNvSpPr>
            <a:spLocks noGrp="1"/>
          </p:cNvSpPr>
          <p:nvPr>
            <p:ph type="body" sz="quarter" idx="13"/>
          </p:nvPr>
        </p:nvSpPr>
        <p:spPr>
          <a:xfrm>
            <a:off x="6349042" y="6362393"/>
            <a:ext cx="4633282" cy="485999"/>
          </a:xfrm>
        </p:spPr>
        <p:txBody>
          <a:bodyPr>
            <a:normAutofit/>
          </a:bodyPr>
          <a:lstStyle/>
          <a:p>
            <a:pPr indent="0">
              <a:spcAft>
                <a:spcPts val="0"/>
              </a:spcAft>
              <a:buNone/>
            </a:pPr>
            <a:r>
              <a:rPr lang="en-US" sz="800" b="0" dirty="0">
                <a:solidFill>
                  <a:srgbClr val="0070C0"/>
                </a:solidFill>
                <a:latin typeface="Arial" panose="020B0604020202020204"/>
                <a:hlinkClick r:id="rId3">
                  <a:extLst>
                    <a:ext uri="{A12FA001-AC4F-418D-AE19-62706E023703}">
                      <ahyp:hlinkClr xmlns:ahyp="http://schemas.microsoft.com/office/drawing/2018/hyperlinkcolor" val="tx"/>
                    </a:ext>
                  </a:extLst>
                </a:hlinkClick>
              </a:rPr>
              <a:t>https://demo.mdi.ruhr-uni-bochum.de/</a:t>
            </a:r>
            <a:endParaRPr lang="en-US" sz="800" b="0" dirty="0">
              <a:solidFill>
                <a:srgbClr val="0070C0"/>
              </a:solidFill>
              <a:latin typeface="Arial" panose="020B0604020202020204"/>
            </a:endParaRPr>
          </a:p>
          <a:p>
            <a:pPr indent="0">
              <a:spcAft>
                <a:spcPts val="0"/>
              </a:spcAft>
              <a:buNone/>
            </a:pPr>
            <a:r>
              <a:rPr lang="en-US" sz="800" b="0" dirty="0">
                <a:solidFill>
                  <a:srgbClr val="0070C0"/>
                </a:solidFill>
                <a:latin typeface="Arial" panose="020B0604020202020204"/>
                <a:hlinkClick r:id="rId4">
                  <a:extLst>
                    <a:ext uri="{A12FA001-AC4F-418D-AE19-62706E023703}">
                      <ahyp:hlinkClr xmlns:ahyp="http://schemas.microsoft.com/office/drawing/2018/hyperlinkcolor" val="tx"/>
                    </a:ext>
                  </a:extLst>
                </a:hlinkClick>
              </a:rPr>
              <a:t>https://demo.mdi.ruhr-uni-bochum.de/adminobject/edititem/3789</a:t>
            </a:r>
            <a:endParaRPr lang="en-US" sz="800" b="0" dirty="0">
              <a:solidFill>
                <a:srgbClr val="0070C0"/>
              </a:solidFill>
              <a:latin typeface="Arial" panose="020B0604020202020204"/>
            </a:endParaRPr>
          </a:p>
          <a:p>
            <a:pPr indent="0">
              <a:spcAft>
                <a:spcPts val="0"/>
              </a:spcAft>
              <a:buNone/>
            </a:pPr>
            <a:endParaRPr lang="en-US" sz="800" b="0" dirty="0">
              <a:solidFill>
                <a:srgbClr val="0070C0"/>
              </a:solidFill>
              <a:latin typeface="Arial" panose="020B0604020202020204"/>
            </a:endParaRPr>
          </a:p>
          <a:p>
            <a:pPr indent="0">
              <a:spcAft>
                <a:spcPts val="0"/>
              </a:spcAft>
              <a:buNone/>
            </a:pPr>
            <a:endParaRPr lang="en-US" sz="800" b="0"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1552" y="4225673"/>
            <a:ext cx="3072341" cy="17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333" b="1" dirty="0">
                <a:solidFill>
                  <a:prstClr val="black"/>
                </a:solidFill>
                <a:latin typeface="+mn-lt"/>
              </a:rPr>
              <a:t>Control </a:t>
            </a:r>
            <a:r>
              <a:rPr lang="en-US" altLang="ru-RU" sz="1333" dirty="0">
                <a:solidFill>
                  <a:prstClr val="black"/>
                </a:solidFill>
                <a:latin typeface="+mn-lt"/>
              </a:rPr>
              <a:t>(</a:t>
            </a:r>
            <a:r>
              <a:rPr lang="en-US" altLang="ru-RU" sz="1333" u="sng" dirty="0">
                <a:solidFill>
                  <a:prstClr val="black"/>
                </a:solidFill>
                <a:latin typeface="+mn-lt"/>
              </a:rPr>
              <a:t>common to all objects</a:t>
            </a:r>
            <a:r>
              <a:rPr lang="en-US" altLang="ru-RU" sz="1333" dirty="0">
                <a:solidFill>
                  <a:prstClr val="black"/>
                </a:solidFill>
                <a:latin typeface="+mn-lt"/>
              </a:rPr>
              <a: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Rubric Id;</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URL (adjustable*);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Attach File (document);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Description.</a:t>
            </a:r>
            <a:endParaRPr lang="ru-RU" altLang="ru-RU" sz="1333" dirty="0">
              <a:solidFill>
                <a:prstClr val="black"/>
              </a:solidFill>
              <a:latin typeface="+mn-lt"/>
            </a:endParaRPr>
          </a:p>
        </p:txBody>
      </p:sp>
      <p:pic>
        <p:nvPicPr>
          <p:cNvPr id="4" name="Picture 3">
            <a:extLst>
              <a:ext uri="{FF2B5EF4-FFF2-40B4-BE49-F238E27FC236}">
                <a16:creationId xmlns:a16="http://schemas.microsoft.com/office/drawing/2014/main" id="{17665A19-B039-C356-84F5-B8A8B8844D98}"/>
              </a:ext>
            </a:extLst>
          </p:cNvPr>
          <p:cNvPicPr>
            <a:picLocks noChangeAspect="1"/>
          </p:cNvPicPr>
          <p:nvPr/>
        </p:nvPicPr>
        <p:blipFill>
          <a:blip r:embed="rId5"/>
          <a:stretch>
            <a:fillRect/>
          </a:stretch>
        </p:blipFill>
        <p:spPr>
          <a:xfrm>
            <a:off x="143339" y="737388"/>
            <a:ext cx="6221504" cy="3453763"/>
          </a:xfrm>
          <a:prstGeom prst="rect">
            <a:avLst/>
          </a:prstGeom>
          <a:ln>
            <a:solidFill>
              <a:srgbClr val="0070C0"/>
            </a:solidFill>
          </a:ln>
        </p:spPr>
      </p:pic>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6"/>
          <a:stretch>
            <a:fillRect/>
          </a:stretch>
        </p:blipFill>
        <p:spPr>
          <a:xfrm>
            <a:off x="6480043" y="1988840"/>
            <a:ext cx="5568619" cy="3956984"/>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7"/>
          <a:stretch>
            <a:fillRect/>
          </a:stretch>
        </p:blipFill>
        <p:spPr>
          <a:xfrm>
            <a:off x="9734011" y="5567941"/>
            <a:ext cx="2302424" cy="1250808"/>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11856640" y="4869161"/>
            <a:ext cx="0" cy="132418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9264352" y="5531252"/>
            <a:ext cx="2495648" cy="66209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8"/>
          <a:stretch>
            <a:fillRect/>
          </a:stretch>
        </p:blipFill>
        <p:spPr>
          <a:xfrm>
            <a:off x="6077275" y="835192"/>
            <a:ext cx="4982085" cy="1156064"/>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2063552" y="1505983"/>
            <a:ext cx="4301291" cy="20190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6318806" y="383788"/>
            <a:ext cx="566535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List of all objects (of type Composition):</a:t>
            </a:r>
            <a:endParaRPr lang="ru-RU" altLang="ru-RU" sz="1600" dirty="0">
              <a:solidFill>
                <a:prstClr val="black"/>
              </a:solidFill>
              <a:latin typeface="+mn-lt"/>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8563328" y="1483743"/>
            <a:ext cx="1589963" cy="63127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3030583" y="4091524"/>
            <a:ext cx="343296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ts val="0"/>
              </a:spcBef>
            </a:pPr>
            <a:r>
              <a:rPr lang="en-US" altLang="ru-RU" sz="5867" dirty="0">
                <a:solidFill>
                  <a:srgbClr val="0070C0"/>
                </a:solidFill>
                <a:latin typeface="+mn-lt"/>
              </a:rPr>
              <a:t>2</a:t>
            </a:r>
          </a:p>
          <a:p>
            <a:pPr defTabSz="914377">
              <a:spcBef>
                <a:spcPts val="0"/>
              </a:spcBef>
            </a:pPr>
            <a:endParaRPr lang="en-US" altLang="ru-RU" sz="1333" b="1" dirty="0">
              <a:solidFill>
                <a:prstClr val="black"/>
              </a:solidFill>
              <a:latin typeface="+mn-lt"/>
            </a:endParaRPr>
          </a:p>
          <a:p>
            <a:pPr defTabSz="914377">
              <a:spcBef>
                <a:spcPts val="0"/>
              </a:spcBef>
            </a:pPr>
            <a:r>
              <a:rPr lang="en-US" altLang="ru-RU" sz="1333" b="1" dirty="0">
                <a:solidFill>
                  <a:prstClr val="black"/>
                </a:solidFill>
                <a:latin typeface="+mn-lt"/>
              </a:rPr>
              <a:t>Type specific control</a:t>
            </a:r>
            <a:r>
              <a:rPr lang="en-US" altLang="ru-RU" sz="1333" dirty="0">
                <a:solidFill>
                  <a:prstClr val="black"/>
                </a:solidFill>
                <a:latin typeface="+mn-lt"/>
              </a:rPr>
              <a:t> (e.g. Composition)</a:t>
            </a:r>
            <a:r>
              <a:rPr lang="en-US" altLang="ru-RU" sz="1333" b="1" dirty="0">
                <a:solidFill>
                  <a:prstClr val="black"/>
                </a:solidFill>
                <a:latin typeface="+mn-lt"/>
              </a:rPr>
              <a:t>:</a:t>
            </a:r>
            <a:endParaRPr lang="en-US" altLang="ru-RU" sz="1333" dirty="0">
              <a:solidFill>
                <a:prstClr val="black"/>
              </a:solidFill>
              <a:latin typeface="+mn-lt"/>
            </a:endParaRP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Chemical System;</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Composition (elements containment).</a:t>
            </a:r>
            <a:endParaRPr lang="ru-RU" altLang="ru-RU" sz="1333" dirty="0">
              <a:solidFill>
                <a:prstClr val="black"/>
              </a:solidFill>
              <a:latin typeface="+mn-lt"/>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1072248" y="4326097"/>
            <a:ext cx="1304653" cy="995209"/>
          </a:xfrm>
          <a:prstGeom prst="rect">
            <a:avLst/>
          </a:prstGeom>
          <a:noFill/>
        </p:spPr>
        <p:txBody>
          <a:bodyPr wrap="square">
            <a:spAutoFit/>
          </a:bodyPr>
          <a:lstStyle/>
          <a:p>
            <a:pPr algn="ctr" defTabSz="914377"/>
            <a:r>
              <a:rPr lang="en-US" altLang="ru-RU" sz="5867" dirty="0">
                <a:solidFill>
                  <a:srgbClr val="0070C0"/>
                </a:solidFill>
                <a:latin typeface="Arial" panose="020B0604020202020204" pitchFamily="34" charset="0"/>
              </a:rPr>
              <a:t>1</a:t>
            </a:r>
          </a:p>
        </p:txBody>
      </p:sp>
    </p:spTree>
    <p:extLst>
      <p:ext uri="{BB962C8B-B14F-4D97-AF65-F5344CB8AC3E}">
        <p14:creationId xmlns:p14="http://schemas.microsoft.com/office/powerpoint/2010/main" val="164002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8C550F-6348-79F8-F937-FF519673DADE}"/>
              </a:ext>
            </a:extLst>
          </p:cNvPr>
          <p:cNvPicPr>
            <a:picLocks noChangeAspect="1"/>
          </p:cNvPicPr>
          <p:nvPr/>
        </p:nvPicPr>
        <p:blipFill>
          <a:blip r:embed="rId3"/>
          <a:stretch>
            <a:fillRect/>
          </a:stretch>
        </p:blipFill>
        <p:spPr>
          <a:xfrm>
            <a:off x="5918860" y="3653281"/>
            <a:ext cx="5787470" cy="2405772"/>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Tasks: Batch </a:t>
            </a:r>
            <a:r>
              <a:rPr lang="en-US" dirty="0"/>
              <a:t>D</a:t>
            </a:r>
            <a:r>
              <a:rPr lang="de-DE" dirty="0"/>
              <a:t>ata Validation &amp;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validate documents &amp; import data</a:t>
            </a:r>
          </a:p>
        </p:txBody>
      </p:sp>
      <p:pic>
        <p:nvPicPr>
          <p:cNvPr id="8" name="Picture 7">
            <a:extLst>
              <a:ext uri="{FF2B5EF4-FFF2-40B4-BE49-F238E27FC236}">
                <a16:creationId xmlns:a16="http://schemas.microsoft.com/office/drawing/2014/main" id="{02B2CB4C-0BE3-AECD-AACB-F8662EBDA298}"/>
              </a:ext>
            </a:extLst>
          </p:cNvPr>
          <p:cNvPicPr>
            <a:picLocks noChangeAspect="1"/>
          </p:cNvPicPr>
          <p:nvPr/>
        </p:nvPicPr>
        <p:blipFill>
          <a:blip r:embed="rId4"/>
          <a:stretch>
            <a:fillRect/>
          </a:stretch>
        </p:blipFill>
        <p:spPr>
          <a:xfrm>
            <a:off x="211016" y="1294038"/>
            <a:ext cx="6762541" cy="2390694"/>
          </a:xfrm>
          <a:prstGeom prst="rect">
            <a:avLst/>
          </a:prstGeom>
          <a:ln>
            <a:solidFill>
              <a:schemeClr val="accent1"/>
            </a:solidFill>
          </a:ln>
        </p:spPr>
      </p:pic>
      <p:sp>
        <p:nvSpPr>
          <p:cNvPr id="17" name="Arrow: Curved Down 16">
            <a:extLst>
              <a:ext uri="{FF2B5EF4-FFF2-40B4-BE49-F238E27FC236}">
                <a16:creationId xmlns:a16="http://schemas.microsoft.com/office/drawing/2014/main" id="{53116691-D739-EBD4-58CF-E42E13900E0F}"/>
              </a:ext>
            </a:extLst>
          </p:cNvPr>
          <p:cNvSpPr/>
          <p:nvPr/>
        </p:nvSpPr>
        <p:spPr>
          <a:xfrm rot="13242025">
            <a:off x="2862934" y="4015147"/>
            <a:ext cx="3377619" cy="132078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8" name="Text Box 52">
            <a:extLst>
              <a:ext uri="{FF2B5EF4-FFF2-40B4-BE49-F238E27FC236}">
                <a16:creationId xmlns:a16="http://schemas.microsoft.com/office/drawing/2014/main" id="{4D308DFD-CE93-8073-22EA-E33CE12E8740}"/>
              </a:ext>
            </a:extLst>
          </p:cNvPr>
          <p:cNvSpPr txBox="1">
            <a:spLocks noChangeArrowheads="1"/>
          </p:cNvSpPr>
          <p:nvPr/>
        </p:nvSpPr>
        <p:spPr bwMode="auto">
          <a:xfrm>
            <a:off x="7254911" y="1654577"/>
            <a:ext cx="4937089"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Implemented Features: </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Automatic type detection;</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Uniqueness check;</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validation </a:t>
            </a:r>
            <a:r>
              <a:rPr lang="en-US" altLang="ru-RU" sz="2133" dirty="0">
                <a:solidFill>
                  <a:prstClr val="black"/>
                </a:solidFill>
                <a:latin typeface="+mn-lt"/>
              </a:rPr>
              <a:t>(build-in + external);</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import</a:t>
            </a:r>
            <a:r>
              <a:rPr lang="en-US" altLang="ru-RU" sz="2133" dirty="0">
                <a:solidFill>
                  <a:prstClr val="black"/>
                </a:solidFill>
                <a:latin typeface="+mn-lt"/>
              </a:rPr>
              <a:t>.</a:t>
            </a:r>
          </a:p>
        </p:txBody>
      </p:sp>
    </p:spTree>
    <p:extLst>
      <p:ext uri="{BB962C8B-B14F-4D97-AF65-F5344CB8AC3E}">
        <p14:creationId xmlns:p14="http://schemas.microsoft.com/office/powerpoint/2010/main" val="257445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a:t>
            </a:r>
            <a:r>
              <a:rPr lang="en-US" dirty="0"/>
              <a:t>Staged Files (before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A29ED780-6FD7-5676-2422-CBB152D96DE5}"/>
              </a:ext>
            </a:extLst>
          </p:cNvPr>
          <p:cNvPicPr>
            <a:picLocks noChangeAspect="1"/>
          </p:cNvPicPr>
          <p:nvPr/>
        </p:nvPicPr>
        <p:blipFill>
          <a:blip r:embed="rId3"/>
          <a:stretch>
            <a:fillRect/>
          </a:stretch>
        </p:blipFill>
        <p:spPr>
          <a:xfrm>
            <a:off x="57454" y="793819"/>
            <a:ext cx="7491012" cy="5293118"/>
          </a:xfrm>
          <a:prstGeom prst="rect">
            <a:avLst/>
          </a:prstGeom>
          <a:ln>
            <a:solidFill>
              <a:schemeClr val="accent1"/>
            </a:solidFill>
          </a:ln>
        </p:spPr>
      </p:pic>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7827201" y="4940388"/>
            <a:ext cx="3899225" cy="125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Workflow: </a:t>
            </a:r>
          </a:p>
          <a:p>
            <a:pPr defTabSz="914377">
              <a:spcBef>
                <a:spcPts val="0"/>
              </a:spcBef>
            </a:pPr>
            <a:r>
              <a:rPr lang="en-US" altLang="ru-RU" sz="1800" dirty="0">
                <a:solidFill>
                  <a:prstClr val="black"/>
                </a:solidFill>
                <a:latin typeface="+mn-lt"/>
              </a:rPr>
              <a:t>- </a:t>
            </a:r>
            <a:r>
              <a:rPr lang="en-US" altLang="ru-RU" sz="1800" dirty="0">
                <a:solidFill>
                  <a:srgbClr val="00B050"/>
                </a:solidFill>
                <a:latin typeface="+mn-lt"/>
              </a:rPr>
              <a:t>validate</a:t>
            </a:r>
            <a:r>
              <a:rPr lang="en-US" altLang="ru-RU" sz="1800" dirty="0">
                <a:solidFill>
                  <a:prstClr val="black"/>
                </a:solidFill>
                <a:latin typeface="+mn-lt"/>
              </a:rPr>
              <a:t> every file;</a:t>
            </a:r>
          </a:p>
          <a:p>
            <a:pPr defTabSz="914377">
              <a:spcBef>
                <a:spcPts val="0"/>
              </a:spcBef>
            </a:pPr>
            <a:r>
              <a:rPr lang="en-US" altLang="ru-RU" sz="1800" dirty="0">
                <a:solidFill>
                  <a:prstClr val="black"/>
                </a:solidFill>
                <a:latin typeface="+mn-lt"/>
              </a:rPr>
              <a:t>- check/adjust all properties;</a:t>
            </a:r>
          </a:p>
          <a:p>
            <a:pPr defTabSz="914377">
              <a:spcBef>
                <a:spcPts val="0"/>
              </a:spcBef>
            </a:pPr>
            <a:r>
              <a:rPr lang="en-US" altLang="ru-RU" sz="1800" dirty="0">
                <a:solidFill>
                  <a:prstClr val="black"/>
                </a:solidFill>
                <a:latin typeface="+mn-lt"/>
              </a:rPr>
              <a:t>- </a:t>
            </a:r>
            <a:r>
              <a:rPr lang="en-US" altLang="ru-RU" sz="1800" dirty="0">
                <a:solidFill>
                  <a:srgbClr val="0432FF"/>
                </a:solidFill>
                <a:latin typeface="+mn-lt"/>
              </a:rPr>
              <a:t>Import files</a:t>
            </a:r>
            <a:r>
              <a:rPr lang="en-US" altLang="ru-RU" sz="1800" dirty="0">
                <a:solidFill>
                  <a:prstClr val="black"/>
                </a:solidFill>
                <a:latin typeface="+mn-lt"/>
              </a:rPr>
              <a:t>.</a:t>
            </a:r>
          </a:p>
        </p:txBody>
      </p:sp>
      <p:sp>
        <p:nvSpPr>
          <p:cNvPr id="13" name="Text Box 52">
            <a:extLst>
              <a:ext uri="{FF2B5EF4-FFF2-40B4-BE49-F238E27FC236}">
                <a16:creationId xmlns:a16="http://schemas.microsoft.com/office/drawing/2014/main" id="{94C0E04E-0129-BFD1-DFEE-CD013B55BDEB}"/>
              </a:ext>
            </a:extLst>
          </p:cNvPr>
          <p:cNvSpPr txBox="1">
            <a:spLocks noChangeArrowheads="1"/>
          </p:cNvSpPr>
          <p:nvPr/>
        </p:nvSpPr>
        <p:spPr bwMode="auto">
          <a:xfrm>
            <a:off x="7756381" y="701658"/>
            <a:ext cx="3899225"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for unique documents (based on SHA256 hash):</a:t>
            </a:r>
          </a:p>
        </p:txBody>
      </p:sp>
      <p:pic>
        <p:nvPicPr>
          <p:cNvPr id="16" name="Picture 15">
            <a:extLst>
              <a:ext uri="{FF2B5EF4-FFF2-40B4-BE49-F238E27FC236}">
                <a16:creationId xmlns:a16="http://schemas.microsoft.com/office/drawing/2014/main" id="{83B1FB82-2D2A-74C5-293F-4AC52B4AE538}"/>
              </a:ext>
            </a:extLst>
          </p:cNvPr>
          <p:cNvPicPr>
            <a:picLocks noChangeAspect="1"/>
          </p:cNvPicPr>
          <p:nvPr/>
        </p:nvPicPr>
        <p:blipFill>
          <a:blip r:embed="rId4"/>
          <a:stretch>
            <a:fillRect/>
          </a:stretch>
        </p:blipFill>
        <p:spPr>
          <a:xfrm>
            <a:off x="7784748" y="1401977"/>
            <a:ext cx="4367060" cy="577993"/>
          </a:xfrm>
          <a:prstGeom prst="rect">
            <a:avLst/>
          </a:prstGeom>
          <a:ln>
            <a:solidFill>
              <a:schemeClr val="accent1"/>
            </a:solidFill>
          </a:ln>
        </p:spPr>
      </p:pic>
      <p:pic>
        <p:nvPicPr>
          <p:cNvPr id="20" name="Picture 19">
            <a:extLst>
              <a:ext uri="{FF2B5EF4-FFF2-40B4-BE49-F238E27FC236}">
                <a16:creationId xmlns:a16="http://schemas.microsoft.com/office/drawing/2014/main" id="{E2A9CA00-6D4D-8926-0045-A3D0D01D3C8B}"/>
              </a:ext>
            </a:extLst>
          </p:cNvPr>
          <p:cNvPicPr>
            <a:picLocks noChangeAspect="1"/>
          </p:cNvPicPr>
          <p:nvPr/>
        </p:nvPicPr>
        <p:blipFill>
          <a:blip r:embed="rId5"/>
          <a:stretch>
            <a:fillRect/>
          </a:stretch>
        </p:blipFill>
        <p:spPr>
          <a:xfrm>
            <a:off x="7938445" y="2484855"/>
            <a:ext cx="2401310" cy="2435268"/>
          </a:xfrm>
          <a:prstGeom prst="rect">
            <a:avLst/>
          </a:prstGeom>
          <a:ln>
            <a:solidFill>
              <a:schemeClr val="accent1"/>
            </a:solidFill>
          </a:ln>
        </p:spPr>
      </p:pic>
      <p:sp>
        <p:nvSpPr>
          <p:cNvPr id="21" name="Text Box 52">
            <a:extLst>
              <a:ext uri="{FF2B5EF4-FFF2-40B4-BE49-F238E27FC236}">
                <a16:creationId xmlns:a16="http://schemas.microsoft.com/office/drawing/2014/main" id="{A5FCE5F8-D35C-B783-2C48-2099F994DABB}"/>
              </a:ext>
            </a:extLst>
          </p:cNvPr>
          <p:cNvSpPr txBox="1">
            <a:spLocks noChangeArrowheads="1"/>
          </p:cNvSpPr>
          <p:nvPr/>
        </p:nvSpPr>
        <p:spPr bwMode="auto">
          <a:xfrm>
            <a:off x="7850646" y="2090004"/>
            <a:ext cx="330302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data to import:</a:t>
            </a:r>
          </a:p>
        </p:txBody>
      </p:sp>
      <p:cxnSp>
        <p:nvCxnSpPr>
          <p:cNvPr id="22" name="Straight Arrow Connector 21">
            <a:extLst>
              <a:ext uri="{FF2B5EF4-FFF2-40B4-BE49-F238E27FC236}">
                <a16:creationId xmlns:a16="http://schemas.microsoft.com/office/drawing/2014/main" id="{0615EBDB-A820-B469-3354-45694E1ACCCF}"/>
              </a:ext>
            </a:extLst>
          </p:cNvPr>
          <p:cNvCxnSpPr>
            <a:cxnSpLocks/>
            <a:endCxn id="20" idx="1"/>
          </p:cNvCxnSpPr>
          <p:nvPr/>
        </p:nvCxnSpPr>
        <p:spPr>
          <a:xfrm>
            <a:off x="242596" y="2631233"/>
            <a:ext cx="7695849" cy="10712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652F5E-246F-CCB0-0E22-B4C12B5E565C}"/>
              </a:ext>
            </a:extLst>
          </p:cNvPr>
          <p:cNvPicPr>
            <a:picLocks noChangeAspect="1"/>
          </p:cNvPicPr>
          <p:nvPr/>
        </p:nvPicPr>
        <p:blipFill>
          <a:blip r:embed="rId6"/>
          <a:stretch>
            <a:fillRect/>
          </a:stretch>
        </p:blipFill>
        <p:spPr>
          <a:xfrm>
            <a:off x="9185354" y="4371032"/>
            <a:ext cx="2905045" cy="914401"/>
          </a:xfrm>
          <a:prstGeom prst="rect">
            <a:avLst/>
          </a:prstGeom>
          <a:ln>
            <a:solidFill>
              <a:srgbClr val="0070C0"/>
            </a:solidFill>
          </a:ln>
        </p:spPr>
      </p:pic>
      <p:sp>
        <p:nvSpPr>
          <p:cNvPr id="6" name="Arrow: Curved Down 5">
            <a:extLst>
              <a:ext uri="{FF2B5EF4-FFF2-40B4-BE49-F238E27FC236}">
                <a16:creationId xmlns:a16="http://schemas.microsoft.com/office/drawing/2014/main" id="{68A0DD48-EB64-9E43-6094-705C45D7F1E1}"/>
              </a:ext>
            </a:extLst>
          </p:cNvPr>
          <p:cNvSpPr/>
          <p:nvPr/>
        </p:nvSpPr>
        <p:spPr>
          <a:xfrm rot="3199562">
            <a:off x="8643586" y="4121888"/>
            <a:ext cx="1487083" cy="711341"/>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7" name="Text Box 52">
            <a:extLst>
              <a:ext uri="{FF2B5EF4-FFF2-40B4-BE49-F238E27FC236}">
                <a16:creationId xmlns:a16="http://schemas.microsoft.com/office/drawing/2014/main" id="{C4ED44D9-8CAD-EE04-B1D2-0910BD78B832}"/>
              </a:ext>
            </a:extLst>
          </p:cNvPr>
          <p:cNvSpPr txBox="1">
            <a:spLocks noChangeArrowheads="1"/>
          </p:cNvSpPr>
          <p:nvPr/>
        </p:nvSpPr>
        <p:spPr bwMode="auto">
          <a:xfrm>
            <a:off x="10428048" y="3629076"/>
            <a:ext cx="1763952"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Properties</a:t>
            </a:r>
            <a:br>
              <a:rPr lang="en-US" altLang="ru-RU" sz="2133" dirty="0">
                <a:solidFill>
                  <a:prstClr val="black"/>
                </a:solidFill>
                <a:latin typeface="+mn-lt"/>
              </a:rPr>
            </a:br>
            <a:r>
              <a:rPr lang="en-US" altLang="ru-RU" sz="2133" dirty="0">
                <a:solidFill>
                  <a:prstClr val="black"/>
                </a:solidFill>
                <a:latin typeface="+mn-lt"/>
              </a:rPr>
              <a:t>(after import):</a:t>
            </a:r>
          </a:p>
        </p:txBody>
      </p:sp>
    </p:spTree>
    <p:extLst>
      <p:ext uri="{BB962C8B-B14F-4D97-AF65-F5344CB8AC3E}">
        <p14:creationId xmlns:p14="http://schemas.microsoft.com/office/powerpoint/2010/main" val="274526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Created</a:t>
            </a:r>
            <a:r>
              <a:rPr lang="de-DE" dirty="0"/>
              <a:t> Objects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8600925" y="1051677"/>
            <a:ext cx="3507340"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After import: </a:t>
            </a:r>
          </a:p>
          <a:p>
            <a:pPr defTabSz="914377">
              <a:spcBef>
                <a:spcPts val="0"/>
              </a:spcBef>
            </a:pPr>
            <a:r>
              <a:rPr lang="en-US" altLang="ru-RU" sz="2133" dirty="0">
                <a:solidFill>
                  <a:prstClr val="black"/>
                </a:solidFill>
                <a:latin typeface="+mn-lt"/>
              </a:rPr>
              <a:t>- check all created objects (names, access level, </a:t>
            </a:r>
            <a:r>
              <a:rPr lang="en-US" altLang="ru-RU" sz="2133" dirty="0" err="1">
                <a:solidFill>
                  <a:prstClr val="black"/>
                </a:solidFill>
                <a:latin typeface="+mn-lt"/>
              </a:rPr>
              <a:t>etc</a:t>
            </a:r>
            <a:r>
              <a:rPr lang="en-US" altLang="ru-RU" sz="2133" dirty="0">
                <a:solidFill>
                  <a:prstClr val="black"/>
                </a:solidFill>
                <a:latin typeface="+mn-lt"/>
              </a:rPr>
              <a:t>…);</a:t>
            </a:r>
          </a:p>
          <a:p>
            <a:pPr defTabSz="914377">
              <a:spcBef>
                <a:spcPts val="0"/>
              </a:spcBef>
            </a:pPr>
            <a:r>
              <a:rPr lang="en-US" altLang="ru-RU" sz="2133" dirty="0">
                <a:solidFill>
                  <a:prstClr val="black"/>
                </a:solidFill>
                <a:latin typeface="+mn-lt"/>
              </a:rPr>
              <a:t>- </a:t>
            </a:r>
            <a:r>
              <a:rPr lang="en-US" altLang="ru-RU" sz="2133" dirty="0">
                <a:solidFill>
                  <a:schemeClr val="tx1"/>
                </a:solidFill>
                <a:latin typeface="+mn-lt"/>
              </a:rPr>
              <a:t>share a link.</a:t>
            </a:r>
          </a:p>
        </p:txBody>
      </p:sp>
      <p:pic>
        <p:nvPicPr>
          <p:cNvPr id="1026" name="Picture 2" descr="The Four Requirements of Success | Contracting Business">
            <a:extLst>
              <a:ext uri="{FF2B5EF4-FFF2-40B4-BE49-F238E27FC236}">
                <a16:creationId xmlns:a16="http://schemas.microsoft.com/office/drawing/2014/main" id="{7F67A981-F5F4-08BF-1088-88DC80FC7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277" y="2632667"/>
            <a:ext cx="3135924" cy="1646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AF3856-098F-12D1-20A6-235FA88A3AE6}"/>
              </a:ext>
            </a:extLst>
          </p:cNvPr>
          <p:cNvPicPr>
            <a:picLocks noChangeAspect="1"/>
          </p:cNvPicPr>
          <p:nvPr/>
        </p:nvPicPr>
        <p:blipFill>
          <a:blip r:embed="rId4"/>
          <a:stretch>
            <a:fillRect/>
          </a:stretch>
        </p:blipFill>
        <p:spPr>
          <a:xfrm>
            <a:off x="260520" y="846215"/>
            <a:ext cx="7675782" cy="5241446"/>
          </a:xfrm>
          <a:prstGeom prst="rect">
            <a:avLst/>
          </a:prstGeom>
          <a:ln>
            <a:solidFill>
              <a:schemeClr val="tx2">
                <a:lumMod val="90000"/>
                <a:lumOff val="10000"/>
              </a:schemeClr>
            </a:solidFill>
          </a:ln>
        </p:spPr>
      </p:pic>
    </p:spTree>
    <p:extLst>
      <p:ext uri="{BB962C8B-B14F-4D97-AF65-F5344CB8AC3E}">
        <p14:creationId xmlns:p14="http://schemas.microsoft.com/office/powerpoint/2010/main" val="124218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B8B7-F49D-10AC-AA73-D256D694AE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5246F8-0AAB-F5F4-8B8A-890810E740F8}"/>
              </a:ext>
            </a:extLst>
          </p:cNvPr>
          <p:cNvSpPr>
            <a:spLocks noGrp="1"/>
          </p:cNvSpPr>
          <p:nvPr>
            <p:ph type="title"/>
          </p:nvPr>
        </p:nvSpPr>
        <p:spPr/>
        <p:txBody>
          <a:bodyPr/>
          <a:lstStyle/>
          <a:p>
            <a:r>
              <a:rPr lang="en-US" dirty="0"/>
              <a:t>Properties</a:t>
            </a:r>
          </a:p>
        </p:txBody>
      </p:sp>
      <p:sp>
        <p:nvSpPr>
          <p:cNvPr id="3" name="Textplatzhalter 2">
            <a:extLst>
              <a:ext uri="{FF2B5EF4-FFF2-40B4-BE49-F238E27FC236}">
                <a16:creationId xmlns:a16="http://schemas.microsoft.com/office/drawing/2014/main" id="{33076A78-1E0E-233E-A5D4-5EB9D34D7FF5}"/>
              </a:ext>
            </a:extLst>
          </p:cNvPr>
          <p:cNvSpPr>
            <a:spLocks noGrp="1"/>
          </p:cNvSpPr>
          <p:nvPr>
            <p:ph type="body" sz="quarter" idx="10"/>
          </p:nvPr>
        </p:nvSpPr>
        <p:spPr>
          <a:xfrm>
            <a:off x="624000" y="1968589"/>
            <a:ext cx="7032945" cy="1919817"/>
          </a:xfrm>
        </p:spPr>
        <p:txBody>
          <a:bodyPr/>
          <a:lstStyle/>
          <a:p>
            <a:r>
              <a:rPr lang="en-US" sz="3200" dirty="0"/>
              <a:t>Extended Properties &amp; Search</a:t>
            </a:r>
          </a:p>
        </p:txBody>
      </p:sp>
    </p:spTree>
    <p:extLst>
      <p:ext uri="{BB962C8B-B14F-4D97-AF65-F5344CB8AC3E}">
        <p14:creationId xmlns:p14="http://schemas.microsoft.com/office/powerpoint/2010/main" val="126790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D48BA-DEA6-8288-123D-6C585513EDA1}"/>
              </a:ext>
            </a:extLst>
          </p:cNvPr>
          <p:cNvSpPr txBox="1"/>
          <p:nvPr/>
        </p:nvSpPr>
        <p:spPr>
          <a:xfrm>
            <a:off x="198944" y="951263"/>
            <a:ext cx="8693847" cy="4493538"/>
          </a:xfrm>
          <a:prstGeom prst="rect">
            <a:avLst/>
          </a:prstGeom>
          <a:noFill/>
        </p:spPr>
        <p:txBody>
          <a:bodyPr wrap="square">
            <a:spAutoFit/>
          </a:bodyPr>
          <a:lstStyle/>
          <a:p>
            <a:pPr marL="285750" indent="-285750">
              <a:buFont typeface="Arial" panose="020B0604020202020204" pitchFamily="34" charset="0"/>
              <a:buChar char="•"/>
            </a:pPr>
            <a:r>
              <a:rPr lang="en-US" sz="2200" dirty="0"/>
              <a:t>Support for multiple </a:t>
            </a:r>
            <a:r>
              <a:rPr lang="en-US" sz="2200" b="1" dirty="0"/>
              <a:t>Tenants</a:t>
            </a:r>
            <a:r>
              <a:rPr lang="en-US" sz="2200" dirty="0"/>
              <a:t>;</a:t>
            </a:r>
          </a:p>
          <a:p>
            <a:pPr marL="285750" indent="-285750">
              <a:buFont typeface="Arial" panose="020B0604020202020204" pitchFamily="34" charset="0"/>
              <a:buChar char="•"/>
            </a:pPr>
            <a:r>
              <a:rPr lang="en-US" sz="2200" dirty="0"/>
              <a:t>Custom </a:t>
            </a:r>
            <a:r>
              <a:rPr lang="en-US" sz="2200" b="1" dirty="0"/>
              <a:t>Project Tree &amp; Objects Management</a:t>
            </a:r>
          </a:p>
          <a:p>
            <a:pPr marL="285750" indent="-285750">
              <a:buFont typeface="Arial" panose="020B0604020202020204" pitchFamily="34" charset="0"/>
              <a:buChar char="•"/>
            </a:pPr>
            <a:r>
              <a:rPr lang="en-US" sz="2200" b="1" dirty="0"/>
              <a:t>Batch Import </a:t>
            </a:r>
            <a:r>
              <a:rPr lang="en-US" sz="2200" dirty="0"/>
              <a:t>of Documents</a:t>
            </a:r>
          </a:p>
          <a:p>
            <a:pPr marL="285750" indent="-285750">
              <a:buFont typeface="Arial" panose="020B0604020202020204" pitchFamily="34" charset="0"/>
              <a:buChar char="•"/>
            </a:pPr>
            <a:r>
              <a:rPr lang="en-US" sz="2200" dirty="0"/>
              <a:t>Extensible object</a:t>
            </a:r>
            <a:r>
              <a:rPr lang="en-US" sz="2200" b="1" dirty="0"/>
              <a:t> Properties</a:t>
            </a:r>
            <a:r>
              <a:rPr lang="en-US" sz="2200" dirty="0"/>
              <a:t>;</a:t>
            </a:r>
          </a:p>
          <a:p>
            <a:pPr marL="285750" indent="-285750">
              <a:buFont typeface="Arial" panose="020B0604020202020204" pitchFamily="34" charset="0"/>
              <a:buChar char="•"/>
            </a:pPr>
            <a:r>
              <a:rPr lang="en-US" sz="2200" b="1" dirty="0"/>
              <a:t>User-defined Object Type </a:t>
            </a:r>
            <a:r>
              <a:rPr lang="en-US" sz="2200" dirty="0"/>
              <a:t>support:</a:t>
            </a:r>
          </a:p>
          <a:p>
            <a:pPr marL="742950" lvl="1" indent="-285750">
              <a:buFont typeface="Arial" panose="020B0604020202020204" pitchFamily="34" charset="0"/>
              <a:buChar char="•"/>
            </a:pPr>
            <a:r>
              <a:rPr lang="en-US" sz="2200" dirty="0"/>
              <a:t>Document </a:t>
            </a:r>
            <a:r>
              <a:rPr lang="en-US" sz="2200" b="1" dirty="0"/>
              <a:t>Validation</a:t>
            </a:r>
          </a:p>
          <a:p>
            <a:pPr marL="742950" lvl="1" indent="-285750">
              <a:buFont typeface="Arial" panose="020B0604020202020204" pitchFamily="34" charset="0"/>
              <a:buChar char="•"/>
            </a:pPr>
            <a:r>
              <a:rPr lang="en-US" sz="2200" dirty="0"/>
              <a:t>Data </a:t>
            </a:r>
            <a:r>
              <a:rPr lang="en-US" sz="2200" b="1" dirty="0"/>
              <a:t>Extraction</a:t>
            </a:r>
          </a:p>
          <a:p>
            <a:pPr marL="742950" lvl="1" indent="-285750">
              <a:buFont typeface="Arial" panose="020B0604020202020204" pitchFamily="34" charset="0"/>
              <a:buChar char="•"/>
            </a:pPr>
            <a:r>
              <a:rPr lang="en-US" sz="2200" dirty="0"/>
              <a:t>Data </a:t>
            </a:r>
            <a:r>
              <a:rPr lang="en-US" sz="2200" b="1" dirty="0"/>
              <a:t>Visualization</a:t>
            </a:r>
          </a:p>
          <a:p>
            <a:pPr marL="742950" lvl="1" indent="-285750">
              <a:buFont typeface="Arial" panose="020B0604020202020204" pitchFamily="34" charset="0"/>
              <a:buChar char="•"/>
            </a:pPr>
            <a:r>
              <a:rPr lang="en-US" sz="2200" b="1" dirty="0"/>
              <a:t>Properties Templates</a:t>
            </a:r>
          </a:p>
          <a:p>
            <a:pPr marL="742950" lvl="1" indent="-285750">
              <a:buFont typeface="Arial" panose="020B0604020202020204" pitchFamily="34" charset="0"/>
              <a:buChar char="•"/>
            </a:pPr>
            <a:r>
              <a:rPr lang="en-US" sz="2200" b="1" dirty="0"/>
              <a:t>Table Templates</a:t>
            </a:r>
            <a:endParaRPr lang="en-US" sz="2200" dirty="0"/>
          </a:p>
          <a:p>
            <a:pPr marL="285750" indent="-285750">
              <a:buFont typeface="Arial" panose="020B0604020202020204" pitchFamily="34" charset="0"/>
              <a:buChar char="•"/>
            </a:pPr>
            <a:r>
              <a:rPr lang="en-US" sz="2200" b="1" dirty="0"/>
              <a:t>Handover</a:t>
            </a:r>
          </a:p>
          <a:p>
            <a:pPr marL="285750" indent="-285750">
              <a:buFont typeface="Arial" panose="020B0604020202020204" pitchFamily="34" charset="0"/>
              <a:buChar char="•"/>
            </a:pPr>
            <a:r>
              <a:rPr lang="en-US" sz="2200" b="1" dirty="0"/>
              <a:t>Reporting</a:t>
            </a:r>
          </a:p>
          <a:p>
            <a:pPr marL="285750" indent="-285750">
              <a:buFont typeface="Arial" panose="020B0604020202020204" pitchFamily="34" charset="0"/>
              <a:buChar char="•"/>
            </a:pPr>
            <a:r>
              <a:rPr lang="en-US" sz="2200" b="1" dirty="0"/>
              <a:t>UI Customization</a:t>
            </a:r>
            <a:endParaRPr lang="en-US" sz="2200" dirty="0"/>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Core Features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12487" y="6258876"/>
            <a:ext cx="4781263" cy="485999"/>
          </a:xfrm>
        </p:spPr>
        <p:txBody>
          <a:bodyPr/>
          <a:lstStyle/>
          <a:p>
            <a:pPr indent="0">
              <a:buNone/>
            </a:pPr>
            <a:r>
              <a:rPr lang="de-DE" sz="1000" b="0" dirty="0"/>
              <a:t>RDMS: Research Data Management System</a:t>
            </a:r>
          </a:p>
          <a:p>
            <a:pPr indent="0">
              <a:buNone/>
            </a:pPr>
            <a:endParaRPr lang="en-US" b="0" dirty="0"/>
          </a:p>
        </p:txBody>
      </p:sp>
      <p:pic>
        <p:nvPicPr>
          <p:cNvPr id="1026" name="Picture 2" descr="Nobel Prize in Chemistry 2022: Chemistry That 'Clicks' Into Place - Lindau  Nobel Laureate Meetings">
            <a:extLst>
              <a:ext uri="{FF2B5EF4-FFF2-40B4-BE49-F238E27FC236}">
                <a16:creationId xmlns:a16="http://schemas.microsoft.com/office/drawing/2014/main" id="{6E435DEF-BF13-6FC5-545B-5135E757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283" y="3285809"/>
            <a:ext cx="3245618" cy="1708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4E97514-BFF7-1162-7166-AA641D2277E6}"/>
              </a:ext>
            </a:extLst>
          </p:cNvPr>
          <p:cNvPicPr>
            <a:picLocks noChangeAspect="1"/>
          </p:cNvPicPr>
          <p:nvPr/>
        </p:nvPicPr>
        <p:blipFill>
          <a:blip r:embed="rId4"/>
          <a:stretch>
            <a:fillRect/>
          </a:stretch>
        </p:blipFill>
        <p:spPr>
          <a:xfrm>
            <a:off x="6340891" y="110533"/>
            <a:ext cx="5722800" cy="2468659"/>
          </a:xfrm>
          <a:prstGeom prst="rect">
            <a:avLst/>
          </a:prstGeom>
        </p:spPr>
      </p:pic>
      <p:sp>
        <p:nvSpPr>
          <p:cNvPr id="15" name="Text Box 10">
            <a:extLst>
              <a:ext uri="{FF2B5EF4-FFF2-40B4-BE49-F238E27FC236}">
                <a16:creationId xmlns:a16="http://schemas.microsoft.com/office/drawing/2014/main" id="{E41AF376-9370-76A5-B0BE-196CC5173D10}"/>
              </a:ext>
            </a:extLst>
          </p:cNvPr>
          <p:cNvSpPr txBox="1">
            <a:spLocks noChangeArrowheads="1"/>
          </p:cNvSpPr>
          <p:nvPr/>
        </p:nvSpPr>
        <p:spPr bwMode="auto">
          <a:xfrm>
            <a:off x="9584732" y="2617888"/>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17" name="Line 11">
            <a:extLst>
              <a:ext uri="{FF2B5EF4-FFF2-40B4-BE49-F238E27FC236}">
                <a16:creationId xmlns:a16="http://schemas.microsoft.com/office/drawing/2014/main" id="{2CEB62FC-6695-4FA4-D886-8678EE25EF87}"/>
              </a:ext>
            </a:extLst>
          </p:cNvPr>
          <p:cNvSpPr>
            <a:spLocks noChangeShapeType="1"/>
          </p:cNvSpPr>
          <p:nvPr/>
        </p:nvSpPr>
        <p:spPr bwMode="auto">
          <a:xfrm flipH="1">
            <a:off x="10661057" y="3265588"/>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Text Box 12">
            <a:extLst>
              <a:ext uri="{FF2B5EF4-FFF2-40B4-BE49-F238E27FC236}">
                <a16:creationId xmlns:a16="http://schemas.microsoft.com/office/drawing/2014/main" id="{22BF6219-EA88-1403-D9B6-8131CBB17657}"/>
              </a:ext>
            </a:extLst>
          </p:cNvPr>
          <p:cNvSpPr txBox="1">
            <a:spLocks noChangeArrowheads="1"/>
          </p:cNvSpPr>
          <p:nvPr/>
        </p:nvSpPr>
        <p:spPr bwMode="auto">
          <a:xfrm>
            <a:off x="9583145" y="4951513"/>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19" name="Text Box 13">
            <a:extLst>
              <a:ext uri="{FF2B5EF4-FFF2-40B4-BE49-F238E27FC236}">
                <a16:creationId xmlns:a16="http://schemas.microsoft.com/office/drawing/2014/main" id="{BEAC829E-E0EE-27D3-1843-944F2D927C90}"/>
              </a:ext>
            </a:extLst>
          </p:cNvPr>
          <p:cNvSpPr txBox="1">
            <a:spLocks noChangeArrowheads="1"/>
          </p:cNvSpPr>
          <p:nvPr/>
        </p:nvSpPr>
        <p:spPr bwMode="auto">
          <a:xfrm>
            <a:off x="9583145" y="3803751"/>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20" name="Line 15">
            <a:extLst>
              <a:ext uri="{FF2B5EF4-FFF2-40B4-BE49-F238E27FC236}">
                <a16:creationId xmlns:a16="http://schemas.microsoft.com/office/drawing/2014/main" id="{C23164C3-9D8E-3E61-A6CC-7009D1AAA498}"/>
              </a:ext>
            </a:extLst>
          </p:cNvPr>
          <p:cNvSpPr>
            <a:spLocks noChangeShapeType="1"/>
          </p:cNvSpPr>
          <p:nvPr/>
        </p:nvSpPr>
        <p:spPr bwMode="auto">
          <a:xfrm flipH="1">
            <a:off x="10662645" y="5478563"/>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Text Box 16">
            <a:extLst>
              <a:ext uri="{FF2B5EF4-FFF2-40B4-BE49-F238E27FC236}">
                <a16:creationId xmlns:a16="http://schemas.microsoft.com/office/drawing/2014/main" id="{EFC85CBC-8BB4-CC41-AF0F-77638C5369C4}"/>
              </a:ext>
            </a:extLst>
          </p:cNvPr>
          <p:cNvSpPr txBox="1">
            <a:spLocks noChangeArrowheads="1"/>
          </p:cNvSpPr>
          <p:nvPr/>
        </p:nvSpPr>
        <p:spPr bwMode="auto">
          <a:xfrm>
            <a:off x="10454682" y="5923063"/>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dirty="0">
                <a:solidFill>
                  <a:schemeClr val="tx2"/>
                </a:solidFill>
                <a:latin typeface="Arial" panose="020B0604020202020204" pitchFamily="34" charset="0"/>
              </a:rPr>
              <a:t>…</a:t>
            </a:r>
            <a:endParaRPr lang="ru-RU" altLang="ru-RU" sz="1800" b="1" dirty="0">
              <a:solidFill>
                <a:schemeClr val="tx2"/>
              </a:solidFill>
              <a:latin typeface="Arial" panose="020B0604020202020204" pitchFamily="34" charset="0"/>
            </a:endParaRPr>
          </a:p>
        </p:txBody>
      </p:sp>
      <p:sp>
        <p:nvSpPr>
          <p:cNvPr id="22" name="Line 36">
            <a:extLst>
              <a:ext uri="{FF2B5EF4-FFF2-40B4-BE49-F238E27FC236}">
                <a16:creationId xmlns:a16="http://schemas.microsoft.com/office/drawing/2014/main" id="{C2B80903-E1CA-7529-0A94-5DFE52F9A4E9}"/>
              </a:ext>
            </a:extLst>
          </p:cNvPr>
          <p:cNvSpPr>
            <a:spLocks noChangeShapeType="1"/>
          </p:cNvSpPr>
          <p:nvPr/>
        </p:nvSpPr>
        <p:spPr bwMode="auto">
          <a:xfrm>
            <a:off x="10668995" y="4367313"/>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 name="Text Box 52">
            <a:extLst>
              <a:ext uri="{FF2B5EF4-FFF2-40B4-BE49-F238E27FC236}">
                <a16:creationId xmlns:a16="http://schemas.microsoft.com/office/drawing/2014/main" id="{21C8B647-8604-A7D2-57FB-05E42CFC7565}"/>
              </a:ext>
            </a:extLst>
          </p:cNvPr>
          <p:cNvSpPr txBox="1">
            <a:spLocks noChangeArrowheads="1"/>
          </p:cNvSpPr>
          <p:nvPr/>
        </p:nvSpPr>
        <p:spPr bwMode="auto">
          <a:xfrm>
            <a:off x="9584732" y="3265588"/>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24" name="Rectangle 53">
            <a:extLst>
              <a:ext uri="{FF2B5EF4-FFF2-40B4-BE49-F238E27FC236}">
                <a16:creationId xmlns:a16="http://schemas.microsoft.com/office/drawing/2014/main" id="{DA0D6733-10BB-5509-1855-7648CE847A76}"/>
              </a:ext>
            </a:extLst>
          </p:cNvPr>
          <p:cNvSpPr>
            <a:spLocks noChangeArrowheads="1"/>
          </p:cNvSpPr>
          <p:nvPr/>
        </p:nvSpPr>
        <p:spPr bwMode="auto">
          <a:xfrm>
            <a:off x="9511707" y="4416526"/>
            <a:ext cx="10390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25" name="Rectangle 54">
            <a:extLst>
              <a:ext uri="{FF2B5EF4-FFF2-40B4-BE49-F238E27FC236}">
                <a16:creationId xmlns:a16="http://schemas.microsoft.com/office/drawing/2014/main" id="{484D7691-1152-1A0C-8B67-39033A4405B0}"/>
              </a:ext>
            </a:extLst>
          </p:cNvPr>
          <p:cNvSpPr>
            <a:spLocks noChangeArrowheads="1"/>
          </p:cNvSpPr>
          <p:nvPr/>
        </p:nvSpPr>
        <p:spPr bwMode="auto">
          <a:xfrm>
            <a:off x="9511707" y="5497613"/>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l-GR" altLang="ru-RU" sz="2000" i="1" dirty="0">
                <a:solidFill>
                  <a:schemeClr val="tx1"/>
                </a:solidFill>
                <a:latin typeface="Arial" panose="020B0604020202020204" pitchFamily="34" charset="0"/>
                <a:cs typeface="Arial" panose="020B0604020202020204" pitchFamily="34" charset="0"/>
              </a:rPr>
              <a:t>β</a:t>
            </a:r>
            <a:r>
              <a:rPr lang="en-US" altLang="ru-RU" sz="2000" dirty="0">
                <a:solidFill>
                  <a:schemeClr val="tx1"/>
                </a:solidFill>
                <a:latin typeface="Arial" panose="020B0604020202020204" pitchFamily="34" charset="0"/>
                <a:cs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Tree>
    <p:extLst>
      <p:ext uri="{BB962C8B-B14F-4D97-AF65-F5344CB8AC3E}">
        <p14:creationId xmlns:p14="http://schemas.microsoft.com/office/powerpoint/2010/main" val="182121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sz="3733" dirty="0"/>
              <a:t> Extended Properties: the basics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374921" y="6362393"/>
            <a:ext cx="4607403" cy="485999"/>
          </a:xfrm>
        </p:spPr>
        <p:txBody>
          <a:bodyPr/>
          <a:lstStyle/>
          <a:p>
            <a:pPr indent="0" defTabSz="914377">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https://en.wikipedia.org/wiki/Data_type</a:t>
            </a:r>
            <a:endParaRPr lang="en-US" altLang="ru-RU" sz="1000" b="0" dirty="0">
              <a:solidFill>
                <a:srgbClr val="0070C0"/>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All values are to be stored using appropriate data types!</a:t>
            </a:r>
            <a:endParaRPr lang="en-US" altLang="ru-RU" sz="2800" dirty="0">
              <a:solidFill>
                <a:prstClr val="black"/>
              </a:solidFill>
              <a:latin typeface="+mn-lt"/>
            </a:endParaRPr>
          </a:p>
          <a:p>
            <a:pPr defTabSz="914377">
              <a:spcBef>
                <a:spcPts val="1200"/>
              </a:spcBef>
            </a:pPr>
            <a:r>
              <a:rPr lang="en-US" altLang="ru-RU" sz="1800" b="1" dirty="0">
                <a:solidFill>
                  <a:prstClr val="black"/>
                </a:solidFill>
                <a:latin typeface="+mn-lt"/>
              </a:rPr>
              <a:t>DEFINITION: </a:t>
            </a:r>
            <a:r>
              <a:rPr lang="en-US" altLang="ru-RU" sz="1800" dirty="0">
                <a:solidFill>
                  <a:prstClr val="black"/>
                </a:solidFill>
                <a:latin typeface="+mn-lt"/>
              </a:rPr>
              <a:t>Data type is a collection or grouping of data values, usually specified by a </a:t>
            </a:r>
            <a:r>
              <a:rPr lang="en-US" altLang="ru-RU" sz="1800" b="1" dirty="0">
                <a:solidFill>
                  <a:prstClr val="black"/>
                </a:solidFill>
                <a:latin typeface="+mn-lt"/>
              </a:rPr>
              <a:t>set of possible values</a:t>
            </a:r>
            <a:r>
              <a:rPr lang="en-US" altLang="ru-RU" sz="1800" dirty="0">
                <a:solidFill>
                  <a:prstClr val="black"/>
                </a:solidFill>
                <a:latin typeface="+mn-lt"/>
              </a:rPr>
              <a:t>, a </a:t>
            </a:r>
            <a:r>
              <a:rPr lang="en-US" altLang="ru-RU" sz="1800" b="1" dirty="0">
                <a:solidFill>
                  <a:prstClr val="black"/>
                </a:solidFill>
                <a:latin typeface="+mn-lt"/>
              </a:rPr>
              <a:t>set of allowed operations</a:t>
            </a:r>
            <a:r>
              <a:rPr lang="en-US" altLang="ru-RU" sz="1800" dirty="0">
                <a:solidFill>
                  <a:prstClr val="black"/>
                </a:solidFill>
                <a:latin typeface="+mn-lt"/>
              </a:rPr>
              <a:t> on these values</a:t>
            </a:r>
            <a:r>
              <a:rPr lang="en-US" altLang="ru-RU" sz="1800" dirty="0">
                <a:solidFill>
                  <a:schemeClr val="bg1">
                    <a:lumMod val="50000"/>
                  </a:schemeClr>
                </a:solidFill>
                <a:latin typeface="+mn-lt"/>
              </a:rPr>
              <a:t>, and/or a representation of these values as machine types.</a:t>
            </a:r>
            <a:endParaRPr lang="ru-RU" altLang="ru-RU" sz="1800" i="1" dirty="0">
              <a:solidFill>
                <a:schemeClr val="bg1">
                  <a:lumMod val="50000"/>
                </a:schemeClr>
              </a:solidFill>
              <a:latin typeface="+mn-lt"/>
            </a:endParaRPr>
          </a:p>
        </p:txBody>
      </p: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136952" y="2067851"/>
            <a:ext cx="120550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u="sng" dirty="0">
                <a:solidFill>
                  <a:prstClr val="black"/>
                </a:solidFill>
                <a:latin typeface="+mn-lt"/>
              </a:rPr>
              <a:t>Supported data types</a:t>
            </a:r>
            <a:r>
              <a:rPr lang="en-US" altLang="ru-RU" sz="1800" dirty="0">
                <a:solidFill>
                  <a:prstClr val="black"/>
                </a:solidFill>
                <a:latin typeface="+mn-lt"/>
              </a:rPr>
              <a:t> (and their visualization in the search form):</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Int</a:t>
            </a:r>
            <a:r>
              <a:rPr lang="en-US" altLang="ru-RU" sz="1800" dirty="0">
                <a:solidFill>
                  <a:prstClr val="black"/>
                </a:solidFill>
                <a:latin typeface="+mn-lt"/>
              </a:rPr>
              <a:t> – integer values (64-bit signed integer) in range [-9 223 372 036 854 775 808; 9 223 372 036 854 775 807].</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Float</a:t>
            </a:r>
            <a:r>
              <a:rPr lang="en-US" altLang="ru-RU" sz="1800" dirty="0">
                <a:solidFill>
                  <a:prstClr val="black"/>
                </a:solidFill>
                <a:latin typeface="+mn-lt"/>
              </a:rPr>
              <a:t> – double-precision floating-point (8 bytes, IEEE-754), ±5.0×10</a:t>
            </a:r>
            <a:r>
              <a:rPr lang="en-US" altLang="ru-RU" sz="1800" baseline="30000" dirty="0">
                <a:solidFill>
                  <a:prstClr val="black"/>
                </a:solidFill>
                <a:latin typeface="+mn-lt"/>
              </a:rPr>
              <a:t>−324</a:t>
            </a:r>
            <a:r>
              <a:rPr lang="en-US" altLang="ru-RU" sz="1800" dirty="0">
                <a:solidFill>
                  <a:prstClr val="black"/>
                </a:solidFill>
                <a:latin typeface="+mn-lt"/>
              </a:rPr>
              <a:t> to ±1.7 × 10</a:t>
            </a:r>
            <a:r>
              <a:rPr lang="en-US" altLang="ru-RU" sz="1800" baseline="30000" dirty="0">
                <a:solidFill>
                  <a:prstClr val="black"/>
                </a:solidFill>
                <a:latin typeface="+mn-lt"/>
              </a:rPr>
              <a:t>308</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String </a:t>
            </a:r>
            <a:r>
              <a:rPr lang="en-US" altLang="ru-RU" sz="1800" dirty="0">
                <a:solidFill>
                  <a:prstClr val="black"/>
                </a:solidFill>
                <a:latin typeface="+mn-lt"/>
              </a:rPr>
              <a:t>– any characters sequence no longer than 4096 symbols.</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BigString</a:t>
            </a:r>
            <a:r>
              <a:rPr lang="en-US" altLang="ru-RU" sz="1800" dirty="0">
                <a:solidFill>
                  <a:prstClr val="black"/>
                </a:solidFill>
                <a:latin typeface="+mn-lt"/>
              </a:rPr>
              <a:t> – any characters sequence no longer than 2 147 483 647 symbols (2 Gb).</a:t>
            </a:r>
          </a:p>
        </p:txBody>
      </p:sp>
      <p:pic>
        <p:nvPicPr>
          <p:cNvPr id="5" name="Picture 4">
            <a:extLst>
              <a:ext uri="{FF2B5EF4-FFF2-40B4-BE49-F238E27FC236}">
                <a16:creationId xmlns:a16="http://schemas.microsoft.com/office/drawing/2014/main" id="{831E7AB6-4DA6-FB6C-02D2-EA508C7D853D}"/>
              </a:ext>
            </a:extLst>
          </p:cNvPr>
          <p:cNvPicPr>
            <a:picLocks noChangeAspect="1"/>
          </p:cNvPicPr>
          <p:nvPr/>
        </p:nvPicPr>
        <p:blipFill>
          <a:blip r:embed="rId4"/>
          <a:stretch>
            <a:fillRect/>
          </a:stretch>
        </p:blipFill>
        <p:spPr>
          <a:xfrm>
            <a:off x="1237050" y="2677854"/>
            <a:ext cx="9697803" cy="457264"/>
          </a:xfrm>
          <a:prstGeom prst="rect">
            <a:avLst/>
          </a:prstGeom>
        </p:spPr>
      </p:pic>
      <p:pic>
        <p:nvPicPr>
          <p:cNvPr id="7" name="Picture 6">
            <a:extLst>
              <a:ext uri="{FF2B5EF4-FFF2-40B4-BE49-F238E27FC236}">
                <a16:creationId xmlns:a16="http://schemas.microsoft.com/office/drawing/2014/main" id="{325B5A96-3374-3E36-27E6-9D887E8C0D33}"/>
              </a:ext>
            </a:extLst>
          </p:cNvPr>
          <p:cNvPicPr>
            <a:picLocks noChangeAspect="1"/>
          </p:cNvPicPr>
          <p:nvPr/>
        </p:nvPicPr>
        <p:blipFill>
          <a:blip r:embed="rId5"/>
          <a:stretch>
            <a:fillRect/>
          </a:stretch>
        </p:blipFill>
        <p:spPr>
          <a:xfrm>
            <a:off x="1232287" y="3508147"/>
            <a:ext cx="9707330" cy="504895"/>
          </a:xfrm>
          <a:prstGeom prst="rect">
            <a:avLst/>
          </a:prstGeom>
        </p:spPr>
      </p:pic>
      <p:pic>
        <p:nvPicPr>
          <p:cNvPr id="30" name="Picture 29">
            <a:extLst>
              <a:ext uri="{FF2B5EF4-FFF2-40B4-BE49-F238E27FC236}">
                <a16:creationId xmlns:a16="http://schemas.microsoft.com/office/drawing/2014/main" id="{6FC980C9-F13F-C058-4638-1DBF42AC7A1B}"/>
              </a:ext>
            </a:extLst>
          </p:cNvPr>
          <p:cNvPicPr>
            <a:picLocks noChangeAspect="1"/>
          </p:cNvPicPr>
          <p:nvPr/>
        </p:nvPicPr>
        <p:blipFill rotWithShape="1">
          <a:blip r:embed="rId6"/>
          <a:srcRect b="15359"/>
          <a:stretch/>
        </p:blipFill>
        <p:spPr>
          <a:xfrm>
            <a:off x="1202142" y="4743704"/>
            <a:ext cx="9707330" cy="1346545"/>
          </a:xfrm>
          <a:prstGeom prst="rect">
            <a:avLst/>
          </a:prstGeom>
        </p:spPr>
      </p:pic>
      <p:cxnSp>
        <p:nvCxnSpPr>
          <p:cNvPr id="31" name="Straight Arrow Connector 30">
            <a:extLst>
              <a:ext uri="{FF2B5EF4-FFF2-40B4-BE49-F238E27FC236}">
                <a16:creationId xmlns:a16="http://schemas.microsoft.com/office/drawing/2014/main" id="{5EA31A55-EEEB-0810-68FC-C31331CEF22D}"/>
              </a:ext>
            </a:extLst>
          </p:cNvPr>
          <p:cNvCxnSpPr>
            <a:cxnSpLocks/>
          </p:cNvCxnSpPr>
          <p:nvPr/>
        </p:nvCxnSpPr>
        <p:spPr>
          <a:xfrm>
            <a:off x="3184418" y="3156098"/>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67A609-32BD-C1CA-C2A5-470D40F4A773}"/>
              </a:ext>
            </a:extLst>
          </p:cNvPr>
          <p:cNvCxnSpPr>
            <a:cxnSpLocks/>
          </p:cNvCxnSpPr>
          <p:nvPr/>
        </p:nvCxnSpPr>
        <p:spPr>
          <a:xfrm>
            <a:off x="3186093" y="4021929"/>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4FC439-A97E-8A15-24E4-000628C59B43}"/>
              </a:ext>
            </a:extLst>
          </p:cNvPr>
          <p:cNvCxnSpPr>
            <a:cxnSpLocks/>
          </p:cNvCxnSpPr>
          <p:nvPr/>
        </p:nvCxnSpPr>
        <p:spPr>
          <a:xfrm>
            <a:off x="3197816" y="5550948"/>
            <a:ext cx="4338448"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4F2BFD-F1EE-CBA5-188B-CE2AB68D31CC}"/>
              </a:ext>
            </a:extLst>
          </p:cNvPr>
          <p:cNvSpPr txBox="1"/>
          <p:nvPr/>
        </p:nvSpPr>
        <p:spPr>
          <a:xfrm>
            <a:off x="105673" y="682874"/>
            <a:ext cx="6129068" cy="307777"/>
          </a:xfrm>
          <a:prstGeom prst="rect">
            <a:avLst/>
          </a:prstGeom>
          <a:noFill/>
        </p:spPr>
        <p:txBody>
          <a:bodyPr wrap="square">
            <a:spAutoFit/>
          </a:bodyPr>
          <a:lstStyle/>
          <a:p>
            <a:r>
              <a:rPr lang="en-US" altLang="ru-RU" sz="1400" b="1" dirty="0">
                <a:solidFill>
                  <a:srgbClr val="0070C0"/>
                </a:solidFill>
                <a:latin typeface="+mn-lt"/>
              </a:rPr>
              <a:t>Motivation: </a:t>
            </a:r>
            <a:r>
              <a:rPr lang="en-US" altLang="ru-RU" sz="1400" dirty="0">
                <a:solidFill>
                  <a:srgbClr val="0070C0"/>
                </a:solidFill>
                <a:latin typeface="+mn-lt"/>
              </a:rPr>
              <a:t>to extend object description by adding more data</a:t>
            </a:r>
            <a:r>
              <a:rPr lang="en-US" altLang="ru-RU" sz="1400" dirty="0">
                <a:solidFill>
                  <a:srgbClr val="0070C0"/>
                </a:solidFill>
              </a:rPr>
              <a:t>/metadata</a:t>
            </a:r>
            <a:endParaRPr lang="en-US" dirty="0">
              <a:solidFill>
                <a:srgbClr val="0070C0"/>
              </a:solidFill>
            </a:endParaRPr>
          </a:p>
        </p:txBody>
      </p:sp>
    </p:spTree>
    <p:extLst>
      <p:ext uri="{BB962C8B-B14F-4D97-AF65-F5344CB8AC3E}">
        <p14:creationId xmlns:p14="http://schemas.microsoft.com/office/powerpoint/2010/main" val="95512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Representing Table Data</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297284" y="6362393"/>
            <a:ext cx="3579962" cy="485999"/>
          </a:xfrm>
        </p:spPr>
        <p:txBody>
          <a:bodyPr>
            <a:normAutofit fontScale="77500" lnSpcReduction="20000"/>
          </a:bodyPr>
          <a:lstStyle/>
          <a:p>
            <a:pPr indent="0" defTabSz="914377">
              <a:buNone/>
            </a:pPr>
            <a:r>
              <a:rPr lang="en-US" altLang="ru-RU" sz="1000" b="0" dirty="0">
                <a:solidFill>
                  <a:prstClr val="black"/>
                </a:solidFill>
                <a:latin typeface="Arial" panose="020B0604020202020204" pitchFamily="34" charset="0"/>
              </a:rPr>
              <a:t>User view: </a:t>
            </a:r>
            <a:r>
              <a:rPr lang="en-US" altLang="ru-RU" sz="1000" b="0" dirty="0">
                <a:solidFill>
                  <a:prstClr val="black"/>
                </a:solidFill>
                <a:latin typeface="Arial" panose="020B0604020202020204" pitchFamily="34" charset="0"/>
                <a:hlinkClick r:id="rId3"/>
              </a:rPr>
              <a:t>https://demo.mdi.ruhr-uni-bochum.de/object/ag2s-4870</a:t>
            </a:r>
            <a:endParaRPr lang="en-US" altLang="ru-RU" sz="1000" b="0" dirty="0">
              <a:solidFill>
                <a:prstClr val="black"/>
              </a:solidFill>
              <a:latin typeface="Arial" panose="020B0604020202020204" pitchFamily="34" charset="0"/>
            </a:endParaRPr>
          </a:p>
          <a:p>
            <a:pPr indent="0" defTabSz="914377">
              <a:buNone/>
            </a:pPr>
            <a:r>
              <a:rPr lang="en-US" altLang="ru-RU" sz="1000" b="0" dirty="0">
                <a:solidFill>
                  <a:prstClr val="black"/>
                </a:solidFill>
                <a:latin typeface="Arial" panose="020B0604020202020204" pitchFamily="34" charset="0"/>
              </a:rPr>
              <a:t>Admin view: </a:t>
            </a:r>
            <a:r>
              <a:rPr lang="en-US" altLang="ru-RU" sz="1000" b="0" dirty="0">
                <a:solidFill>
                  <a:prstClr val="black"/>
                </a:solidFill>
                <a:latin typeface="Arial" panose="020B0604020202020204" pitchFamily="34" charset="0"/>
                <a:hlinkClick r:id="rId4"/>
              </a:rPr>
              <a:t>https://demo.mdi.ruhr-uni-bochum.de/adminobject/edititem/4870</a:t>
            </a:r>
            <a:endParaRPr lang="en-US"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afterwards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Value – contains cell value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Row – contains row number (1, 2, 3, …). If no row number specified – value is threated as object’s property</a:t>
            </a:r>
          </a:p>
        </p:txBody>
      </p:sp>
    </p:spTree>
    <p:extLst>
      <p:ext uri="{BB962C8B-B14F-4D97-AF65-F5344CB8AC3E}">
        <p14:creationId xmlns:p14="http://schemas.microsoft.com/office/powerpoint/2010/main" val="371305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Control</a:t>
            </a:r>
            <a:br>
              <a:rPr lang="en-US" sz="3733" dirty="0"/>
            </a:br>
            <a:endParaRPr lang="de-DE" sz="1600" dirty="0"/>
          </a:p>
        </p:txBody>
      </p:sp>
      <p:pic>
        <p:nvPicPr>
          <p:cNvPr id="4" name="Picture 3">
            <a:extLst>
              <a:ext uri="{FF2B5EF4-FFF2-40B4-BE49-F238E27FC236}">
                <a16:creationId xmlns:a16="http://schemas.microsoft.com/office/drawing/2014/main" id="{1B57A896-C798-2CB1-EFF1-7D5922D4492E}"/>
              </a:ext>
            </a:extLst>
          </p:cNvPr>
          <p:cNvPicPr>
            <a:picLocks noChangeAspect="1"/>
          </p:cNvPicPr>
          <p:nvPr/>
        </p:nvPicPr>
        <p:blipFill>
          <a:blip r:embed="rId3"/>
          <a:stretch>
            <a:fillRect/>
          </a:stretch>
        </p:blipFill>
        <p:spPr>
          <a:xfrm>
            <a:off x="167453" y="1444091"/>
            <a:ext cx="7653768" cy="2783716"/>
          </a:xfrm>
          <a:prstGeom prst="rect">
            <a:avLst/>
          </a:prstGeom>
          <a:ln>
            <a:solidFill>
              <a:srgbClr val="0070C0"/>
            </a:solidFill>
          </a:ln>
        </p:spPr>
      </p:pic>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68475" y="828538"/>
            <a:ext cx="7851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Extended Properties Control </a:t>
            </a:r>
            <a:r>
              <a:rPr lang="en-US" altLang="ru-RU" sz="1600" dirty="0">
                <a:solidFill>
                  <a:prstClr val="black"/>
                </a:solidFill>
                <a:latin typeface="+mn-lt"/>
              </a:rPr>
              <a:t>for object is available according to the object access managements in administration panel for objects</a:t>
            </a:r>
            <a:r>
              <a:rPr lang="en-US" altLang="ru-RU" sz="1600" i="1" dirty="0">
                <a:solidFill>
                  <a:srgbClr val="0070C0"/>
                </a:solidFill>
                <a:latin typeface="+mn-lt"/>
              </a:rPr>
              <a:t>.</a:t>
            </a:r>
            <a:endParaRPr lang="en-US" altLang="ru-RU" sz="1600" dirty="0">
              <a:solidFill>
                <a:prstClr val="black"/>
              </a:solidFill>
              <a:latin typeface="+mn-lt"/>
            </a:endParaRPr>
          </a:p>
        </p:txBody>
      </p:sp>
      <p:pic>
        <p:nvPicPr>
          <p:cNvPr id="10" name="Picture 9">
            <a:extLst>
              <a:ext uri="{FF2B5EF4-FFF2-40B4-BE49-F238E27FC236}">
                <a16:creationId xmlns:a16="http://schemas.microsoft.com/office/drawing/2014/main" id="{191F29A9-910A-EB07-5DC1-095D7D6D6B4C}"/>
              </a:ext>
            </a:extLst>
          </p:cNvPr>
          <p:cNvPicPr>
            <a:picLocks noChangeAspect="1"/>
          </p:cNvPicPr>
          <p:nvPr/>
        </p:nvPicPr>
        <p:blipFill>
          <a:blip r:embed="rId4"/>
          <a:stretch>
            <a:fillRect/>
          </a:stretch>
        </p:blipFill>
        <p:spPr>
          <a:xfrm>
            <a:off x="8042591" y="157337"/>
            <a:ext cx="3974323" cy="5884275"/>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7152118" y="497442"/>
            <a:ext cx="1056117" cy="221853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5"/>
          <a:stretch>
            <a:fillRect/>
          </a:stretch>
        </p:blipFill>
        <p:spPr>
          <a:xfrm>
            <a:off x="68473" y="3136837"/>
            <a:ext cx="7851728" cy="124383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6"/>
          <a:stretch>
            <a:fillRect/>
          </a:stretch>
        </p:blipFill>
        <p:spPr>
          <a:xfrm>
            <a:off x="239349" y="4355305"/>
            <a:ext cx="7248128" cy="1718116"/>
          </a:xfrm>
          <a:prstGeom prst="rect">
            <a:avLst/>
          </a:prstGeom>
          <a:ln>
            <a:solidFill>
              <a:srgbClr val="0070C0"/>
            </a:solidFill>
          </a:ln>
        </p:spPr>
      </p:pic>
      <p:sp>
        <p:nvSpPr>
          <p:cNvPr id="8" name="Text Placeholder 2">
            <a:extLst>
              <a:ext uri="{FF2B5EF4-FFF2-40B4-BE49-F238E27FC236}">
                <a16:creationId xmlns:a16="http://schemas.microsoft.com/office/drawing/2014/main" id="{38CA7E3A-B969-1667-BADE-3F03D138CC9F}"/>
              </a:ext>
            </a:extLst>
          </p:cNvPr>
          <p:cNvSpPr txBox="1">
            <a:spLocks/>
          </p:cNvSpPr>
          <p:nvPr/>
        </p:nvSpPr>
        <p:spPr>
          <a:xfrm>
            <a:off x="6297283" y="6288502"/>
            <a:ext cx="3687225" cy="485999"/>
          </a:xfrm>
          <a:prstGeom prst="rect">
            <a:avLst/>
          </a:prstGeom>
        </p:spPr>
        <p:txBody>
          <a:bodyPr vert="horz" lIns="36000" tIns="18000" rIns="36000" bIns="0" rtlCol="0" anchor="t" anchorCtr="0">
            <a:normAutofit/>
          </a:bodyPr>
          <a:lstStyle>
            <a:lvl1pPr marL="0" indent="-228600" algn="l" defTabSz="914377" rtl="0" eaLnBrk="1" latinLnBrk="0" hangingPunct="1">
              <a:lnSpc>
                <a:spcPct val="100000"/>
              </a:lnSpc>
              <a:spcBef>
                <a:spcPts val="0"/>
              </a:spcBef>
              <a:spcAft>
                <a:spcPts val="1600"/>
              </a:spcAft>
              <a:buSzPct val="75000"/>
              <a:buFont typeface="+mj-lt"/>
              <a:buAutoNum type="arabicParenBoth"/>
              <a:defRPr sz="1000" b="1" kern="1200" baseline="0">
                <a:solidFill>
                  <a:schemeClr val="tx2"/>
                </a:solidFill>
                <a:latin typeface="Calibri" panose="020F0502020204030204" pitchFamily="34" charset="0"/>
                <a:ea typeface="Source Sans Pro" panose="020B0503030403020204" pitchFamily="34" charset="0"/>
                <a:cs typeface="Calibri" panose="020F0502020204030204" pitchFamily="34" charset="0"/>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a:lstStyle>
          <a:p>
            <a:pPr indent="0">
              <a:spcAft>
                <a:spcPts val="0"/>
              </a:spcAft>
              <a:buFont typeface="+mj-lt"/>
              <a:buNone/>
            </a:pPr>
            <a:r>
              <a:rPr lang="en-US" altLang="ru-RU" sz="800" b="0" dirty="0">
                <a:solidFill>
                  <a:prstClr val="black"/>
                </a:solidFill>
                <a:latin typeface="Arial" panose="020B0604020202020204" pitchFamily="34" charset="0"/>
              </a:rPr>
              <a:t>User view: </a:t>
            </a:r>
            <a:r>
              <a:rPr lang="en-US" altLang="ru-RU" sz="800" b="0" dirty="0">
                <a:solidFill>
                  <a:prstClr val="black"/>
                </a:solidFill>
                <a:latin typeface="Arial" panose="020B0604020202020204" pitchFamily="34" charset="0"/>
                <a:hlinkClick r:id="rId7"/>
              </a:rPr>
              <a:t>https://demo.mdi.ruhr-uni-bochum.de/object/ag2s-4870</a:t>
            </a:r>
            <a:endParaRPr lang="en-US" altLang="ru-RU" sz="800" b="0" dirty="0">
              <a:solidFill>
                <a:prstClr val="black"/>
              </a:solidFill>
              <a:latin typeface="Arial" panose="020B0604020202020204" pitchFamily="34" charset="0"/>
            </a:endParaRPr>
          </a:p>
          <a:p>
            <a:pPr indent="0">
              <a:spcAft>
                <a:spcPts val="0"/>
              </a:spcAft>
              <a:buFont typeface="+mj-lt"/>
              <a:buNone/>
            </a:pPr>
            <a:br>
              <a:rPr lang="en-US" altLang="ru-RU" sz="800" b="0" dirty="0">
                <a:solidFill>
                  <a:prstClr val="black"/>
                </a:solidFill>
                <a:latin typeface="Arial" panose="020B0604020202020204" pitchFamily="34" charset="0"/>
              </a:rPr>
            </a:br>
            <a:r>
              <a:rPr lang="en-US" altLang="ru-RU" sz="800" b="0" dirty="0">
                <a:solidFill>
                  <a:prstClr val="black"/>
                </a:solidFill>
                <a:latin typeface="Arial" panose="020B0604020202020204" pitchFamily="34" charset="0"/>
              </a:rPr>
              <a:t>Admin view: </a:t>
            </a:r>
            <a:r>
              <a:rPr lang="en-US" altLang="ru-RU" sz="800" b="0" dirty="0">
                <a:solidFill>
                  <a:prstClr val="black"/>
                </a:solidFill>
                <a:latin typeface="Arial" panose="020B0604020202020204" pitchFamily="34" charset="0"/>
                <a:hlinkClick r:id="rId8"/>
              </a:rPr>
              <a:t>https://demo.mdi.ruhr-uni-bochum.de/adminobject/edititem/4870</a:t>
            </a:r>
            <a:endParaRPr lang="en-US" sz="800" b="0" dirty="0"/>
          </a:p>
        </p:txBody>
      </p:sp>
    </p:spTree>
    <p:extLst>
      <p:ext uri="{BB962C8B-B14F-4D97-AF65-F5344CB8AC3E}">
        <p14:creationId xmlns:p14="http://schemas.microsoft.com/office/powerpoint/2010/main" val="260793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a:xfrm>
            <a:off x="6236898" y="6362393"/>
            <a:ext cx="4745426" cy="485999"/>
          </a:xfrm>
        </p:spPr>
        <p:txBody>
          <a:bodyPr/>
          <a:lstStyle/>
          <a:p>
            <a:pPr indent="0">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000" b="0" dirty="0">
              <a:solidFill>
                <a:srgbClr val="0070C0"/>
              </a:solidFill>
              <a:latin typeface="Arial" panose="020B0604020202020204" pitchFamily="34" charset="0"/>
            </a:endParaRPr>
          </a:p>
          <a:p>
            <a:pPr indent="0">
              <a:buNone/>
            </a:pPr>
            <a:endParaRPr lang="en-US" b="0" dirty="0">
              <a:solidFill>
                <a:srgbClr val="0070C0"/>
              </a:solidFill>
            </a:endParaRPr>
          </a:p>
        </p:txBody>
      </p:sp>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333" dirty="0">
              <a:solidFill>
                <a:srgbClr val="0070C0"/>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properties modification easy</a:t>
            </a:r>
          </a:p>
        </p:txBody>
      </p:sp>
      <p:pic>
        <p:nvPicPr>
          <p:cNvPr id="9" name="Picture 8">
            <a:extLst>
              <a:ext uri="{FF2B5EF4-FFF2-40B4-BE49-F238E27FC236}">
                <a16:creationId xmlns:a16="http://schemas.microsoft.com/office/drawing/2014/main" id="{5305DD1D-61D4-E502-9175-B4D8DB5FD416}"/>
              </a:ext>
            </a:extLst>
          </p:cNvPr>
          <p:cNvPicPr>
            <a:picLocks noChangeAspect="1"/>
          </p:cNvPicPr>
          <p:nvPr/>
        </p:nvPicPr>
        <p:blipFill>
          <a:blip r:embed="rId4"/>
          <a:stretch>
            <a:fillRect/>
          </a:stretch>
        </p:blipFill>
        <p:spPr>
          <a:xfrm>
            <a:off x="5135215" y="3717033"/>
            <a:ext cx="6937292" cy="2312431"/>
          </a:xfrm>
          <a:prstGeom prst="rect">
            <a:avLst/>
          </a:prstGeom>
          <a:ln>
            <a:solidFill>
              <a:srgbClr val="0070C0"/>
            </a:solidFill>
          </a:ln>
        </p:spPr>
      </p:pic>
      <p:pic>
        <p:nvPicPr>
          <p:cNvPr id="7" name="Picture 6">
            <a:extLst>
              <a:ext uri="{FF2B5EF4-FFF2-40B4-BE49-F238E27FC236}">
                <a16:creationId xmlns:a16="http://schemas.microsoft.com/office/drawing/2014/main" id="{0DC2554E-BCA6-8033-93FB-9F078BDB149C}"/>
              </a:ext>
            </a:extLst>
          </p:cNvPr>
          <p:cNvPicPr>
            <a:picLocks noChangeAspect="1"/>
          </p:cNvPicPr>
          <p:nvPr/>
        </p:nvPicPr>
        <p:blipFill>
          <a:blip r:embed="rId5"/>
          <a:stretch>
            <a:fillRect/>
          </a:stretch>
        </p:blipFill>
        <p:spPr>
          <a:xfrm>
            <a:off x="143339" y="1444091"/>
            <a:ext cx="6048672" cy="2861936"/>
          </a:xfrm>
          <a:prstGeom prst="rect">
            <a:avLst/>
          </a:prstGeom>
          <a:ln>
            <a:solidFill>
              <a:srgbClr val="0070C0"/>
            </a:solidFill>
          </a:ln>
        </p:spPr>
      </p:pic>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dirty="0">
                <a:solidFill>
                  <a:prstClr val="black"/>
                </a:solidFill>
                <a:latin typeface="+mn-lt"/>
              </a:rPr>
              <a:t>Download data</a:t>
            </a:r>
          </a:p>
          <a:p>
            <a:pPr marL="457189" indent="-457189" defTabSz="914377">
              <a:spcBef>
                <a:spcPts val="0"/>
              </a:spcBef>
              <a:buFontTx/>
              <a:buAutoNum type="arabicParenR"/>
            </a:pPr>
            <a:r>
              <a:rPr lang="en-US" altLang="ru-RU" sz="2133" dirty="0">
                <a:solidFill>
                  <a:prstClr val="black"/>
                </a:solidFill>
                <a:latin typeface="+mn-lt"/>
              </a:rPr>
              <a:t>Open in Excel and edit</a:t>
            </a:r>
          </a:p>
          <a:p>
            <a:pPr marL="457189" indent="-457189" defTabSz="914377">
              <a:spcBef>
                <a:spcPts val="0"/>
              </a:spcBef>
              <a:buFontTx/>
              <a:buAutoNum type="arabicParenR"/>
            </a:pPr>
            <a:r>
              <a:rPr lang="en-US" altLang="ru-RU" sz="2133" dirty="0">
                <a:solidFill>
                  <a:prstClr val="black"/>
                </a:solidFill>
                <a:latin typeface="+mn-lt"/>
              </a:rPr>
              <a:t>Upload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6133381" y="6190846"/>
            <a:ext cx="3907766" cy="485999"/>
          </a:xfrm>
        </p:spPr>
        <p:txBody>
          <a:bodyPr>
            <a:noAutofit/>
          </a:bodyPr>
          <a:lstStyle/>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3"/>
              </a:rPr>
              <a:t>https://demo.mdi.ruhr-uni-bochum.de/search/</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4"/>
              </a:rPr>
              <a:t>https://demo.mdi.ruhr-uni-bochum.de/search/?system=As-Ga&amp;typeid=8&amp;Aspctmin=30&amp;Aspctmax=50&amp;Gaabsmin=1&amp;Gaabsmax=3&amp;pr0name=E%3Csub%3Eg%3C%2Fsub%3E&amp;pr0type=Float&amp;pr0min=1.5&amp;pr0max=2&amp;pr1name=Comment&amp;pr1type=String&amp;pr1max=3&amp;pr1str=solution&amp;prcnt=2</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5"/>
              </a:rPr>
              <a:t>https://demo.mdi.ruhr-uni-bochum.de/search/?system=As-Ga&amp;typeid=8&amp;Aspctmin=30&amp;Aspctmax=50&amp;Gaabsmin=1&amp;Gaabsmax=3&amp;pr0name=E%3Csub%3Eg%3C%2Fsub%3E&amp;pr0type=Float&amp;pr0min=1.5&amp;pr0max=2&amp;prcnt=1</a:t>
            </a:r>
            <a:endParaRPr lang="en-US" altLang="ru-RU" sz="500" b="0" dirty="0">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20825"/>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Tree>
    <p:extLst>
      <p:ext uri="{BB962C8B-B14F-4D97-AF65-F5344CB8AC3E}">
        <p14:creationId xmlns:p14="http://schemas.microsoft.com/office/powerpoint/2010/main" val="249158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6FA17-D9AD-A98A-E709-2D26D829CAA2}"/>
              </a:ext>
            </a:extLst>
          </p:cNvPr>
          <p:cNvPicPr>
            <a:picLocks noChangeAspect="1"/>
          </p:cNvPicPr>
          <p:nvPr/>
        </p:nvPicPr>
        <p:blipFill>
          <a:blip r:embed="rId3"/>
          <a:stretch>
            <a:fillRect/>
          </a:stretch>
        </p:blipFill>
        <p:spPr>
          <a:xfrm>
            <a:off x="143339" y="1211999"/>
            <a:ext cx="6432715" cy="1103520"/>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dirty="0"/>
              <a:t>: Interlink Objects</a:t>
            </a:r>
            <a:endParaRPr lang="de-DE" sz="1600" dirty="0"/>
          </a:p>
        </p:txBody>
      </p:sp>
      <p:sp>
        <p:nvSpPr>
          <p:cNvPr id="3" name="Text Placeholder 2">
            <a:extLst>
              <a:ext uri="{FF2B5EF4-FFF2-40B4-BE49-F238E27FC236}">
                <a16:creationId xmlns:a16="http://schemas.microsoft.com/office/drawing/2014/main" id="{3A4398E6-55F5-F189-C03C-8DF3E9FC444B}"/>
              </a:ext>
            </a:extLst>
          </p:cNvPr>
          <p:cNvSpPr>
            <a:spLocks noGrp="1"/>
          </p:cNvSpPr>
          <p:nvPr>
            <p:ph type="body" sz="quarter" idx="13"/>
          </p:nvPr>
        </p:nvSpPr>
        <p:spPr>
          <a:xfrm>
            <a:off x="6236898" y="6241623"/>
            <a:ext cx="4762679" cy="485999"/>
          </a:xfrm>
        </p:spPr>
        <p:txBody>
          <a:bodyPr>
            <a:noAutofit/>
          </a:bodyPr>
          <a:lstStyle/>
          <a:p>
            <a:pPr indent="0" defTabSz="914377">
              <a:spcAft>
                <a:spcPts val="0"/>
              </a:spcAft>
              <a:buNone/>
            </a:pPr>
            <a:r>
              <a:rPr lang="en-US" altLang="ru-RU" sz="800" b="0" dirty="0">
                <a:solidFill>
                  <a:prstClr val="black"/>
                </a:solidFill>
                <a:latin typeface="Arial" panose="020B0604020202020204" pitchFamily="34" charset="0"/>
              </a:rPr>
              <a:t>User view: </a:t>
            </a: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https://demo.mdi.ruhr-uni-bochum.de/object/ag2s-4870</a:t>
            </a: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prstClr val="black"/>
                </a:solidFill>
                <a:latin typeface="Arial" panose="020B0604020202020204" pitchFamily="34" charset="0"/>
              </a:rPr>
              <a:t>Admin view: </a:t>
            </a:r>
            <a:r>
              <a:rPr lang="en-US" altLang="ru-RU" sz="800" b="0"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https://demo.mdi.ruhr-uni-bochum.de/adminobject/edititem/4870</a:t>
            </a:r>
            <a:endParaRPr lang="en-US" sz="800" b="0" dirty="0">
              <a:solidFill>
                <a:srgbClr val="0070C0"/>
              </a:solidFill>
              <a:latin typeface="Arial" panose="020B0604020202020204"/>
            </a:endParaRPr>
          </a:p>
          <a:p>
            <a:pPr indent="0">
              <a:spcAft>
                <a:spcPts val="0"/>
              </a:spcAft>
              <a:buNone/>
            </a:pPr>
            <a:endParaRPr lang="en-US" sz="800"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109141" y="866675"/>
            <a:ext cx="8771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Example: literature reference for published data on composition</a:t>
            </a:r>
            <a:endParaRPr lang="ru-RU" altLang="ru-RU" sz="1600" dirty="0">
              <a:solidFill>
                <a:prstClr val="black"/>
              </a:solidFill>
              <a:latin typeface="+mn-lt"/>
            </a:endParaRPr>
          </a:p>
        </p:txBody>
      </p:sp>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0041" y="0"/>
            <a:ext cx="2989861" cy="1980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69F59F-CCDA-4A23-650A-8D1A1034CEB1}"/>
              </a:ext>
            </a:extLst>
          </p:cNvPr>
          <p:cNvPicPr>
            <a:picLocks noChangeAspect="1"/>
          </p:cNvPicPr>
          <p:nvPr/>
        </p:nvPicPr>
        <p:blipFill>
          <a:blip r:embed="rId7"/>
          <a:stretch>
            <a:fillRect/>
          </a:stretch>
        </p:blipFill>
        <p:spPr>
          <a:xfrm>
            <a:off x="5731474" y="2027505"/>
            <a:ext cx="6432716" cy="4022113"/>
          </a:xfrm>
          <a:prstGeom prst="rect">
            <a:avLst/>
          </a:prstGeom>
          <a:ln>
            <a:solidFill>
              <a:srgbClr val="0070C0"/>
            </a:solidFill>
          </a:ln>
        </p:spPr>
      </p:pic>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44394" y="2440519"/>
            <a:ext cx="5538583" cy="34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To add associated objects:</a:t>
            </a:r>
          </a:p>
          <a:p>
            <a:pPr defTabSz="914377">
              <a:spcBef>
                <a:spcPts val="800"/>
              </a:spcBef>
            </a:pPr>
            <a:r>
              <a:rPr lang="en-US" altLang="ru-RU" sz="1600" dirty="0">
                <a:solidFill>
                  <a:prstClr val="black"/>
                </a:solidFill>
                <a:latin typeface="+mn-lt"/>
              </a:rPr>
              <a:t>0) Go to “List edit” or select object to edit</a:t>
            </a:r>
          </a:p>
          <a:p>
            <a:pPr defTabSz="914377">
              <a:spcBef>
                <a:spcPts val="800"/>
              </a:spcBef>
            </a:pPr>
            <a:r>
              <a:rPr lang="en-US" altLang="ru-RU" sz="1600" dirty="0">
                <a:solidFill>
                  <a:prstClr val="black"/>
                </a:solidFill>
                <a:latin typeface="+mn-lt"/>
              </a:rPr>
              <a:t>1) Select associated object type (optional filter)</a:t>
            </a:r>
          </a:p>
          <a:p>
            <a:pPr defTabSz="914377">
              <a:spcBef>
                <a:spcPts val="800"/>
              </a:spcBef>
            </a:pPr>
            <a:r>
              <a:rPr lang="en-US" altLang="ru-RU" sz="1600" dirty="0">
                <a:solidFill>
                  <a:prstClr val="black"/>
                </a:solidFill>
                <a:latin typeface="+mn-lt"/>
              </a:rPr>
              <a:t>2) Input search phrase, contained in the </a:t>
            </a:r>
            <a:r>
              <a:rPr lang="en-US" altLang="ru-RU" sz="1600" u="sng" dirty="0">
                <a:solidFill>
                  <a:prstClr val="black"/>
                </a:solidFill>
                <a:latin typeface="+mn-lt"/>
              </a:rPr>
              <a:t>Name</a:t>
            </a:r>
            <a:r>
              <a:rPr lang="en-US" altLang="ru-RU" sz="1600" dirty="0">
                <a:solidFill>
                  <a:prstClr val="black"/>
                </a:solidFill>
                <a:latin typeface="+mn-lt"/>
              </a:rPr>
              <a:t> of desired object to be associated</a:t>
            </a:r>
          </a:p>
          <a:p>
            <a:pPr defTabSz="914377">
              <a:spcBef>
                <a:spcPts val="800"/>
              </a:spcBef>
            </a:pPr>
            <a:r>
              <a:rPr lang="en-US" altLang="ru-RU" sz="1600" dirty="0">
                <a:solidFill>
                  <a:prstClr val="black"/>
                </a:solidFill>
                <a:latin typeface="+mn-lt"/>
              </a:rPr>
              <a:t>3) Drag &amp; Drop desired object(s) from search result list to the area / adjust list</a:t>
            </a:r>
          </a:p>
          <a:p>
            <a:pPr defTabSz="914377">
              <a:spcBef>
                <a:spcPts val="800"/>
              </a:spcBef>
            </a:pPr>
            <a:r>
              <a:rPr lang="en-US" altLang="ru-RU" sz="1600" dirty="0">
                <a:solidFill>
                  <a:prstClr val="black"/>
                </a:solidFill>
                <a:latin typeface="+mn-lt"/>
              </a:rPr>
              <a:t>4) Save changes</a:t>
            </a:r>
          </a:p>
          <a:p>
            <a:pPr defTabSz="914377">
              <a:spcBef>
                <a:spcPts val="800"/>
              </a:spcBef>
            </a:pPr>
            <a:r>
              <a:rPr lang="en-US" altLang="ru-RU" sz="1600" b="1" dirty="0">
                <a:solidFill>
                  <a:srgbClr val="0070C0"/>
                </a:solidFill>
                <a:latin typeface="+mn-lt"/>
              </a:rPr>
              <a:t>Important</a:t>
            </a:r>
            <a:r>
              <a:rPr lang="en-US" altLang="ru-RU" sz="1600" dirty="0">
                <a:solidFill>
                  <a:prstClr val="black"/>
                </a:solidFill>
                <a:latin typeface="+mn-lt"/>
              </a:rPr>
              <a:t>: </a:t>
            </a:r>
            <a:r>
              <a:rPr lang="en-US" altLang="ru-RU" sz="1600" b="1" dirty="0">
                <a:solidFill>
                  <a:prstClr val="black"/>
                </a:solidFill>
                <a:latin typeface="+mn-lt"/>
              </a:rPr>
              <a:t>Reverse associations </a:t>
            </a:r>
            <a:r>
              <a:rPr lang="en-US" altLang="ru-RU" sz="1600" dirty="0">
                <a:solidFill>
                  <a:prstClr val="black"/>
                </a:solidFill>
                <a:latin typeface="+mn-lt"/>
              </a:rPr>
              <a:t>allow to browse reverse- directional associations, such as finding all compounds mentioned in a particular literature reference.</a:t>
            </a:r>
            <a:endParaRPr lang="ru-RU" altLang="ru-RU" sz="1600" dirty="0">
              <a:solidFill>
                <a:prstClr val="black"/>
              </a:solidFill>
              <a:latin typeface="+mn-lt"/>
            </a:endParaRPr>
          </a:p>
        </p:txBody>
      </p:sp>
    </p:spTree>
    <p:extLst>
      <p:ext uri="{BB962C8B-B14F-4D97-AF65-F5344CB8AC3E}">
        <p14:creationId xmlns:p14="http://schemas.microsoft.com/office/powerpoint/2010/main" val="358797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5DF6-207E-01A9-9632-976664372F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638F7F-FB60-6244-28A4-74C1A580F1E3}"/>
              </a:ext>
            </a:extLst>
          </p:cNvPr>
          <p:cNvSpPr>
            <a:spLocks noGrp="1"/>
          </p:cNvSpPr>
          <p:nvPr>
            <p:ph type="title"/>
          </p:nvPr>
        </p:nvSpPr>
        <p:spPr>
          <a:xfrm>
            <a:off x="624000" y="1008000"/>
            <a:ext cx="6718909" cy="960000"/>
          </a:xfrm>
        </p:spPr>
        <p:txBody>
          <a:bodyPr/>
          <a:lstStyle/>
          <a:p>
            <a:r>
              <a:rPr lang="en-US" dirty="0"/>
              <a:t>UDT &amp; Extensibility</a:t>
            </a:r>
          </a:p>
        </p:txBody>
      </p:sp>
      <p:sp>
        <p:nvSpPr>
          <p:cNvPr id="3" name="Textplatzhalter 2">
            <a:extLst>
              <a:ext uri="{FF2B5EF4-FFF2-40B4-BE49-F238E27FC236}">
                <a16:creationId xmlns:a16="http://schemas.microsoft.com/office/drawing/2014/main" id="{22B426BA-182C-B5A6-6B40-92AF3CAEDBE7}"/>
              </a:ext>
            </a:extLst>
          </p:cNvPr>
          <p:cNvSpPr>
            <a:spLocks noGrp="1"/>
          </p:cNvSpPr>
          <p:nvPr>
            <p:ph type="body" sz="quarter" idx="10"/>
          </p:nvPr>
        </p:nvSpPr>
        <p:spPr>
          <a:xfrm>
            <a:off x="624000" y="1968589"/>
            <a:ext cx="7032945" cy="1919817"/>
          </a:xfrm>
        </p:spPr>
        <p:txBody>
          <a:bodyPr/>
          <a:lstStyle/>
          <a:p>
            <a:r>
              <a:rPr lang="en-US" sz="3200" dirty="0"/>
              <a:t>User Defined Types &amp; </a:t>
            </a:r>
            <a:r>
              <a:rPr lang="en-US" sz="3200" dirty="0" err="1"/>
              <a:t>Customisation</a:t>
            </a:r>
            <a:endParaRPr lang="en-US" sz="3200" dirty="0"/>
          </a:p>
        </p:txBody>
      </p:sp>
    </p:spTree>
    <p:extLst>
      <p:ext uri="{BB962C8B-B14F-4D97-AF65-F5344CB8AC3E}">
        <p14:creationId xmlns:p14="http://schemas.microsoft.com/office/powerpoint/2010/main" val="247826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9C2457B-D10B-DB97-7508-6338A564BB0D}"/>
              </a:ext>
            </a:extLst>
          </p:cNvPr>
          <p:cNvSpPr txBox="1"/>
          <p:nvPr/>
        </p:nvSpPr>
        <p:spPr>
          <a:xfrm>
            <a:off x="131428" y="952516"/>
            <a:ext cx="12060572" cy="4909036"/>
          </a:xfrm>
          <a:prstGeom prst="rect">
            <a:avLst/>
          </a:prstGeom>
          <a:noFill/>
        </p:spPr>
        <p:txBody>
          <a:bodyPr wrap="square">
            <a:spAutoFit/>
          </a:bodyPr>
          <a:lstStyle/>
          <a:p>
            <a:pPr defTabSz="914377">
              <a:spcAft>
                <a:spcPts val="600"/>
              </a:spcAft>
            </a:pPr>
            <a:r>
              <a:rPr lang="en-US" sz="2200" b="1" u="sng" dirty="0">
                <a:solidFill>
                  <a:prstClr val="black"/>
                </a:solidFill>
              </a:rPr>
              <a:t>Motivation:</a:t>
            </a:r>
            <a:r>
              <a:rPr lang="en-US" sz="2200" b="1" dirty="0">
                <a:solidFill>
                  <a:prstClr val="black"/>
                </a:solidFill>
              </a:rPr>
              <a:t> </a:t>
            </a:r>
            <a:r>
              <a:rPr lang="en-US" sz="2200" dirty="0">
                <a:solidFill>
                  <a:prstClr val="black"/>
                </a:solidFill>
              </a:rPr>
              <a:t>to support new user-defined object type (UDT) </a:t>
            </a:r>
            <a:r>
              <a:rPr lang="en-US" sz="2200" b="1" u="sng" dirty="0">
                <a:solidFill>
                  <a:prstClr val="black"/>
                </a:solidFill>
              </a:rPr>
              <a:t>without modifying core RDMS source code</a:t>
            </a:r>
          </a:p>
          <a:p>
            <a:pPr defTabSz="914377">
              <a:spcAft>
                <a:spcPts val="600"/>
              </a:spcAft>
            </a:pPr>
            <a:endParaRPr lang="en-US" sz="2200" b="1" u="sng" dirty="0">
              <a:solidFill>
                <a:prstClr val="black"/>
              </a:solidFill>
            </a:endParaRPr>
          </a:p>
          <a:p>
            <a:pPr defTabSz="914377">
              <a:spcAft>
                <a:spcPts val="600"/>
              </a:spcAft>
            </a:pPr>
            <a:r>
              <a:rPr lang="en-US" sz="2200" b="1" u="sng" dirty="0">
                <a:solidFill>
                  <a:prstClr val="black"/>
                </a:solidFill>
              </a:rPr>
              <a:t>Given</a:t>
            </a:r>
            <a:r>
              <a:rPr lang="en-US" sz="2200" b="1" dirty="0">
                <a:solidFill>
                  <a:prstClr val="black"/>
                </a:solidFill>
              </a:rPr>
              <a:t>: </a:t>
            </a:r>
            <a:r>
              <a:rPr lang="en-US" sz="2200" dirty="0">
                <a:solidFill>
                  <a:prstClr val="black"/>
                </a:solidFill>
              </a:rPr>
              <a:t>New object type with/without a new arbitrary file format </a:t>
            </a:r>
            <a:r>
              <a:rPr lang="en-US" sz="1600" dirty="0">
                <a:solidFill>
                  <a:schemeClr val="bg2">
                    <a:lumMod val="50000"/>
                  </a:schemeClr>
                </a:solidFill>
              </a:rPr>
              <a:t>(could be new measurement type result).</a:t>
            </a:r>
          </a:p>
          <a:p>
            <a:pPr defTabSz="914377">
              <a:spcAft>
                <a:spcPts val="600"/>
              </a:spcAft>
            </a:pPr>
            <a:endParaRPr lang="en-US" sz="2200" b="1" dirty="0">
              <a:solidFill>
                <a:prstClr val="black"/>
              </a:solidFill>
            </a:endParaRPr>
          </a:p>
          <a:p>
            <a:pPr defTabSz="914377">
              <a:spcAft>
                <a:spcPts val="600"/>
              </a:spcAft>
            </a:pPr>
            <a:r>
              <a:rPr lang="en-US" sz="2200" b="1" dirty="0">
                <a:solidFill>
                  <a:prstClr val="black"/>
                </a:solidFill>
              </a:rPr>
              <a:t>Solution</a:t>
            </a:r>
            <a:r>
              <a:rPr lang="en-US" sz="2200" dirty="0">
                <a:solidFill>
                  <a:prstClr val="black"/>
                </a:solidFill>
              </a:rPr>
              <a:t> (or 5 keys to success)</a:t>
            </a:r>
            <a:r>
              <a:rPr lang="en-US" sz="2200" b="1" dirty="0">
                <a:solidFill>
                  <a:prstClr val="black"/>
                </a:solidFill>
              </a:rPr>
              <a:t>:</a:t>
            </a:r>
            <a:endParaRPr lang="en-US" sz="2200"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Templates – </a:t>
            </a:r>
            <a:r>
              <a:rPr lang="en-US" sz="2200" dirty="0">
                <a:solidFill>
                  <a:prstClr val="black"/>
                </a:solidFill>
              </a:rPr>
              <a:t>define object model (data structure) in terms of key-value pairs / table (properties)</a:t>
            </a:r>
          </a:p>
          <a:p>
            <a:pPr marL="342900" indent="-342900" defTabSz="914377">
              <a:spcBef>
                <a:spcPts val="1200"/>
              </a:spcBef>
              <a:buFont typeface="Arial" panose="020B0604020202020204" pitchFamily="34" charset="0"/>
              <a:buChar char="•"/>
            </a:pPr>
            <a:r>
              <a:rPr lang="en-US" sz="2200" b="1" dirty="0">
                <a:solidFill>
                  <a:prstClr val="black"/>
                </a:solidFill>
              </a:rPr>
              <a:t>Search</a:t>
            </a:r>
            <a:r>
              <a:rPr lang="en-US" sz="2200" dirty="0">
                <a:solidFill>
                  <a:prstClr val="black"/>
                </a:solidFill>
              </a:rPr>
              <a:t> – enable search for UDT objects based on </a:t>
            </a:r>
            <a:r>
              <a:rPr lang="en-US" sz="2200" u="sng" dirty="0">
                <a:solidFill>
                  <a:prstClr val="black"/>
                </a:solidFill>
              </a:rPr>
              <a:t>defined data model</a:t>
            </a:r>
          </a:p>
          <a:p>
            <a:pPr marL="342900" indent="-342900" defTabSz="914377">
              <a:spcBef>
                <a:spcPts val="1200"/>
              </a:spcBef>
              <a:buFont typeface="Arial" panose="020B0604020202020204" pitchFamily="34" charset="0"/>
              <a:buChar char="•"/>
            </a:pPr>
            <a:r>
              <a:rPr lang="en-US" sz="2200" b="1" dirty="0">
                <a:solidFill>
                  <a:prstClr val="black"/>
                </a:solidFill>
              </a:rPr>
              <a:t>Validation</a:t>
            </a:r>
            <a:r>
              <a:rPr lang="en-US" sz="2200" dirty="0">
                <a:solidFill>
                  <a:prstClr val="black"/>
                </a:solidFill>
              </a:rPr>
              <a:t> – provide check for data correctness (valid/invalid)</a:t>
            </a:r>
          </a:p>
          <a:p>
            <a:pPr marL="342900" indent="-342900" defTabSz="914377">
              <a:spcBef>
                <a:spcPts val="1200"/>
              </a:spcBef>
              <a:buFont typeface="Arial" panose="020B0604020202020204" pitchFamily="34" charset="0"/>
              <a:buChar char="•"/>
            </a:pPr>
            <a:r>
              <a:rPr lang="en-US" sz="2200" b="1" dirty="0">
                <a:solidFill>
                  <a:prstClr val="black"/>
                </a:solidFill>
              </a:rPr>
              <a:t>Data Extraction </a:t>
            </a:r>
            <a:r>
              <a:rPr lang="en-US" sz="2200" dirty="0">
                <a:solidFill>
                  <a:prstClr val="black"/>
                </a:solidFill>
              </a:rPr>
              <a:t>– if valid, extract data in terms of properties / related object creation</a:t>
            </a:r>
            <a:endParaRPr lang="en-US" sz="2200" b="1"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Visualization</a:t>
            </a:r>
            <a:r>
              <a:rPr lang="en-US" sz="2200" dirty="0">
                <a:solidFill>
                  <a:prstClr val="black"/>
                </a:solidFill>
              </a:rPr>
              <a:t> – display data, including drawing charts / diagrams, </a:t>
            </a:r>
            <a:r>
              <a:rPr lang="en-US" sz="2200" dirty="0" err="1">
                <a:solidFill>
                  <a:prstClr val="black"/>
                </a:solidFill>
              </a:rPr>
              <a:t>etc</a:t>
            </a:r>
            <a:r>
              <a:rPr lang="en-US" sz="2200" dirty="0">
                <a:solidFill>
                  <a:prstClr val="black"/>
                </a:solidFill>
              </a:rPr>
              <a:t>…</a:t>
            </a:r>
          </a:p>
          <a:p>
            <a:pPr marL="342900" indent="-342900" defTabSz="914377">
              <a:buFont typeface="Arial" panose="020B0604020202020204" pitchFamily="34" charset="0"/>
              <a:buChar char="•"/>
            </a:pPr>
            <a:endParaRPr lang="en-US" u="sng" dirty="0">
              <a:solidFill>
                <a:prstClr val="black"/>
              </a:solidFill>
            </a:endParaRPr>
          </a:p>
        </p:txBody>
      </p:sp>
      <p:sp>
        <p:nvSpPr>
          <p:cNvPr id="22" name="Rectangle: Rounded Corners 21">
            <a:extLst>
              <a:ext uri="{FF2B5EF4-FFF2-40B4-BE49-F238E27FC236}">
                <a16:creationId xmlns:a16="http://schemas.microsoft.com/office/drawing/2014/main" id="{61BF97A2-E7AC-0595-2C58-BB0C8CE5D7F2}"/>
              </a:ext>
            </a:extLst>
          </p:cNvPr>
          <p:cNvSpPr/>
          <p:nvPr/>
        </p:nvSpPr>
        <p:spPr>
          <a:xfrm>
            <a:off x="85563" y="4091640"/>
            <a:ext cx="11708118" cy="155985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User-Defined Type Support</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443932" y="6362393"/>
            <a:ext cx="4006354" cy="485999"/>
          </a:xfrm>
        </p:spPr>
        <p:txBody>
          <a:bodyPr>
            <a:normAutofit/>
          </a:bodyPr>
          <a:lstStyle/>
          <a:p>
            <a:pPr indent="0" defTabSz="914377">
              <a:buNone/>
            </a:pPr>
            <a:r>
              <a:rPr lang="en-US" b="0" dirty="0">
                <a:solidFill>
                  <a:prstClr val="black"/>
                </a:solidFill>
              </a:rPr>
              <a:t>UDT – user-defined type</a:t>
            </a:r>
            <a:endParaRPr lang="en-US" b="0" dirty="0"/>
          </a:p>
        </p:txBody>
      </p:sp>
      <p:pic>
        <p:nvPicPr>
          <p:cNvPr id="23" name="Picture 6" descr="Web Service Icons - Free SVG &amp; PNG Web Service Images - Noun Project">
            <a:extLst>
              <a:ext uri="{FF2B5EF4-FFF2-40B4-BE49-F238E27FC236}">
                <a16:creationId xmlns:a16="http://schemas.microsoft.com/office/drawing/2014/main" id="{53CDCCA7-EDE2-0571-4626-E9F48A12D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9837" y="4498107"/>
            <a:ext cx="422564" cy="4225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xternal link - Free technology icons">
            <a:extLst>
              <a:ext uri="{FF2B5EF4-FFF2-40B4-BE49-F238E27FC236}">
                <a16:creationId xmlns:a16="http://schemas.microsoft.com/office/drawing/2014/main" id="{8AC16857-8248-7F28-8FD7-A15D1D081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8108" y="4858324"/>
            <a:ext cx="405246" cy="405246"/>
          </a:xfrm>
          <a:prstGeom prst="rect">
            <a:avLst/>
          </a:prstGeom>
          <a:noFill/>
          <a:extLst>
            <a:ext uri="{909E8E84-426E-40DD-AFC4-6F175D3DCCD1}">
              <a14:hiddenFill xmlns:a14="http://schemas.microsoft.com/office/drawing/2010/main">
                <a:solidFill>
                  <a:srgbClr val="FFFFFF"/>
                </a:solidFill>
              </a14:hiddenFill>
            </a:ext>
          </a:extLst>
        </p:spPr>
      </p:pic>
      <p:sp>
        <p:nvSpPr>
          <p:cNvPr id="26" name="Line 36">
            <a:extLst>
              <a:ext uri="{FF2B5EF4-FFF2-40B4-BE49-F238E27FC236}">
                <a16:creationId xmlns:a16="http://schemas.microsoft.com/office/drawing/2014/main" id="{3B3952CB-CF29-83CA-1073-315A5B027C29}"/>
              </a:ext>
            </a:extLst>
          </p:cNvPr>
          <p:cNvSpPr>
            <a:spLocks noChangeShapeType="1"/>
          </p:cNvSpPr>
          <p:nvPr/>
        </p:nvSpPr>
        <p:spPr bwMode="auto">
          <a:xfrm flipV="1">
            <a:off x="8496301" y="3543299"/>
            <a:ext cx="1587500" cy="38099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297708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97E097-6C2E-C399-58D3-B486C3A761BF}"/>
              </a:ext>
            </a:extLst>
          </p:cNvPr>
          <p:cNvSpPr/>
          <p:nvPr/>
        </p:nvSpPr>
        <p:spPr>
          <a:xfrm>
            <a:off x="6732395" y="3223491"/>
            <a:ext cx="5385916" cy="24337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UI to create a new user-defined type</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225310" y="6362393"/>
            <a:ext cx="3694546" cy="485999"/>
          </a:xfrm>
        </p:spPr>
        <p:txBody>
          <a:bodyPr>
            <a:normAutofit/>
          </a:bodyPr>
          <a:lstStyle/>
          <a:p>
            <a:pPr indent="0" defTabSz="914377">
              <a:buNone/>
            </a:pPr>
            <a:r>
              <a:rPr lang="en-US" b="0" dirty="0">
                <a:solidFill>
                  <a:prstClr val="black"/>
                </a:solidFill>
              </a:rPr>
              <a:t>We can further enrich defined object specification by customized (templates!) properties of primitive types: Integer, Float, String.</a:t>
            </a:r>
            <a:endParaRPr lang="en-US" b="0" dirty="0"/>
          </a:p>
        </p:txBody>
      </p:sp>
      <p:sp>
        <p:nvSpPr>
          <p:cNvPr id="12" name="TextBox 11">
            <a:extLst>
              <a:ext uri="{FF2B5EF4-FFF2-40B4-BE49-F238E27FC236}">
                <a16:creationId xmlns:a16="http://schemas.microsoft.com/office/drawing/2014/main" id="{89C2457B-D10B-DB97-7508-6338A564BB0D}"/>
              </a:ext>
            </a:extLst>
          </p:cNvPr>
          <p:cNvSpPr txBox="1"/>
          <p:nvPr/>
        </p:nvSpPr>
        <p:spPr>
          <a:xfrm>
            <a:off x="6812782" y="869388"/>
            <a:ext cx="5285433" cy="4816703"/>
          </a:xfrm>
          <a:prstGeom prst="rect">
            <a:avLst/>
          </a:prstGeom>
          <a:noFill/>
        </p:spPr>
        <p:txBody>
          <a:bodyPr wrap="square">
            <a:spAutoFit/>
          </a:bodyPr>
          <a:lstStyle/>
          <a:p>
            <a:pPr defTabSz="914377">
              <a:spcAft>
                <a:spcPts val="600"/>
              </a:spcAft>
            </a:pPr>
            <a:r>
              <a:rPr lang="en-US" sz="1600" b="1" dirty="0">
                <a:solidFill>
                  <a:prstClr val="black"/>
                </a:solidFill>
              </a:rPr>
              <a:t>Type Name </a:t>
            </a:r>
            <a:r>
              <a:rPr lang="en-US" sz="1600" dirty="0">
                <a:solidFill>
                  <a:prstClr val="black"/>
                </a:solidFill>
              </a:rPr>
              <a:t>– user-defined type name </a:t>
            </a:r>
          </a:p>
          <a:p>
            <a:pPr defTabSz="914377"/>
            <a:r>
              <a:rPr lang="en-US" sz="1600" b="1" dirty="0">
                <a:solidFill>
                  <a:prstClr val="black"/>
                </a:solidFill>
              </a:rPr>
              <a:t>Core Object Types:</a:t>
            </a:r>
          </a:p>
          <a:p>
            <a:pPr marL="342900" indent="-342900" defTabSz="914377">
              <a:buFont typeface="Arial" panose="020B0604020202020204" pitchFamily="34" charset="0"/>
              <a:buChar char="•"/>
            </a:pPr>
            <a:r>
              <a:rPr lang="en-US" sz="1600" b="1" dirty="0" err="1">
                <a:solidFill>
                  <a:prstClr val="black"/>
                </a:solidFill>
              </a:rPr>
              <a:t>ObjectInfo</a:t>
            </a:r>
            <a:r>
              <a:rPr lang="en-US" sz="1600" dirty="0">
                <a:solidFill>
                  <a:prstClr val="black"/>
                </a:solidFill>
              </a:rPr>
              <a:t> – the simplest (bare) object</a:t>
            </a:r>
          </a:p>
          <a:p>
            <a:pPr marL="342900" indent="-342900" defTabSz="914377">
              <a:buFont typeface="Arial" panose="020B0604020202020204" pitchFamily="34" charset="0"/>
              <a:buChar char="•"/>
            </a:pPr>
            <a:r>
              <a:rPr lang="en-US" sz="1600" b="1" dirty="0">
                <a:solidFill>
                  <a:prstClr val="black"/>
                </a:solidFill>
              </a:rPr>
              <a:t>Sample </a:t>
            </a:r>
            <a:r>
              <a:rPr lang="en-US" sz="1600" dirty="0">
                <a:solidFill>
                  <a:prstClr val="black"/>
                </a:solidFill>
              </a:rPr>
              <a:t>– chemical system (set of chemical elements), for example </a:t>
            </a:r>
            <a:r>
              <a:rPr lang="en-US" sz="1600" b="1" dirty="0">
                <a:solidFill>
                  <a:prstClr val="black"/>
                </a:solidFill>
              </a:rPr>
              <a:t>Co-O</a:t>
            </a:r>
          </a:p>
          <a:p>
            <a:pPr marL="342900" indent="-342900" defTabSz="914377">
              <a:buFont typeface="Arial" panose="020B0604020202020204" pitchFamily="34" charset="0"/>
              <a:buChar char="•"/>
            </a:pPr>
            <a:r>
              <a:rPr lang="en-US" sz="1600" b="1" dirty="0">
                <a:solidFill>
                  <a:prstClr val="black"/>
                </a:solidFill>
              </a:rPr>
              <a:t>Composition </a:t>
            </a:r>
            <a:r>
              <a:rPr lang="en-US" sz="1600" dirty="0">
                <a:solidFill>
                  <a:prstClr val="black"/>
                </a:solidFill>
              </a:rPr>
              <a:t>–</a:t>
            </a:r>
            <a:r>
              <a:rPr lang="en-US" sz="1600" b="1" dirty="0">
                <a:solidFill>
                  <a:prstClr val="black"/>
                </a:solidFill>
              </a:rPr>
              <a:t> </a:t>
            </a:r>
            <a:r>
              <a:rPr lang="en-US" sz="1600" dirty="0">
                <a:solidFill>
                  <a:prstClr val="black"/>
                </a:solidFill>
              </a:rPr>
              <a:t>chemical composition (set of elements and quantities), for example </a:t>
            </a:r>
            <a:r>
              <a:rPr lang="en-US" sz="1600" b="1" dirty="0">
                <a:solidFill>
                  <a:prstClr val="black"/>
                </a:solidFill>
              </a:rPr>
              <a:t>Co</a:t>
            </a:r>
            <a:r>
              <a:rPr lang="en-US" sz="1600" b="1" baseline="-25000" dirty="0">
                <a:solidFill>
                  <a:prstClr val="black"/>
                </a:solidFill>
              </a:rPr>
              <a:t>3</a:t>
            </a:r>
            <a:r>
              <a:rPr lang="en-US" sz="1600" b="1" dirty="0">
                <a:solidFill>
                  <a:prstClr val="black"/>
                </a:solidFill>
              </a:rPr>
              <a:t>O</a:t>
            </a:r>
            <a:r>
              <a:rPr lang="en-US" sz="1600" b="1" baseline="-25000" dirty="0">
                <a:solidFill>
                  <a:prstClr val="black"/>
                </a:solidFill>
              </a:rPr>
              <a:t>4</a:t>
            </a:r>
            <a:endParaRPr lang="en-US" sz="1600" dirty="0">
              <a:solidFill>
                <a:prstClr val="black"/>
              </a:solidFill>
            </a:endParaRPr>
          </a:p>
          <a:p>
            <a:pPr marL="342900" indent="-342900" defTabSz="914377">
              <a:buFont typeface="Arial" panose="020B0604020202020204" pitchFamily="34" charset="0"/>
              <a:buChar char="•"/>
            </a:pPr>
            <a:r>
              <a:rPr lang="en-US" sz="1600" b="1" dirty="0">
                <a:solidFill>
                  <a:prstClr val="black"/>
                </a:solidFill>
              </a:rPr>
              <a:t>Reference</a:t>
            </a:r>
            <a:r>
              <a:rPr lang="en-US" sz="1600" dirty="0">
                <a:solidFill>
                  <a:prstClr val="black"/>
                </a:solidFill>
              </a:rPr>
              <a:t> – literature reference (Authors, Title, Year, DOI, etc.)</a:t>
            </a:r>
          </a:p>
          <a:p>
            <a:pPr defTabSz="914377">
              <a:spcBef>
                <a:spcPts val="600"/>
              </a:spcBef>
              <a:spcAft>
                <a:spcPts val="600"/>
              </a:spcAft>
            </a:pPr>
            <a:r>
              <a:rPr lang="en-US" sz="1600" b="1" dirty="0">
                <a:solidFill>
                  <a:prstClr val="black"/>
                </a:solidFill>
              </a:rPr>
              <a:t>Validation &amp; Data Schema </a:t>
            </a:r>
            <a:r>
              <a:rPr lang="en-US" sz="1600" dirty="0">
                <a:solidFill>
                  <a:prstClr val="black"/>
                </a:solidFill>
              </a:rPr>
              <a:t>– only if you have external Web Services ready to validate &amp; extract data from files</a:t>
            </a:r>
          </a:p>
          <a:p>
            <a:pPr defTabSz="914377">
              <a:spcAft>
                <a:spcPts val="600"/>
              </a:spcAft>
            </a:pPr>
            <a:r>
              <a:rPr lang="en-US" sz="1600" b="1" dirty="0">
                <a:solidFill>
                  <a:prstClr val="black"/>
                </a:solidFill>
              </a:rPr>
              <a:t>File Required </a:t>
            </a:r>
            <a:r>
              <a:rPr lang="en-US" sz="1600" dirty="0">
                <a:solidFill>
                  <a:prstClr val="black"/>
                </a:solidFill>
              </a:rPr>
              <a:t>– sets the file mandatory (</a:t>
            </a:r>
            <a:r>
              <a:rPr lang="en-US" sz="1600" dirty="0" err="1">
                <a:solidFill>
                  <a:prstClr val="black"/>
                </a:solidFill>
              </a:rPr>
              <a:t>boolean</a:t>
            </a:r>
            <a:r>
              <a:rPr lang="en-US" sz="1600" dirty="0">
                <a:solidFill>
                  <a:prstClr val="black"/>
                </a:solidFill>
              </a:rPr>
              <a:t>)</a:t>
            </a:r>
          </a:p>
          <a:p>
            <a:pPr defTabSz="914377">
              <a:spcAft>
                <a:spcPts val="600"/>
              </a:spcAft>
            </a:pPr>
            <a:r>
              <a:rPr lang="en-US" sz="1600" b="1" u="sng" dirty="0">
                <a:solidFill>
                  <a:prstClr val="black"/>
                </a:solidFill>
              </a:rPr>
              <a:t>Settings (JSON)</a:t>
            </a:r>
            <a:r>
              <a:rPr lang="en-US" sz="1600" b="1" dirty="0">
                <a:solidFill>
                  <a:prstClr val="black"/>
                </a:solidFill>
              </a:rPr>
              <a:t> </a:t>
            </a:r>
            <a:r>
              <a:rPr lang="en-US" sz="1600" dirty="0">
                <a:solidFill>
                  <a:prstClr val="black"/>
                </a:solidFill>
              </a:rPr>
              <a:t>– type customization in RDMS</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CustomEditPath</a:t>
            </a:r>
            <a:r>
              <a:rPr lang="en-US" sz="1300" dirty="0">
                <a:solidFill>
                  <a:prstClr val="black"/>
                </a:solidFill>
                <a:latin typeface="Courier New" panose="02070309020205020404" pitchFamily="49" charset="0"/>
                <a:cs typeface="Courier New" panose="02070309020205020404" pitchFamily="49" charset="0"/>
              </a:rPr>
              <a:t>": "/custom/</a:t>
            </a:r>
            <a:r>
              <a:rPr lang="en-US" sz="1300" dirty="0" err="1">
                <a:solidFill>
                  <a:prstClr val="black"/>
                </a:solidFill>
                <a:latin typeface="Courier New" panose="02070309020205020404" pitchFamily="49" charset="0"/>
                <a:cs typeface="Courier New" panose="02070309020205020404" pitchFamily="49" charset="0"/>
              </a:rPr>
              <a:t>editsample</a:t>
            </a:r>
            <a:r>
              <a:rPr lang="en-US" sz="1300" dirty="0">
                <a:solidFill>
                  <a:prstClr val="black"/>
                </a:solidFill>
                <a:latin typeface="Courier New" panose="02070309020205020404" pitchFamily="49" charset="0"/>
                <a:cs typeface="Courier New" panose="02070309020205020404" pitchFamily="49" charset="0"/>
              </a:rPr>
              <a:t>",</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UrlPostVisualizer</a:t>
            </a:r>
            <a:r>
              <a:rPr lang="en-US" sz="1300" dirty="0">
                <a:solidFill>
                  <a:prstClr val="black"/>
                </a:solidFill>
                <a:latin typeface="Courier New" panose="02070309020205020404" pitchFamily="49" charset="0"/>
                <a:cs typeface="Courier New" panose="02070309020205020404" pitchFamily="49" charset="0"/>
              </a:rPr>
              <a:t>": "https://abc.de/</a:t>
            </a:r>
            <a:r>
              <a:rPr lang="en-US" sz="1300" dirty="0" err="1">
                <a:solidFill>
                  <a:prstClr val="black"/>
                </a:solidFill>
                <a:latin typeface="Courier New" panose="02070309020205020404" pitchFamily="49" charset="0"/>
                <a:cs typeface="Courier New" panose="02070309020205020404" pitchFamily="49" charset="0"/>
              </a:rPr>
              <a:t>VisualizeRT</a:t>
            </a:r>
            <a:r>
              <a:rPr lang="en-US" sz="1300" dirty="0">
                <a:solidFill>
                  <a:prstClr val="black"/>
                </a:solidFill>
                <a:latin typeface="Courier New" panose="02070309020205020404" pitchFamily="49" charset="0"/>
                <a:cs typeface="Courier New" panose="02070309020205020404" pitchFamily="49" charset="0"/>
              </a:rPr>
              <a:t>" }</a:t>
            </a:r>
          </a:p>
          <a:p>
            <a:pPr defTabSz="914377">
              <a:spcAft>
                <a:spcPts val="600"/>
              </a:spcAft>
            </a:pPr>
            <a:r>
              <a:rPr lang="en-US" sz="1600" b="1" dirty="0">
                <a:solidFill>
                  <a:prstClr val="black"/>
                </a:solidFill>
              </a:rPr>
              <a:t>Description </a:t>
            </a:r>
            <a:r>
              <a:rPr lang="en-US" sz="1600" dirty="0">
                <a:solidFill>
                  <a:prstClr val="black"/>
                </a:solidFill>
              </a:rPr>
              <a:t>– comments for type designation</a:t>
            </a:r>
          </a:p>
        </p:txBody>
      </p:sp>
      <p:pic>
        <p:nvPicPr>
          <p:cNvPr id="7" name="Picture 6">
            <a:extLst>
              <a:ext uri="{FF2B5EF4-FFF2-40B4-BE49-F238E27FC236}">
                <a16:creationId xmlns:a16="http://schemas.microsoft.com/office/drawing/2014/main" id="{E3893468-AF8E-8A6B-A692-37B4AFCC8C7E}"/>
              </a:ext>
            </a:extLst>
          </p:cNvPr>
          <p:cNvPicPr>
            <a:picLocks noChangeAspect="1"/>
          </p:cNvPicPr>
          <p:nvPr/>
        </p:nvPicPr>
        <p:blipFill>
          <a:blip r:embed="rId3"/>
          <a:stretch>
            <a:fillRect/>
          </a:stretch>
        </p:blipFill>
        <p:spPr>
          <a:xfrm>
            <a:off x="218965" y="834012"/>
            <a:ext cx="6283435" cy="5249340"/>
          </a:xfrm>
          <a:prstGeom prst="rect">
            <a:avLst/>
          </a:prstGeom>
          <a:ln>
            <a:solidFill>
              <a:schemeClr val="accent1"/>
            </a:solidFill>
          </a:ln>
        </p:spPr>
      </p:pic>
      <p:sp>
        <p:nvSpPr>
          <p:cNvPr id="5" name="Rectangle: Rounded Corners 4">
            <a:extLst>
              <a:ext uri="{FF2B5EF4-FFF2-40B4-BE49-F238E27FC236}">
                <a16:creationId xmlns:a16="http://schemas.microsoft.com/office/drawing/2014/main" id="{63D4ECA1-67B4-30D4-7FBE-49D5CBEB39ED}"/>
              </a:ext>
            </a:extLst>
          </p:cNvPr>
          <p:cNvSpPr/>
          <p:nvPr/>
        </p:nvSpPr>
        <p:spPr>
          <a:xfrm>
            <a:off x="6735746" y="1490454"/>
            <a:ext cx="5382566" cy="17053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36">
            <a:extLst>
              <a:ext uri="{FF2B5EF4-FFF2-40B4-BE49-F238E27FC236}">
                <a16:creationId xmlns:a16="http://schemas.microsoft.com/office/drawing/2014/main" id="{FC646676-0C87-B5A6-B138-423C2DC45726}"/>
              </a:ext>
            </a:extLst>
          </p:cNvPr>
          <p:cNvSpPr>
            <a:spLocks noChangeShapeType="1"/>
          </p:cNvSpPr>
          <p:nvPr/>
        </p:nvSpPr>
        <p:spPr bwMode="auto">
          <a:xfrm>
            <a:off x="10619588" y="317185"/>
            <a:ext cx="10049" cy="14670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TextBox 8">
            <a:extLst>
              <a:ext uri="{FF2B5EF4-FFF2-40B4-BE49-F238E27FC236}">
                <a16:creationId xmlns:a16="http://schemas.microsoft.com/office/drawing/2014/main" id="{82882237-87B4-D726-423B-200697CC7942}"/>
              </a:ext>
            </a:extLst>
          </p:cNvPr>
          <p:cNvSpPr txBox="1"/>
          <p:nvPr/>
        </p:nvSpPr>
        <p:spPr>
          <a:xfrm>
            <a:off x="8802255" y="55417"/>
            <a:ext cx="2419927" cy="300082"/>
          </a:xfrm>
          <a:prstGeom prst="rect">
            <a:avLst/>
          </a:prstGeom>
          <a:noFill/>
        </p:spPr>
        <p:txBody>
          <a:bodyPr wrap="square">
            <a:spAutoFit/>
          </a:bodyPr>
          <a:lstStyle/>
          <a:p>
            <a:r>
              <a:rPr lang="en-US" dirty="0">
                <a:solidFill>
                  <a:srgbClr val="0070C0"/>
                </a:solidFill>
              </a:rPr>
              <a:t>One of predefined base types</a:t>
            </a:r>
          </a:p>
        </p:txBody>
      </p:sp>
      <p:sp>
        <p:nvSpPr>
          <p:cNvPr id="10" name="TextBox 9">
            <a:extLst>
              <a:ext uri="{FF2B5EF4-FFF2-40B4-BE49-F238E27FC236}">
                <a16:creationId xmlns:a16="http://schemas.microsoft.com/office/drawing/2014/main" id="{73C870D2-C8CD-4AAB-105E-6135FC5BD9A9}"/>
              </a:ext>
            </a:extLst>
          </p:cNvPr>
          <p:cNvSpPr txBox="1"/>
          <p:nvPr/>
        </p:nvSpPr>
        <p:spPr>
          <a:xfrm>
            <a:off x="9911773" y="5778869"/>
            <a:ext cx="2538845" cy="300082"/>
          </a:xfrm>
          <a:prstGeom prst="rect">
            <a:avLst/>
          </a:prstGeom>
          <a:noFill/>
        </p:spPr>
        <p:txBody>
          <a:bodyPr wrap="square">
            <a:spAutoFit/>
          </a:bodyPr>
          <a:lstStyle/>
          <a:p>
            <a:r>
              <a:rPr lang="en-US" dirty="0">
                <a:solidFill>
                  <a:srgbClr val="0070C0"/>
                </a:solidFill>
              </a:rPr>
              <a:t>Defining data &amp; behavior</a:t>
            </a:r>
          </a:p>
        </p:txBody>
      </p:sp>
      <p:sp>
        <p:nvSpPr>
          <p:cNvPr id="11" name="Line 36">
            <a:extLst>
              <a:ext uri="{FF2B5EF4-FFF2-40B4-BE49-F238E27FC236}">
                <a16:creationId xmlns:a16="http://schemas.microsoft.com/office/drawing/2014/main" id="{41504135-9F2C-4CB1-A26A-F88D8454272B}"/>
              </a:ext>
            </a:extLst>
          </p:cNvPr>
          <p:cNvSpPr>
            <a:spLocks noChangeShapeType="1"/>
          </p:cNvSpPr>
          <p:nvPr/>
        </p:nvSpPr>
        <p:spPr bwMode="auto">
          <a:xfrm flipV="1">
            <a:off x="11856639" y="4975606"/>
            <a:ext cx="12139" cy="111768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410820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Ways of customization</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868615" y="6362393"/>
            <a:ext cx="7113709" cy="485999"/>
          </a:xfrm>
        </p:spPr>
        <p:txBody>
          <a:bodyPr/>
          <a:lstStyle/>
          <a:p>
            <a:pPr indent="0">
              <a:buNone/>
            </a:pPr>
            <a:endParaRPr lang="en-US" dirty="0"/>
          </a:p>
        </p:txBody>
      </p:sp>
      <p:pic>
        <p:nvPicPr>
          <p:cNvPr id="2050" name="Picture 2" descr="Customising MYOB forms MYOB forms for easier business practices!">
            <a:extLst>
              <a:ext uri="{FF2B5EF4-FFF2-40B4-BE49-F238E27FC236}">
                <a16:creationId xmlns:a16="http://schemas.microsoft.com/office/drawing/2014/main" id="{30A75CBF-42C2-3A9B-FEBB-E07CB59AD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25" y="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10B3948-A7D2-54B5-888F-11EEAE1D5E83}"/>
              </a:ext>
            </a:extLst>
          </p:cNvPr>
          <p:cNvSpPr txBox="1"/>
          <p:nvPr/>
        </p:nvSpPr>
        <p:spPr>
          <a:xfrm>
            <a:off x="1341409" y="4044803"/>
            <a:ext cx="3313719"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External API </a:t>
            </a:r>
            <a:r>
              <a:rPr lang="en-US" dirty="0">
                <a:solidFill>
                  <a:prstClr val="black"/>
                </a:solidFill>
              </a:rPr>
              <a:t>(server-side code only)</a:t>
            </a:r>
          </a:p>
          <a:p>
            <a:pPr lvl="1" defTabSz="685800"/>
            <a:r>
              <a:rPr lang="en-US" dirty="0">
                <a:solidFill>
                  <a:prstClr val="black"/>
                </a:solidFill>
              </a:rPr>
              <a:t>Validation &amp; Data Extraction for User-Defined Data Types</a:t>
            </a:r>
            <a:r>
              <a:rPr lang="ru-RU" dirty="0">
                <a:solidFill>
                  <a:prstClr val="black"/>
                </a:solidFill>
              </a:rPr>
              <a:t> (</a:t>
            </a:r>
            <a:r>
              <a:rPr lang="en-US" dirty="0">
                <a:solidFill>
                  <a:prstClr val="black"/>
                </a:solidFill>
              </a:rPr>
              <a:t>any language</a:t>
            </a:r>
            <a:r>
              <a:rPr lang="ru-RU" dirty="0">
                <a:solidFill>
                  <a:prstClr val="black"/>
                </a:solidFill>
              </a:rPr>
              <a:t>)</a:t>
            </a:r>
            <a:endParaRPr lang="en-US" dirty="0">
              <a:solidFill>
                <a:prstClr val="black"/>
              </a:solidFill>
            </a:endParaRPr>
          </a:p>
        </p:txBody>
      </p:sp>
      <p:sp>
        <p:nvSpPr>
          <p:cNvPr id="4" name="TextBox 3">
            <a:extLst>
              <a:ext uri="{FF2B5EF4-FFF2-40B4-BE49-F238E27FC236}">
                <a16:creationId xmlns:a16="http://schemas.microsoft.com/office/drawing/2014/main" id="{9BD57220-CB6A-E416-7FD4-1D2379408672}"/>
              </a:ext>
            </a:extLst>
          </p:cNvPr>
          <p:cNvSpPr txBox="1"/>
          <p:nvPr/>
        </p:nvSpPr>
        <p:spPr>
          <a:xfrm>
            <a:off x="6040460" y="1942260"/>
            <a:ext cx="3238622"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Simple </a:t>
            </a:r>
            <a:r>
              <a:rPr lang="en-US" dirty="0">
                <a:solidFill>
                  <a:prstClr val="black"/>
                </a:solidFill>
              </a:rPr>
              <a:t>(client-side code only)</a:t>
            </a:r>
          </a:p>
          <a:p>
            <a:pPr lvl="1" defTabSz="685800"/>
            <a:r>
              <a:rPr lang="en-US" dirty="0">
                <a:solidFill>
                  <a:prstClr val="black"/>
                </a:solidFill>
              </a:rPr>
              <a:t>Page-code injection:</a:t>
            </a:r>
          </a:p>
          <a:p>
            <a:pPr lvl="2" defTabSz="685800"/>
            <a:r>
              <a:rPr lang="ru-RU" dirty="0">
                <a:solidFill>
                  <a:prstClr val="black"/>
                </a:solidFill>
              </a:rPr>
              <a:t>- </a:t>
            </a:r>
            <a:r>
              <a:rPr lang="en-US" dirty="0">
                <a:solidFill>
                  <a:prstClr val="black"/>
                </a:solidFill>
              </a:rPr>
              <a:t>HTML</a:t>
            </a:r>
          </a:p>
          <a:p>
            <a:pPr lvl="2" defTabSz="685800"/>
            <a:r>
              <a:rPr lang="ru-RU" dirty="0">
                <a:solidFill>
                  <a:prstClr val="black"/>
                </a:solidFill>
              </a:rPr>
              <a:t>- </a:t>
            </a:r>
            <a:r>
              <a:rPr lang="en-US" dirty="0" err="1">
                <a:solidFill>
                  <a:prstClr val="black"/>
                </a:solidFill>
              </a:rPr>
              <a:t>Javascript</a:t>
            </a:r>
            <a:endParaRPr lang="en-US" dirty="0">
              <a:solidFill>
                <a:prstClr val="black"/>
              </a:solidFill>
            </a:endParaRPr>
          </a:p>
          <a:p>
            <a:pPr lvl="2" defTabSz="685800"/>
            <a:r>
              <a:rPr lang="ru-RU" dirty="0">
                <a:solidFill>
                  <a:prstClr val="black"/>
                </a:solidFill>
              </a:rPr>
              <a:t>- </a:t>
            </a:r>
            <a:r>
              <a:rPr lang="en-US" dirty="0">
                <a:solidFill>
                  <a:prstClr val="black"/>
                </a:solidFill>
              </a:rPr>
              <a:t>CSS</a:t>
            </a:r>
          </a:p>
        </p:txBody>
      </p:sp>
      <p:sp>
        <p:nvSpPr>
          <p:cNvPr id="7" name="Line 36">
            <a:extLst>
              <a:ext uri="{FF2B5EF4-FFF2-40B4-BE49-F238E27FC236}">
                <a16:creationId xmlns:a16="http://schemas.microsoft.com/office/drawing/2014/main" id="{80342A13-32AE-C152-54D7-CD858D667624}"/>
              </a:ext>
            </a:extLst>
          </p:cNvPr>
          <p:cNvSpPr>
            <a:spLocks noChangeShapeType="1"/>
          </p:cNvSpPr>
          <p:nvPr/>
        </p:nvSpPr>
        <p:spPr bwMode="auto">
          <a:xfrm>
            <a:off x="159374" y="3500977"/>
            <a:ext cx="10158292" cy="1008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627513BC-D473-6E2B-7681-67A50256D326}"/>
              </a:ext>
            </a:extLst>
          </p:cNvPr>
          <p:cNvSpPr txBox="1"/>
          <p:nvPr/>
        </p:nvSpPr>
        <p:spPr>
          <a:xfrm>
            <a:off x="234224" y="1127659"/>
            <a:ext cx="4701877" cy="1200329"/>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Basic </a:t>
            </a:r>
            <a:r>
              <a:rPr lang="en-US" dirty="0">
                <a:solidFill>
                  <a:prstClr val="black"/>
                </a:solidFill>
              </a:rPr>
              <a:t>(no-code)</a:t>
            </a:r>
          </a:p>
          <a:p>
            <a:pPr lvl="1" defTabSz="685800"/>
            <a:r>
              <a:rPr lang="en-US" dirty="0">
                <a:solidFill>
                  <a:prstClr val="black"/>
                </a:solidFill>
              </a:rPr>
              <a:t>Introducing User-Defined Data Types:</a:t>
            </a:r>
          </a:p>
          <a:p>
            <a:pPr lvl="2" defTabSz="685800"/>
            <a:r>
              <a:rPr lang="ru-RU" dirty="0">
                <a:solidFill>
                  <a:prstClr val="black"/>
                </a:solidFill>
              </a:rPr>
              <a:t>- </a:t>
            </a:r>
            <a:r>
              <a:rPr lang="en-US" dirty="0">
                <a:solidFill>
                  <a:prstClr val="black"/>
                </a:solidFill>
              </a:rPr>
              <a:t>List templates</a:t>
            </a:r>
          </a:p>
          <a:p>
            <a:pPr lvl="2" defTabSz="685800"/>
            <a:r>
              <a:rPr lang="ru-RU" dirty="0">
                <a:solidFill>
                  <a:prstClr val="black"/>
                </a:solidFill>
              </a:rPr>
              <a:t>- </a:t>
            </a:r>
            <a:r>
              <a:rPr lang="en-US" dirty="0">
                <a:solidFill>
                  <a:prstClr val="black"/>
                </a:solidFill>
              </a:rPr>
              <a:t>Table templates</a:t>
            </a:r>
          </a:p>
        </p:txBody>
      </p:sp>
      <p:sp>
        <p:nvSpPr>
          <p:cNvPr id="9" name="TextBox 8">
            <a:extLst>
              <a:ext uri="{FF2B5EF4-FFF2-40B4-BE49-F238E27FC236}">
                <a16:creationId xmlns:a16="http://schemas.microsoft.com/office/drawing/2014/main" id="{830C5909-451D-C00D-9E2C-1B204CC8ED4A}"/>
              </a:ext>
            </a:extLst>
          </p:cNvPr>
          <p:cNvSpPr txBox="1"/>
          <p:nvPr/>
        </p:nvSpPr>
        <p:spPr>
          <a:xfrm>
            <a:off x="6559737" y="4728926"/>
            <a:ext cx="4701877"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Complex </a:t>
            </a:r>
            <a:r>
              <a:rPr lang="en-US" dirty="0">
                <a:solidFill>
                  <a:prstClr val="black"/>
                </a:solidFill>
              </a:rPr>
              <a:t>(client- &amp; server-side code)	</a:t>
            </a:r>
          </a:p>
          <a:p>
            <a:pPr lvl="1" defTabSz="685800"/>
            <a:r>
              <a:rPr lang="en-US" dirty="0">
                <a:solidFill>
                  <a:prstClr val="black"/>
                </a:solidFill>
              </a:rPr>
              <a:t>INF-code adjust (</a:t>
            </a:r>
            <a:r>
              <a:rPr lang="en-US" dirty="0" err="1">
                <a:solidFill>
                  <a:prstClr val="black"/>
                </a:solidFill>
              </a:rPr>
              <a:t>ASP.Net</a:t>
            </a:r>
            <a:r>
              <a:rPr lang="en-US" dirty="0">
                <a:solidFill>
                  <a:prstClr val="black"/>
                </a:solidFill>
              </a:rPr>
              <a:t> Core App)</a:t>
            </a:r>
          </a:p>
          <a:p>
            <a:pPr lvl="2" defTabSz="685800"/>
            <a:r>
              <a:rPr lang="ru-RU" dirty="0">
                <a:solidFill>
                  <a:prstClr val="black"/>
                </a:solidFill>
              </a:rPr>
              <a:t>- </a:t>
            </a:r>
            <a:r>
              <a:rPr lang="en-US" dirty="0">
                <a:solidFill>
                  <a:prstClr val="black"/>
                </a:solidFill>
              </a:rPr>
              <a:t>C#</a:t>
            </a:r>
          </a:p>
          <a:p>
            <a:pPr lvl="2" defTabSz="685800"/>
            <a:r>
              <a:rPr lang="ru-RU" dirty="0">
                <a:solidFill>
                  <a:prstClr val="black"/>
                </a:solidFill>
              </a:rPr>
              <a:t>- </a:t>
            </a:r>
            <a:r>
              <a:rPr lang="en-US" dirty="0">
                <a:solidFill>
                  <a:prstClr val="black"/>
                </a:solidFill>
              </a:rPr>
              <a:t>SQL</a:t>
            </a:r>
          </a:p>
          <a:p>
            <a:pPr lvl="2" defTabSz="685800"/>
            <a:r>
              <a:rPr lang="ru-RU" dirty="0">
                <a:solidFill>
                  <a:prstClr val="black"/>
                </a:solidFill>
              </a:rPr>
              <a:t>- </a:t>
            </a:r>
            <a:r>
              <a:rPr lang="en-US" dirty="0">
                <a:solidFill>
                  <a:prstClr val="black"/>
                </a:solidFill>
              </a:rPr>
              <a:t>HTML/</a:t>
            </a:r>
            <a:r>
              <a:rPr lang="en-US" dirty="0" err="1">
                <a:solidFill>
                  <a:prstClr val="black"/>
                </a:solidFill>
              </a:rPr>
              <a:t>Javascript</a:t>
            </a:r>
            <a:r>
              <a:rPr lang="en-US" dirty="0">
                <a:solidFill>
                  <a:prstClr val="black"/>
                </a:solidFill>
              </a:rPr>
              <a:t>/CSS</a:t>
            </a:r>
          </a:p>
        </p:txBody>
      </p:sp>
      <p:sp>
        <p:nvSpPr>
          <p:cNvPr id="11" name="TextBox 10">
            <a:extLst>
              <a:ext uri="{FF2B5EF4-FFF2-40B4-BE49-F238E27FC236}">
                <a16:creationId xmlns:a16="http://schemas.microsoft.com/office/drawing/2014/main" id="{230FA4F1-DBCC-4F29-6E90-9809879D4CD9}"/>
              </a:ext>
            </a:extLst>
          </p:cNvPr>
          <p:cNvSpPr txBox="1"/>
          <p:nvPr/>
        </p:nvSpPr>
        <p:spPr>
          <a:xfrm>
            <a:off x="4390927" y="5870634"/>
            <a:ext cx="1504741" cy="369332"/>
          </a:xfrm>
          <a:prstGeom prst="rect">
            <a:avLst/>
          </a:prstGeom>
          <a:noFill/>
        </p:spPr>
        <p:txBody>
          <a:bodyPr wrap="square">
            <a:spAutoFit/>
          </a:bodyPr>
          <a:lstStyle/>
          <a:p>
            <a:r>
              <a:rPr lang="en-US" b="1" dirty="0">
                <a:solidFill>
                  <a:srgbClr val="0070C0"/>
                </a:solidFill>
              </a:rPr>
              <a:t>Complexity </a:t>
            </a:r>
            <a:endParaRPr lang="en-US" dirty="0">
              <a:solidFill>
                <a:srgbClr val="0070C0"/>
              </a:solidFill>
            </a:endParaRPr>
          </a:p>
        </p:txBody>
      </p:sp>
      <p:sp>
        <p:nvSpPr>
          <p:cNvPr id="12" name="Line 36">
            <a:extLst>
              <a:ext uri="{FF2B5EF4-FFF2-40B4-BE49-F238E27FC236}">
                <a16:creationId xmlns:a16="http://schemas.microsoft.com/office/drawing/2014/main" id="{3B7BCC64-DF2B-CD1E-05FE-F4E08D6B4823}"/>
              </a:ext>
            </a:extLst>
          </p:cNvPr>
          <p:cNvSpPr>
            <a:spLocks noChangeShapeType="1"/>
          </p:cNvSpPr>
          <p:nvPr/>
        </p:nvSpPr>
        <p:spPr bwMode="auto">
          <a:xfrm flipH="1">
            <a:off x="4871864" y="980728"/>
            <a:ext cx="22240" cy="4968552"/>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4" name="TextBox 13">
            <a:extLst>
              <a:ext uri="{FF2B5EF4-FFF2-40B4-BE49-F238E27FC236}">
                <a16:creationId xmlns:a16="http://schemas.microsoft.com/office/drawing/2014/main" id="{30084067-A0F2-2DDB-AB4E-D905E0D828BC}"/>
              </a:ext>
            </a:extLst>
          </p:cNvPr>
          <p:cNvSpPr txBox="1"/>
          <p:nvPr/>
        </p:nvSpPr>
        <p:spPr>
          <a:xfrm rot="5400000">
            <a:off x="2375287" y="3414046"/>
            <a:ext cx="5403275" cy="300082"/>
          </a:xfrm>
          <a:prstGeom prst="rect">
            <a:avLst/>
          </a:prstGeom>
          <a:noFill/>
        </p:spPr>
        <p:txBody>
          <a:bodyPr wrap="square">
            <a:spAutoFit/>
          </a:bodyPr>
          <a:lstStyle/>
          <a:p>
            <a:r>
              <a:rPr lang="en-US" dirty="0">
                <a:solidFill>
                  <a:schemeClr val="bg1">
                    <a:lumMod val="50000"/>
                  </a:schemeClr>
                </a:solidFill>
              </a:rPr>
              <a:t>easy</a:t>
            </a:r>
            <a:r>
              <a:rPr lang="en-US" b="1" dirty="0">
                <a:solidFill>
                  <a:schemeClr val="bg1">
                    <a:lumMod val="50000"/>
                  </a:schemeClr>
                </a:solidFill>
              </a:rPr>
              <a:t>						             </a:t>
            </a:r>
            <a:r>
              <a:rPr lang="en-US" dirty="0">
                <a:solidFill>
                  <a:schemeClr val="bg1">
                    <a:lumMod val="50000"/>
                  </a:schemeClr>
                </a:solidFill>
              </a:rPr>
              <a:t>hard</a:t>
            </a:r>
          </a:p>
        </p:txBody>
      </p:sp>
      <p:sp>
        <p:nvSpPr>
          <p:cNvPr id="15" name="TextBox 14">
            <a:extLst>
              <a:ext uri="{FF2B5EF4-FFF2-40B4-BE49-F238E27FC236}">
                <a16:creationId xmlns:a16="http://schemas.microsoft.com/office/drawing/2014/main" id="{06CDA124-FD3E-6465-6E4A-47EF7B11863F}"/>
              </a:ext>
            </a:extLst>
          </p:cNvPr>
          <p:cNvSpPr txBox="1"/>
          <p:nvPr/>
        </p:nvSpPr>
        <p:spPr>
          <a:xfrm>
            <a:off x="0" y="3460516"/>
            <a:ext cx="10577945" cy="300082"/>
          </a:xfrm>
          <a:prstGeom prst="rect">
            <a:avLst/>
          </a:prstGeom>
          <a:noFill/>
        </p:spPr>
        <p:txBody>
          <a:bodyPr wrap="square">
            <a:spAutoFit/>
          </a:bodyPr>
          <a:lstStyle/>
          <a:p>
            <a:r>
              <a:rPr lang="en-US" dirty="0">
                <a:solidFill>
                  <a:schemeClr val="bg1">
                    <a:lumMod val="50000"/>
                  </a:schemeClr>
                </a:solidFill>
              </a:rPr>
              <a:t>data</a:t>
            </a:r>
            <a:r>
              <a:rPr lang="en-US" b="1" dirty="0">
                <a:solidFill>
                  <a:schemeClr val="bg1">
                    <a:lumMod val="50000"/>
                  </a:schemeClr>
                </a:solidFill>
              </a:rPr>
              <a:t>							   </a:t>
            </a:r>
            <a:r>
              <a:rPr lang="en-US" dirty="0">
                <a:solidFill>
                  <a:schemeClr val="bg1">
                    <a:lumMod val="50000"/>
                  </a:schemeClr>
                </a:solidFill>
              </a:rPr>
              <a:t>layout     		workflow    		application</a:t>
            </a:r>
          </a:p>
        </p:txBody>
      </p:sp>
      <p:sp>
        <p:nvSpPr>
          <p:cNvPr id="16" name="TextBox 15">
            <a:extLst>
              <a:ext uri="{FF2B5EF4-FFF2-40B4-BE49-F238E27FC236}">
                <a16:creationId xmlns:a16="http://schemas.microsoft.com/office/drawing/2014/main" id="{99DDA50C-39CF-7321-E2A9-71A15EC9E3C5}"/>
              </a:ext>
            </a:extLst>
          </p:cNvPr>
          <p:cNvSpPr txBox="1"/>
          <p:nvPr/>
        </p:nvSpPr>
        <p:spPr>
          <a:xfrm>
            <a:off x="10339147" y="3236052"/>
            <a:ext cx="1504741" cy="923330"/>
          </a:xfrm>
          <a:prstGeom prst="rect">
            <a:avLst/>
          </a:prstGeom>
          <a:noFill/>
        </p:spPr>
        <p:txBody>
          <a:bodyPr wrap="square">
            <a:spAutoFit/>
          </a:bodyPr>
          <a:lstStyle/>
          <a:p>
            <a:r>
              <a:rPr lang="en-US" b="1" dirty="0">
                <a:solidFill>
                  <a:srgbClr val="0070C0"/>
                </a:solidFill>
              </a:rPr>
              <a:t>Development abstraction layers</a:t>
            </a:r>
            <a:endParaRPr lang="en-US" dirty="0">
              <a:solidFill>
                <a:srgbClr val="0070C0"/>
              </a:solidFill>
            </a:endParaRPr>
          </a:p>
        </p:txBody>
      </p:sp>
      <p:sp>
        <p:nvSpPr>
          <p:cNvPr id="2" name="Rectangle: Rounded Corners 1">
            <a:extLst>
              <a:ext uri="{FF2B5EF4-FFF2-40B4-BE49-F238E27FC236}">
                <a16:creationId xmlns:a16="http://schemas.microsoft.com/office/drawing/2014/main" id="{E05E8863-3C5B-28A4-0DD3-ED8A921107F2}"/>
              </a:ext>
            </a:extLst>
          </p:cNvPr>
          <p:cNvSpPr/>
          <p:nvPr/>
        </p:nvSpPr>
        <p:spPr>
          <a:xfrm>
            <a:off x="222827" y="868154"/>
            <a:ext cx="3418609" cy="1947708"/>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CB7F46-59A7-734A-80AE-3A3A9C07D185}"/>
              </a:ext>
            </a:extLst>
          </p:cNvPr>
          <p:cNvSpPr txBox="1"/>
          <p:nvPr/>
        </p:nvSpPr>
        <p:spPr>
          <a:xfrm rot="19662707">
            <a:off x="1951833" y="2167017"/>
            <a:ext cx="2755965" cy="300082"/>
          </a:xfrm>
          <a:prstGeom prst="rect">
            <a:avLst/>
          </a:prstGeom>
          <a:noFill/>
        </p:spPr>
        <p:txBody>
          <a:bodyPr wrap="square">
            <a:spAutoFit/>
          </a:bodyPr>
          <a:lstStyle/>
          <a:p>
            <a:r>
              <a:rPr lang="en-US" i="1" dirty="0">
                <a:solidFill>
                  <a:srgbClr val="0432FF"/>
                </a:solidFill>
              </a:rPr>
              <a:t>Shortly illustrated in today’s talk</a:t>
            </a:r>
          </a:p>
        </p:txBody>
      </p:sp>
    </p:spTree>
    <p:extLst>
      <p:ext uri="{BB962C8B-B14F-4D97-AF65-F5344CB8AC3E}">
        <p14:creationId xmlns:p14="http://schemas.microsoft.com/office/powerpoint/2010/main" val="221829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9AC3F-0471-24E3-9688-7379C04F5EDF}"/>
              </a:ext>
            </a:extLst>
          </p:cNvPr>
          <p:cNvSpPr>
            <a:spLocks noGrp="1"/>
          </p:cNvSpPr>
          <p:nvPr>
            <p:ph type="title"/>
          </p:nvPr>
        </p:nvSpPr>
        <p:spPr/>
        <p:txBody>
          <a:bodyPr/>
          <a:lstStyle/>
          <a:p>
            <a:r>
              <a:rPr lang="en-US" dirty="0"/>
              <a:t>Tenants</a:t>
            </a:r>
          </a:p>
        </p:txBody>
      </p:sp>
      <p:sp>
        <p:nvSpPr>
          <p:cNvPr id="3" name="Textplatzhalter 2">
            <a:extLst>
              <a:ext uri="{FF2B5EF4-FFF2-40B4-BE49-F238E27FC236}">
                <a16:creationId xmlns:a16="http://schemas.microsoft.com/office/drawing/2014/main" id="{75DCC8B1-85F9-F893-BF6A-49F79A43D294}"/>
              </a:ext>
            </a:extLst>
          </p:cNvPr>
          <p:cNvSpPr>
            <a:spLocks noGrp="1"/>
          </p:cNvSpPr>
          <p:nvPr>
            <p:ph type="body" sz="quarter" idx="10"/>
          </p:nvPr>
        </p:nvSpPr>
        <p:spPr/>
        <p:txBody>
          <a:bodyPr/>
          <a:lstStyle/>
          <a:p>
            <a:r>
              <a:rPr lang="en-US" sz="3200" dirty="0"/>
              <a:t>Multiple Tenant Support</a:t>
            </a:r>
          </a:p>
        </p:txBody>
      </p:sp>
    </p:spTree>
    <p:extLst>
      <p:ext uri="{BB962C8B-B14F-4D97-AF65-F5344CB8AC3E}">
        <p14:creationId xmlns:p14="http://schemas.microsoft.com/office/powerpoint/2010/main" val="271760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no</a:t>
            </a:r>
            <a:r>
              <a:rPr lang="de-DE" dirty="0"/>
              <a:t>-code </a:t>
            </a:r>
            <a:r>
              <a:rPr lang="de-DE" dirty="0" err="1"/>
              <a:t>customisation</a:t>
            </a:r>
            <a:r>
              <a:rPr lang="de-DE" dirty="0"/>
              <a:t>: </a:t>
            </a:r>
            <a:r>
              <a:rPr lang="en-US" dirty="0"/>
              <a:t>Templates for object type</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262254" y="6279266"/>
            <a:ext cx="3657601" cy="485999"/>
          </a:xfrm>
        </p:spPr>
        <p:txBody>
          <a:bodyPr>
            <a:normAutofit lnSpcReduction="10000"/>
          </a:bodyPr>
          <a:lstStyle/>
          <a:p>
            <a:pPr indent="0" defTabSz="914377">
              <a:spcAft>
                <a:spcPts val="0"/>
              </a:spcAft>
              <a:buNone/>
            </a:pPr>
            <a:r>
              <a:rPr lang="en-US" altLang="ru-RU" sz="8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https://crc247.mdi.ruhr-uni-bochum.de/object/synthesis-for-sample-8220-co-deposition-221111-k3-3-1922</a:t>
            </a:r>
            <a:endParaRPr lang="en-US" altLang="ru-RU" sz="800" b="0" dirty="0">
              <a:solidFill>
                <a:srgbClr val="0070C0"/>
              </a:solidFill>
              <a:latin typeface="Arial" panose="020B0604020202020204" pitchFamily="34" charset="0"/>
            </a:endParaRPr>
          </a:p>
          <a:p>
            <a:pPr indent="0" defTabSz="914377">
              <a:spcAft>
                <a:spcPts val="0"/>
              </a:spcAft>
              <a:buNone/>
            </a:pP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https://demo.mdi.ruhr-uni-bochum.de/object/ag2s-4870</a:t>
            </a:r>
            <a:endParaRPr lang="en-US" sz="800" b="0" dirty="0">
              <a:solidFill>
                <a:srgbClr val="0070C0"/>
              </a:solidFill>
            </a:endParaRPr>
          </a:p>
        </p:txBody>
      </p:sp>
      <p:sp>
        <p:nvSpPr>
          <p:cNvPr id="31" name="Text Box 10">
            <a:extLst>
              <a:ext uri="{FF2B5EF4-FFF2-40B4-BE49-F238E27FC236}">
                <a16:creationId xmlns:a16="http://schemas.microsoft.com/office/drawing/2014/main" id="{1908EAB5-C3AB-8ADF-3129-D38672F8CD96}"/>
              </a:ext>
            </a:extLst>
          </p:cNvPr>
          <p:cNvSpPr txBox="1">
            <a:spLocks noChangeArrowheads="1"/>
          </p:cNvSpPr>
          <p:nvPr/>
        </p:nvSpPr>
        <p:spPr bwMode="auto">
          <a:xfrm>
            <a:off x="95683" y="1668328"/>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prstClr val="black"/>
                </a:solidFill>
                <a:latin typeface="Arial" panose="020B0604020202020204" pitchFamily="34" charset="0"/>
              </a:rPr>
              <a:t>List</a:t>
            </a:r>
            <a:endParaRPr lang="ru-RU" altLang="ru-RU" sz="2133"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specify sorted properties list with separators</a:t>
            </a:r>
            <a:r>
              <a:rPr lang="ru-RU" altLang="ru-RU" sz="1200" dirty="0">
                <a:solidFill>
                  <a:prstClr val="black"/>
                </a:solidFill>
                <a:latin typeface="Arial" panose="020B0604020202020204" pitchFamily="34" charset="0"/>
              </a:rPr>
              <a:t>)</a:t>
            </a:r>
          </a:p>
        </p:txBody>
      </p:sp>
      <p:sp>
        <p:nvSpPr>
          <p:cNvPr id="32" name="Line 11">
            <a:extLst>
              <a:ext uri="{FF2B5EF4-FFF2-40B4-BE49-F238E27FC236}">
                <a16:creationId xmlns:a16="http://schemas.microsoft.com/office/drawing/2014/main" id="{5C469BCA-988F-9935-9DC5-008271A3A651}"/>
              </a:ext>
            </a:extLst>
          </p:cNvPr>
          <p:cNvSpPr>
            <a:spLocks noChangeShapeType="1"/>
          </p:cNvSpPr>
          <p:nvPr/>
        </p:nvSpPr>
        <p:spPr bwMode="auto">
          <a:xfrm flipH="1">
            <a:off x="3407699" y="1195960"/>
            <a:ext cx="1907878" cy="4734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3" name="Line 36">
            <a:extLst>
              <a:ext uri="{FF2B5EF4-FFF2-40B4-BE49-F238E27FC236}">
                <a16:creationId xmlns:a16="http://schemas.microsoft.com/office/drawing/2014/main" id="{0EDD996A-F214-78C2-AE18-7249AC129707}"/>
              </a:ext>
            </a:extLst>
          </p:cNvPr>
          <p:cNvSpPr>
            <a:spLocks noChangeShapeType="1"/>
          </p:cNvSpPr>
          <p:nvPr/>
        </p:nvSpPr>
        <p:spPr bwMode="auto">
          <a:xfrm>
            <a:off x="6722348" y="1226105"/>
            <a:ext cx="1917586" cy="44222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4" name="Titel 4">
            <a:extLst>
              <a:ext uri="{FF2B5EF4-FFF2-40B4-BE49-F238E27FC236}">
                <a16:creationId xmlns:a16="http://schemas.microsoft.com/office/drawing/2014/main" id="{AE330AE2-ECC2-79F9-4132-ABD2E5BBDAC1}"/>
              </a:ext>
            </a:extLst>
          </p:cNvPr>
          <p:cNvSpPr txBox="1">
            <a:spLocks/>
          </p:cNvSpPr>
          <p:nvPr/>
        </p:nvSpPr>
        <p:spPr>
          <a:xfrm>
            <a:off x="4366475" y="607933"/>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algn="ctr" defTabSz="1219170"/>
            <a:r>
              <a:rPr lang="en-US" sz="3000" dirty="0"/>
              <a:t>Template</a:t>
            </a:r>
            <a:endParaRPr lang="en-GB" sz="3000" dirty="0"/>
          </a:p>
        </p:txBody>
      </p:sp>
      <p:sp>
        <p:nvSpPr>
          <p:cNvPr id="35" name="Text Box 10">
            <a:extLst>
              <a:ext uri="{FF2B5EF4-FFF2-40B4-BE49-F238E27FC236}">
                <a16:creationId xmlns:a16="http://schemas.microsoft.com/office/drawing/2014/main" id="{BDF01054-06E6-40CD-64CD-CDA86C8AD4AB}"/>
              </a:ext>
            </a:extLst>
          </p:cNvPr>
          <p:cNvSpPr txBox="1">
            <a:spLocks noChangeArrowheads="1"/>
          </p:cNvSpPr>
          <p:nvPr/>
        </p:nvSpPr>
        <p:spPr bwMode="auto">
          <a:xfrm>
            <a:off x="8639935" y="1663933"/>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specify table structure: columns &amp; types</a:t>
            </a:r>
            <a:r>
              <a:rPr lang="ru-RU" altLang="ru-RU" sz="1200" dirty="0">
                <a:solidFill>
                  <a:schemeClr val="tx1"/>
                </a:solidFill>
                <a:latin typeface="Arial" panose="020B0604020202020204" pitchFamily="34" charset="0"/>
              </a:rPr>
              <a:t>)</a:t>
            </a:r>
          </a:p>
        </p:txBody>
      </p:sp>
      <p:sp>
        <p:nvSpPr>
          <p:cNvPr id="48" name="TextBox 47">
            <a:extLst>
              <a:ext uri="{FF2B5EF4-FFF2-40B4-BE49-F238E27FC236}">
                <a16:creationId xmlns:a16="http://schemas.microsoft.com/office/drawing/2014/main" id="{C14966DA-8124-1E9D-2095-50F889CA2CCD}"/>
              </a:ext>
            </a:extLst>
          </p:cNvPr>
          <p:cNvSpPr txBox="1"/>
          <p:nvPr/>
        </p:nvSpPr>
        <p:spPr>
          <a:xfrm>
            <a:off x="4818184" y="1579026"/>
            <a:ext cx="2929095" cy="1200329"/>
          </a:xfrm>
          <a:prstGeom prst="rect">
            <a:avLst/>
          </a:prstGeom>
          <a:noFill/>
        </p:spPr>
        <p:txBody>
          <a:bodyPr wrap="square">
            <a:spAutoFit/>
          </a:bodyPr>
          <a:lstStyle/>
          <a:p>
            <a:pPr marL="285750" indent="-285750">
              <a:buFont typeface="Arial" panose="020B0604020202020204" pitchFamily="34" charset="0"/>
              <a:buChar char="•"/>
            </a:pPr>
            <a:r>
              <a:rPr lang="en-US" altLang="ru-RU" sz="1800" dirty="0">
                <a:solidFill>
                  <a:prstClr val="black"/>
                </a:solidFill>
                <a:latin typeface="+mn-lt"/>
              </a:rPr>
              <a:t>Create an object with </a:t>
            </a:r>
            <a:r>
              <a:rPr lang="en-US" altLang="ru-RU" sz="1800" b="1" dirty="0">
                <a:solidFill>
                  <a:prstClr val="black"/>
                </a:solidFill>
                <a:latin typeface="+mn-lt"/>
              </a:rPr>
              <a:t>“_Template” </a:t>
            </a:r>
            <a:r>
              <a:rPr lang="en-US" altLang="ru-RU" sz="1800" dirty="0">
                <a:solidFill>
                  <a:prstClr val="black"/>
                </a:solidFill>
                <a:latin typeface="+mn-lt"/>
              </a:rPr>
              <a:t>name</a:t>
            </a:r>
          </a:p>
          <a:p>
            <a:pPr marL="285750" indent="-285750">
              <a:buFont typeface="Arial" panose="020B0604020202020204" pitchFamily="34" charset="0"/>
              <a:buChar char="•"/>
            </a:pPr>
            <a:r>
              <a:rPr lang="en-US" dirty="0">
                <a:solidFill>
                  <a:prstClr val="black"/>
                </a:solidFill>
              </a:rPr>
              <a:t>Specify properties set for a type</a:t>
            </a:r>
            <a:endParaRPr lang="en-US" dirty="0"/>
          </a:p>
        </p:txBody>
      </p:sp>
      <p:pic>
        <p:nvPicPr>
          <p:cNvPr id="50" name="Picture 49">
            <a:extLst>
              <a:ext uri="{FF2B5EF4-FFF2-40B4-BE49-F238E27FC236}">
                <a16:creationId xmlns:a16="http://schemas.microsoft.com/office/drawing/2014/main" id="{7D02F1F5-A3F7-EA76-1190-6017E2FEC752}"/>
              </a:ext>
            </a:extLst>
          </p:cNvPr>
          <p:cNvPicPr>
            <a:picLocks noChangeAspect="1"/>
          </p:cNvPicPr>
          <p:nvPr/>
        </p:nvPicPr>
        <p:blipFill>
          <a:blip r:embed="rId5"/>
          <a:stretch>
            <a:fillRect/>
          </a:stretch>
        </p:blipFill>
        <p:spPr>
          <a:xfrm>
            <a:off x="95713" y="2426869"/>
            <a:ext cx="4405950" cy="3459673"/>
          </a:xfrm>
          <a:prstGeom prst="rect">
            <a:avLst/>
          </a:prstGeom>
          <a:ln>
            <a:solidFill>
              <a:schemeClr val="tx1"/>
            </a:solidFill>
          </a:ln>
        </p:spPr>
      </p:pic>
      <p:pic>
        <p:nvPicPr>
          <p:cNvPr id="52" name="Picture 51">
            <a:extLst>
              <a:ext uri="{FF2B5EF4-FFF2-40B4-BE49-F238E27FC236}">
                <a16:creationId xmlns:a16="http://schemas.microsoft.com/office/drawing/2014/main" id="{1EF8F877-A92D-5F19-8EF6-9990B8BB499F}"/>
              </a:ext>
            </a:extLst>
          </p:cNvPr>
          <p:cNvPicPr>
            <a:picLocks noChangeAspect="1"/>
          </p:cNvPicPr>
          <p:nvPr/>
        </p:nvPicPr>
        <p:blipFill>
          <a:blip r:embed="rId6"/>
          <a:stretch>
            <a:fillRect/>
          </a:stretch>
        </p:blipFill>
        <p:spPr>
          <a:xfrm>
            <a:off x="7012389" y="2648767"/>
            <a:ext cx="5054655" cy="1977232"/>
          </a:xfrm>
          <a:prstGeom prst="rect">
            <a:avLst/>
          </a:prstGeom>
          <a:ln>
            <a:solidFill>
              <a:schemeClr val="tx1"/>
            </a:solidFill>
          </a:ln>
        </p:spPr>
      </p:pic>
      <p:sp>
        <p:nvSpPr>
          <p:cNvPr id="4" name="TextBox 3">
            <a:extLst>
              <a:ext uri="{FF2B5EF4-FFF2-40B4-BE49-F238E27FC236}">
                <a16:creationId xmlns:a16="http://schemas.microsoft.com/office/drawing/2014/main" id="{4B371A41-E4E4-5FD2-A582-4D14F5892A7C}"/>
              </a:ext>
            </a:extLst>
          </p:cNvPr>
          <p:cNvSpPr txBox="1"/>
          <p:nvPr/>
        </p:nvSpPr>
        <p:spPr>
          <a:xfrm>
            <a:off x="1584289" y="5851251"/>
            <a:ext cx="2929095" cy="307777"/>
          </a:xfrm>
          <a:prstGeom prst="rect">
            <a:avLst/>
          </a:prstGeom>
          <a:noFill/>
        </p:spPr>
        <p:txBody>
          <a:bodyPr wrap="square">
            <a:spAutoFit/>
          </a:bodyPr>
          <a:lstStyle/>
          <a:p>
            <a:r>
              <a:rPr lang="en-US" altLang="ru-RU" sz="1400" b="1" dirty="0">
                <a:solidFill>
                  <a:prstClr val="black"/>
                </a:solidFill>
                <a:latin typeface="+mn-lt"/>
              </a:rPr>
              <a:t>Key-value pairs</a:t>
            </a:r>
            <a:endParaRPr lang="en-US" sz="1400" b="1" dirty="0"/>
          </a:p>
        </p:txBody>
      </p:sp>
      <p:sp>
        <p:nvSpPr>
          <p:cNvPr id="5" name="TextBox 4">
            <a:extLst>
              <a:ext uri="{FF2B5EF4-FFF2-40B4-BE49-F238E27FC236}">
                <a16:creationId xmlns:a16="http://schemas.microsoft.com/office/drawing/2014/main" id="{0950B0E8-404C-6978-5AB4-73B6BE2AB3D6}"/>
              </a:ext>
            </a:extLst>
          </p:cNvPr>
          <p:cNvSpPr txBox="1"/>
          <p:nvPr/>
        </p:nvSpPr>
        <p:spPr>
          <a:xfrm>
            <a:off x="7947906" y="4581809"/>
            <a:ext cx="3315841" cy="307777"/>
          </a:xfrm>
          <a:prstGeom prst="rect">
            <a:avLst/>
          </a:prstGeom>
          <a:noFill/>
        </p:spPr>
        <p:txBody>
          <a:bodyPr wrap="square">
            <a:spAutoFit/>
          </a:bodyPr>
          <a:lstStyle/>
          <a:p>
            <a:pPr algn="ctr"/>
            <a:r>
              <a:rPr lang="en-US" altLang="ru-RU" sz="1400" b="1" dirty="0">
                <a:solidFill>
                  <a:prstClr val="black"/>
                </a:solidFill>
                <a:latin typeface="+mn-lt"/>
              </a:rPr>
              <a:t>Data in a table with predefined structure</a:t>
            </a:r>
            <a:endParaRPr lang="en-US" sz="1400" b="1" dirty="0"/>
          </a:p>
        </p:txBody>
      </p:sp>
      <p:pic>
        <p:nvPicPr>
          <p:cNvPr id="7" name="Picture 6">
            <a:extLst>
              <a:ext uri="{FF2B5EF4-FFF2-40B4-BE49-F238E27FC236}">
                <a16:creationId xmlns:a16="http://schemas.microsoft.com/office/drawing/2014/main" id="{8711F010-0063-7728-D739-5D76A2174332}"/>
              </a:ext>
            </a:extLst>
          </p:cNvPr>
          <p:cNvPicPr>
            <a:picLocks noChangeAspect="1"/>
          </p:cNvPicPr>
          <p:nvPr/>
        </p:nvPicPr>
        <p:blipFill>
          <a:blip r:embed="rId7"/>
          <a:stretch>
            <a:fillRect/>
          </a:stretch>
        </p:blipFill>
        <p:spPr>
          <a:xfrm>
            <a:off x="2178402" y="3509820"/>
            <a:ext cx="2744931" cy="2389909"/>
          </a:xfrm>
          <a:prstGeom prst="rect">
            <a:avLst/>
          </a:prstGeom>
          <a:ln>
            <a:solidFill>
              <a:schemeClr val="accent1"/>
            </a:solidFill>
          </a:ln>
        </p:spPr>
      </p:pic>
      <p:pic>
        <p:nvPicPr>
          <p:cNvPr id="2050" name="Picture 2" descr="Xlsx file Generic color fill icon">
            <a:extLst>
              <a:ext uri="{FF2B5EF4-FFF2-40B4-BE49-F238E27FC236}">
                <a16:creationId xmlns:a16="http://schemas.microsoft.com/office/drawing/2014/main" id="{92760E59-C40C-2DDD-3B61-A2A5DC28A3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3271" y="4839856"/>
            <a:ext cx="1118755" cy="1118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background with a black square&#10;&#10;Description automatically generated with medium confidence">
            <a:extLst>
              <a:ext uri="{FF2B5EF4-FFF2-40B4-BE49-F238E27FC236}">
                <a16:creationId xmlns:a16="http://schemas.microsoft.com/office/drawing/2014/main" id="{8B1487D4-E144-AFCC-2E6F-61EB2FA435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629954">
            <a:off x="4689757" y="4171376"/>
            <a:ext cx="1285015" cy="1285015"/>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D047217-D03F-2481-86B2-6D120E1395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71232">
            <a:off x="6141022" y="4126348"/>
            <a:ext cx="1285015" cy="1285015"/>
          </a:xfrm>
          <a:prstGeom prst="rect">
            <a:avLst/>
          </a:prstGeom>
        </p:spPr>
      </p:pic>
    </p:spTree>
    <p:extLst>
      <p:ext uri="{BB962C8B-B14F-4D97-AF65-F5344CB8AC3E}">
        <p14:creationId xmlns:p14="http://schemas.microsoft.com/office/powerpoint/2010/main" val="2086886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err="1"/>
              <a:t>Customisation</a:t>
            </a:r>
            <a:r>
              <a:rPr lang="en-US" dirty="0"/>
              <a:t> via External Services</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394854" y="790465"/>
            <a:ext cx="11728669"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Motivation: </a:t>
            </a:r>
            <a:r>
              <a:rPr lang="en-US" altLang="ru-RU" sz="2800" dirty="0">
                <a:solidFill>
                  <a:prstClr val="black"/>
                </a:solidFill>
                <a:latin typeface="+mn-lt"/>
              </a:rPr>
              <a:t>support new data formats (models) without RDMS code change</a:t>
            </a:r>
          </a:p>
          <a:p>
            <a:pPr defTabSz="914377">
              <a:spcBef>
                <a:spcPts val="0"/>
              </a:spcBef>
            </a:pPr>
            <a:endParaRPr lang="en-US" altLang="ru-RU" sz="2800" dirty="0">
              <a:solidFill>
                <a:prstClr val="black"/>
              </a:solidFill>
              <a:latin typeface="+mn-lt"/>
            </a:endParaRPr>
          </a:p>
          <a:p>
            <a:pPr defTabSz="914377">
              <a:spcBef>
                <a:spcPts val="1200"/>
              </a:spcBef>
            </a:pPr>
            <a:r>
              <a:rPr lang="en-US" altLang="ru-RU" sz="2800" b="1" dirty="0">
                <a:solidFill>
                  <a:prstClr val="black"/>
                </a:solidFill>
                <a:latin typeface="+mn-lt"/>
              </a:rPr>
              <a:t>Solution: </a:t>
            </a:r>
            <a:r>
              <a:rPr lang="en-US" altLang="ru-RU" sz="2800" dirty="0">
                <a:solidFill>
                  <a:prstClr val="black"/>
                </a:solidFill>
                <a:latin typeface="+mn-lt"/>
              </a:rPr>
              <a:t>RDMS can calls external services to get assistance dealing with new data formats with respect to:</a:t>
            </a:r>
            <a:endParaRPr lang="en-US" altLang="ru-RU" sz="2800" i="1" dirty="0">
              <a:solidFill>
                <a:prstClr val="black"/>
              </a:solidFill>
              <a:latin typeface="+mn-lt"/>
            </a:endParaRP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Validation </a:t>
            </a: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Data Extraction</a:t>
            </a:r>
          </a:p>
          <a:p>
            <a:pPr marL="342900" indent="-342900" defTabSz="914377">
              <a:spcBef>
                <a:spcPts val="1200"/>
              </a:spcBef>
              <a:buFont typeface="Arial" panose="020B0604020202020204" pitchFamily="34" charset="0"/>
              <a:buChar char="•"/>
            </a:pPr>
            <a:r>
              <a:rPr lang="en-US" altLang="ru-RU" sz="2800" b="1" dirty="0" err="1">
                <a:solidFill>
                  <a:prstClr val="black"/>
                </a:solidFill>
                <a:latin typeface="+mn-lt"/>
              </a:rPr>
              <a:t>Visualisation</a:t>
            </a:r>
            <a:endParaRPr lang="en-US" altLang="ru-RU" sz="2800" b="1" dirty="0">
              <a:solidFill>
                <a:prstClr val="black"/>
              </a:solidFill>
              <a:latin typeface="+mn-lt"/>
            </a:endParaRPr>
          </a:p>
        </p:txBody>
      </p:sp>
      <p:sp>
        <p:nvSpPr>
          <p:cNvPr id="4" name="Rectangle: Rounded Corners 3">
            <a:extLst>
              <a:ext uri="{FF2B5EF4-FFF2-40B4-BE49-F238E27FC236}">
                <a16:creationId xmlns:a16="http://schemas.microsoft.com/office/drawing/2014/main" id="{2AD2F087-80D2-A309-D5CF-0033E5A045C8}"/>
              </a:ext>
            </a:extLst>
          </p:cNvPr>
          <p:cNvSpPr/>
          <p:nvPr/>
        </p:nvSpPr>
        <p:spPr>
          <a:xfrm>
            <a:off x="249383" y="2703880"/>
            <a:ext cx="11274135" cy="1947708"/>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8 Points 5">
            <a:extLst>
              <a:ext uri="{FF2B5EF4-FFF2-40B4-BE49-F238E27FC236}">
                <a16:creationId xmlns:a16="http://schemas.microsoft.com/office/drawing/2014/main" id="{E247C8A2-157C-167B-D5C3-CC1EB44A3B1B}"/>
              </a:ext>
            </a:extLst>
          </p:cNvPr>
          <p:cNvSpPr/>
          <p:nvPr/>
        </p:nvSpPr>
        <p:spPr>
          <a:xfrm>
            <a:off x="5434445" y="2202873"/>
            <a:ext cx="6639790" cy="3501736"/>
          </a:xfrm>
          <a:prstGeom prst="irregularSeal1">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To provide full object type support </a:t>
            </a:r>
            <a:r>
              <a:rPr lang="en-US" sz="1800" dirty="0"/>
              <a:t>(as if it was natively implemented in RDMS) one needs to implement three Web Services</a:t>
            </a:r>
          </a:p>
        </p:txBody>
      </p:sp>
    </p:spTree>
    <p:extLst>
      <p:ext uri="{BB962C8B-B14F-4D97-AF65-F5344CB8AC3E}">
        <p14:creationId xmlns:p14="http://schemas.microsoft.com/office/powerpoint/2010/main" val="1848122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from RDMS perspective: API makes it flexible</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6345382" y="6225309"/>
            <a:ext cx="2757901" cy="632691"/>
          </a:xfrm>
        </p:spPr>
        <p:txBody>
          <a:bodyPr>
            <a:noAutofit/>
          </a:bodyPr>
          <a:lstStyle/>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API – Application Programming </a:t>
            </a:r>
            <a:r>
              <a:rPr lang="en-US" sz="800" b="0" kern="100" dirty="0">
                <a:latin typeface="Arial" panose="020B0604020202020204" pitchFamily="34" charset="0"/>
                <a:ea typeface="Noto Sans" panose="020B0604020202020204" pitchFamily="34" charset="0"/>
                <a:cs typeface="Arial" panose="020B0604020202020204" pitchFamily="34" charset="0"/>
              </a:rPr>
              <a:t>I</a:t>
            </a:r>
            <a:r>
              <a:rPr lang="en-US" sz="800" b="0" kern="100" dirty="0">
                <a:effectLst/>
                <a:latin typeface="Arial" panose="020B0604020202020204" pitchFamily="34" charset="0"/>
                <a:ea typeface="Noto Sans" panose="020B0604020202020204" pitchFamily="34" charset="0"/>
                <a:cs typeface="Arial" panose="020B0604020202020204" pitchFamily="34" charset="0"/>
              </a:rPr>
              <a:t>nterface</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URL – Uniform Resource Locator</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REST – </a:t>
            </a:r>
            <a:r>
              <a:rPr lang="en-US" sz="800" b="0" kern="100" dirty="0" err="1">
                <a:effectLst/>
                <a:latin typeface="Arial" panose="020B0604020202020204" pitchFamily="34" charset="0"/>
                <a:ea typeface="Noto Sans" panose="020B0604020202020204" pitchFamily="34" charset="0"/>
                <a:cs typeface="Arial" panose="020B0604020202020204" pitchFamily="34" charset="0"/>
              </a:rPr>
              <a:t>REpresentational</a:t>
            </a:r>
            <a:r>
              <a:rPr lang="en-US" sz="800" b="0" kern="100" dirty="0">
                <a:effectLst/>
                <a:latin typeface="Arial" panose="020B0604020202020204" pitchFamily="34" charset="0"/>
                <a:ea typeface="Noto Sans" panose="020B0604020202020204" pitchFamily="34" charset="0"/>
                <a:cs typeface="Arial" panose="020B0604020202020204" pitchFamily="34" charset="0"/>
              </a:rPr>
              <a:t> State Transfer</a:t>
            </a: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851248"/>
            <a:ext cx="1115329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Provide a validator for every object type in configuration: </a:t>
            </a:r>
          </a:p>
          <a:p>
            <a:pPr marL="342900" indent="-342900" defTabSz="914377">
              <a:spcBef>
                <a:spcPct val="5000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pic>
        <p:nvPicPr>
          <p:cNvPr id="60" name="Picture 59">
            <a:extLst>
              <a:ext uri="{FF2B5EF4-FFF2-40B4-BE49-F238E27FC236}">
                <a16:creationId xmlns:a16="http://schemas.microsoft.com/office/drawing/2014/main" id="{5728376B-5C03-A62E-6766-EECFD66FFC5C}"/>
              </a:ext>
            </a:extLst>
          </p:cNvPr>
          <p:cNvPicPr>
            <a:picLocks noChangeAspect="1"/>
          </p:cNvPicPr>
          <p:nvPr/>
        </p:nvPicPr>
        <p:blipFill>
          <a:blip r:embed="rId3"/>
          <a:stretch>
            <a:fillRect/>
          </a:stretch>
        </p:blipFill>
        <p:spPr>
          <a:xfrm>
            <a:off x="321129" y="2357913"/>
            <a:ext cx="4414380" cy="3725737"/>
          </a:xfrm>
          <a:prstGeom prst="rect">
            <a:avLst/>
          </a:prstGeom>
          <a:ln>
            <a:solidFill>
              <a:schemeClr val="tx1"/>
            </a:solidFill>
          </a:ln>
        </p:spPr>
      </p:pic>
      <p:sp>
        <p:nvSpPr>
          <p:cNvPr id="61" name="Text Box 52">
            <a:extLst>
              <a:ext uri="{FF2B5EF4-FFF2-40B4-BE49-F238E27FC236}">
                <a16:creationId xmlns:a16="http://schemas.microsoft.com/office/drawing/2014/main" id="{B97EBDAA-614F-80AC-B8EF-E6103855A31B}"/>
              </a:ext>
            </a:extLst>
          </p:cNvPr>
          <p:cNvSpPr txBox="1">
            <a:spLocks noChangeArrowheads="1"/>
          </p:cNvSpPr>
          <p:nvPr/>
        </p:nvSpPr>
        <p:spPr bwMode="auto">
          <a:xfrm>
            <a:off x="3063311" y="3270323"/>
            <a:ext cx="37218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Validation result</a:t>
            </a:r>
            <a:br>
              <a:rPr lang="en-US" altLang="ru-RU" sz="2600" dirty="0">
                <a:solidFill>
                  <a:prstClr val="black"/>
                </a:solidFill>
                <a:latin typeface="+mn-lt"/>
              </a:rPr>
            </a:br>
            <a:r>
              <a:rPr lang="en-US" altLang="ru-RU" sz="2600" dirty="0">
                <a:solidFill>
                  <a:prstClr val="black"/>
                </a:solidFill>
                <a:latin typeface="+mn-lt"/>
              </a:rPr>
              <a:t>via external API call</a:t>
            </a:r>
          </a:p>
        </p:txBody>
      </p:sp>
      <p:cxnSp>
        <p:nvCxnSpPr>
          <p:cNvPr id="62" name="Straight Arrow Connector 61">
            <a:extLst>
              <a:ext uri="{FF2B5EF4-FFF2-40B4-BE49-F238E27FC236}">
                <a16:creationId xmlns:a16="http://schemas.microsoft.com/office/drawing/2014/main" id="{43DEFD5E-4C32-E90E-3952-9128D5B29AA3}"/>
              </a:ext>
            </a:extLst>
          </p:cNvPr>
          <p:cNvCxnSpPr>
            <a:cxnSpLocks/>
          </p:cNvCxnSpPr>
          <p:nvPr/>
        </p:nvCxnSpPr>
        <p:spPr>
          <a:xfrm flipH="1">
            <a:off x="3113981" y="4114142"/>
            <a:ext cx="1225790" cy="9806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42FE322-39D1-1288-DD28-DE2A3F3DD38E}"/>
              </a:ext>
            </a:extLst>
          </p:cNvPr>
          <p:cNvSpPr txBox="1"/>
          <p:nvPr/>
        </p:nvSpPr>
        <p:spPr>
          <a:xfrm>
            <a:off x="8069741" y="1007662"/>
            <a:ext cx="3378201"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null,</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sp>
        <p:nvSpPr>
          <p:cNvPr id="1024" name="TextBox 1023">
            <a:extLst>
              <a:ext uri="{FF2B5EF4-FFF2-40B4-BE49-F238E27FC236}">
                <a16:creationId xmlns:a16="http://schemas.microsoft.com/office/drawing/2014/main" id="{CA36F3FD-E277-BC81-B1ED-C802F7184AD8}"/>
              </a:ext>
            </a:extLst>
          </p:cNvPr>
          <p:cNvSpPr txBox="1"/>
          <p:nvPr/>
        </p:nvSpPr>
        <p:spPr>
          <a:xfrm>
            <a:off x="6245854" y="4466118"/>
            <a:ext cx="4886603"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FF0000"/>
                </a:solidFill>
                <a:latin typeface="Courier New" panose="02070309020205020404" pitchFamily="49" charset="0"/>
                <a:cs typeface="Courier New" panose="02070309020205020404" pitchFamily="49" charset="0"/>
              </a:rPr>
              <a:t>500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"error text",</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cxnSp>
        <p:nvCxnSpPr>
          <p:cNvPr id="1025" name="Straight Arrow Connector 1024">
            <a:extLst>
              <a:ext uri="{FF2B5EF4-FFF2-40B4-BE49-F238E27FC236}">
                <a16:creationId xmlns:a16="http://schemas.microsoft.com/office/drawing/2014/main" id="{552AB7C6-C8C1-1A4C-D18C-71B4823776F0}"/>
              </a:ext>
            </a:extLst>
          </p:cNvPr>
          <p:cNvCxnSpPr>
            <a:cxnSpLocks/>
          </p:cNvCxnSpPr>
          <p:nvPr/>
        </p:nvCxnSpPr>
        <p:spPr>
          <a:xfrm>
            <a:off x="5503258" y="3393621"/>
            <a:ext cx="1445985" cy="1072497"/>
          </a:xfrm>
          <a:prstGeom prst="straightConnector1">
            <a:avLst/>
          </a:prstGeom>
          <a:ln w="63500">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F6AACA4D-1828-5BC7-14D4-291AC512F3AB}"/>
              </a:ext>
            </a:extLst>
          </p:cNvPr>
          <p:cNvCxnSpPr>
            <a:cxnSpLocks/>
            <a:endCxn id="63" idx="1"/>
          </p:cNvCxnSpPr>
          <p:nvPr/>
        </p:nvCxnSpPr>
        <p:spPr>
          <a:xfrm flipV="1">
            <a:off x="5515429" y="1823270"/>
            <a:ext cx="2554312" cy="1587587"/>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Box 52">
            <a:extLst>
              <a:ext uri="{FF2B5EF4-FFF2-40B4-BE49-F238E27FC236}">
                <a16:creationId xmlns:a16="http://schemas.microsoft.com/office/drawing/2014/main" id="{AAD7594E-C206-4908-5775-35806002D5BC}"/>
              </a:ext>
            </a:extLst>
          </p:cNvPr>
          <p:cNvSpPr txBox="1">
            <a:spLocks noChangeArrowheads="1"/>
          </p:cNvSpPr>
          <p:nvPr/>
        </p:nvSpPr>
        <p:spPr bwMode="auto">
          <a:xfrm rot="19317632">
            <a:off x="2947980" y="4309678"/>
            <a:ext cx="938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type</a:t>
            </a:r>
          </a:p>
        </p:txBody>
      </p:sp>
      <p:sp>
        <p:nvSpPr>
          <p:cNvPr id="1031" name="Text Box 52">
            <a:extLst>
              <a:ext uri="{FF2B5EF4-FFF2-40B4-BE49-F238E27FC236}">
                <a16:creationId xmlns:a16="http://schemas.microsoft.com/office/drawing/2014/main" id="{EBFE850E-A5C1-45DB-9163-9C98756C1E15}"/>
              </a:ext>
            </a:extLst>
          </p:cNvPr>
          <p:cNvSpPr txBox="1">
            <a:spLocks noChangeArrowheads="1"/>
          </p:cNvSpPr>
          <p:nvPr/>
        </p:nvSpPr>
        <p:spPr bwMode="auto">
          <a:xfrm rot="2257149">
            <a:off x="6012774" y="3684114"/>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D63838"/>
                </a:solidFill>
                <a:latin typeface="+mn-lt"/>
              </a:rPr>
              <a:t>invalid</a:t>
            </a:r>
          </a:p>
        </p:txBody>
      </p:sp>
      <p:sp>
        <p:nvSpPr>
          <p:cNvPr id="1033" name="Text Box 52">
            <a:extLst>
              <a:ext uri="{FF2B5EF4-FFF2-40B4-BE49-F238E27FC236}">
                <a16:creationId xmlns:a16="http://schemas.microsoft.com/office/drawing/2014/main" id="{76A9EB78-BBF7-94FF-881B-D31DACC2D7FA}"/>
              </a:ext>
            </a:extLst>
          </p:cNvPr>
          <p:cNvSpPr txBox="1">
            <a:spLocks noChangeArrowheads="1"/>
          </p:cNvSpPr>
          <p:nvPr/>
        </p:nvSpPr>
        <p:spPr bwMode="auto">
          <a:xfrm rot="19843362">
            <a:off x="6122333" y="2142395"/>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00B050"/>
                </a:solidFill>
                <a:latin typeface="+mn-lt"/>
              </a:rPr>
              <a:t>valid</a:t>
            </a:r>
          </a:p>
        </p:txBody>
      </p:sp>
      <p:sp>
        <p:nvSpPr>
          <p:cNvPr id="1035" name="Text Box 52">
            <a:extLst>
              <a:ext uri="{FF2B5EF4-FFF2-40B4-BE49-F238E27FC236}">
                <a16:creationId xmlns:a16="http://schemas.microsoft.com/office/drawing/2014/main" id="{50956DDD-5D59-148A-4751-9C0357D9398C}"/>
              </a:ext>
            </a:extLst>
          </p:cNvPr>
          <p:cNvSpPr txBox="1">
            <a:spLocks noChangeArrowheads="1"/>
          </p:cNvSpPr>
          <p:nvPr/>
        </p:nvSpPr>
        <p:spPr bwMode="auto">
          <a:xfrm>
            <a:off x="7730694" y="3415489"/>
            <a:ext cx="35323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External service decision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3" y="1588869"/>
            <a:ext cx="5747658" cy="307777"/>
          </a:xfrm>
          <a:prstGeom prst="rect">
            <a:avLst/>
          </a:prstGeom>
          <a:noFill/>
        </p:spPr>
        <p:txBody>
          <a:bodyPr wrap="square">
            <a:spAutoFit/>
          </a:bodyPr>
          <a:lstStyle/>
          <a:p>
            <a:r>
              <a:rPr lang="en-US" sz="1400" dirty="0" err="1">
                <a:solidFill>
                  <a:srgbClr val="0070C0"/>
                </a:solidFill>
              </a:rPr>
              <a:t>type:TypeValidationLibrary.TypeValidator_EDX_CSV</a:t>
            </a:r>
            <a:r>
              <a:rPr lang="en-US" sz="1400" dirty="0">
                <a:solidFill>
                  <a:srgbClr val="0070C0"/>
                </a:solidFill>
              </a:rPr>
              <a:t> (interface </a:t>
            </a:r>
            <a:r>
              <a:rPr lang="en-US" sz="1400" b="1" dirty="0" err="1">
                <a:solidFill>
                  <a:srgbClr val="0070C0"/>
                </a:solidFill>
              </a:rPr>
              <a:t>IFileValidator</a:t>
            </a:r>
            <a:r>
              <a:rPr lang="en-US" sz="1400" dirty="0">
                <a:solidFill>
                  <a:srgbClr val="0070C0"/>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40782" y="2041044"/>
            <a:ext cx="3818374" cy="307777"/>
          </a:xfrm>
          <a:prstGeom prst="rect">
            <a:avLst/>
          </a:prstGeom>
          <a:noFill/>
        </p:spPr>
        <p:txBody>
          <a:bodyPr wrap="square">
            <a:spAutoFit/>
          </a:bodyPr>
          <a:lstStyle/>
          <a:p>
            <a:r>
              <a:rPr lang="en-US" sz="1400" dirty="0">
                <a:solidFill>
                  <a:srgbClr val="0070C0"/>
                </a:solidFill>
              </a:rPr>
              <a:t>https://validation.matinf.pro/edx/validation</a:t>
            </a:r>
          </a:p>
        </p:txBody>
      </p:sp>
    </p:spTree>
    <p:extLst>
      <p:ext uri="{BB962C8B-B14F-4D97-AF65-F5344CB8AC3E}">
        <p14:creationId xmlns:p14="http://schemas.microsoft.com/office/powerpoint/2010/main" val="694218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8D27D-C032-6904-BEBF-4753D1A650DE}"/>
            </a:ext>
          </a:extLst>
        </p:cNvPr>
        <p:cNvGrpSpPr/>
        <p:nvPr/>
      </p:nvGrpSpPr>
      <p:grpSpPr>
        <a:xfrm>
          <a:off x="0" y="0"/>
          <a:ext cx="0" cy="0"/>
          <a:chOff x="0" y="0"/>
          <a:chExt cx="0" cy="0"/>
        </a:xfrm>
      </p:grpSpPr>
      <p:sp>
        <p:nvSpPr>
          <p:cNvPr id="4" name="Text Box 52">
            <a:extLst>
              <a:ext uri="{FF2B5EF4-FFF2-40B4-BE49-F238E27FC236}">
                <a16:creationId xmlns:a16="http://schemas.microsoft.com/office/drawing/2014/main" id="{EF365D28-9C89-1092-3A13-9BCED06A3D12}"/>
              </a:ext>
            </a:extLst>
          </p:cNvPr>
          <p:cNvSpPr txBox="1">
            <a:spLocks noChangeArrowheads="1"/>
          </p:cNvSpPr>
          <p:nvPr/>
        </p:nvSpPr>
        <p:spPr bwMode="auto">
          <a:xfrm>
            <a:off x="0" y="3119296"/>
            <a:ext cx="121920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400" dirty="0">
                <a:solidFill>
                  <a:prstClr val="black"/>
                </a:solidFill>
                <a:latin typeface="+mn-lt"/>
              </a:rPr>
              <a:t>Request URL (data): </a:t>
            </a:r>
            <a:r>
              <a:rPr lang="en-US" altLang="ru-RU" sz="1400" dirty="0">
                <a:solidFill>
                  <a:srgbClr val="0070C0"/>
                </a:solidFill>
                <a:latin typeface="+mn-lt"/>
                <a:hlinkClick r:id="rId3">
                  <a:extLst>
                    <a:ext uri="{A12FA001-AC4F-418D-AE19-62706E023703}">
                      <ahyp:hlinkClr xmlns:ahyp="http://schemas.microsoft.com/office/drawing/2018/hyperlinkcolor" val="tx"/>
                    </a:ext>
                  </a:extLst>
                </a:hlinkClick>
              </a:rPr>
              <a:t>https://validation.matinf.pro/edx/data/databasevaluesbody</a:t>
            </a:r>
            <a:r>
              <a:rPr lang="en-US" altLang="ru-RU" sz="1400" dirty="0">
                <a:solidFill>
                  <a:srgbClr val="0070C0"/>
                </a:solidFill>
                <a:latin typeface="+mn-lt"/>
              </a:rPr>
              <a:t> </a:t>
            </a:r>
            <a:r>
              <a:rPr lang="en-US" altLang="ru-RU" sz="1400" dirty="0">
                <a:solidFill>
                  <a:prstClr val="black"/>
                </a:solidFill>
                <a:latin typeface="+mn-lt"/>
              </a:rPr>
              <a:t>	           Request URL (table): </a:t>
            </a:r>
            <a:r>
              <a:rPr lang="en-US" altLang="ru-RU" sz="1400" dirty="0">
                <a:solidFill>
                  <a:srgbClr val="0070C0"/>
                </a:solidFill>
                <a:latin typeface="+mn-lt"/>
                <a:hlinkClick r:id="rId4">
                  <a:extLst>
                    <a:ext uri="{A12FA001-AC4F-418D-AE19-62706E023703}">
                      <ahyp:hlinkClr xmlns:ahyp="http://schemas.microsoft.com/office/drawing/2018/hyperlinkcolor" val="tx"/>
                    </a:ext>
                  </a:extLst>
                </a:hlinkClick>
              </a:rPr>
              <a:t>https://validation.matinf.pro/edx/data/table</a:t>
            </a:r>
            <a:endParaRPr lang="en-US" altLang="ru-RU" sz="1400" dirty="0">
              <a:solidFill>
                <a:srgbClr val="0070C0"/>
              </a:solidFill>
              <a:latin typeface="+mn-lt"/>
            </a:endParaRPr>
          </a:p>
          <a:p>
            <a:pPr defTabSz="914377">
              <a:spcBef>
                <a:spcPct val="50000"/>
              </a:spcBef>
            </a:pPr>
            <a:r>
              <a:rPr lang="en-US" altLang="ru-RU" sz="1800" dirty="0">
                <a:solidFill>
                  <a:prstClr val="black"/>
                </a:solidFill>
                <a:latin typeface="+mn-lt"/>
              </a:rPr>
              <a:t>                                            see next slides…</a:t>
            </a:r>
          </a:p>
          <a:p>
            <a:pPr defTabSz="914377">
              <a:spcBef>
                <a:spcPct val="50000"/>
              </a:spcBef>
            </a:pPr>
            <a:endParaRPr lang="en-US" altLang="ru-RU" sz="1800" dirty="0">
              <a:solidFill>
                <a:prstClr val="black"/>
              </a:solidFill>
              <a:latin typeface="+mn-lt"/>
            </a:endParaRPr>
          </a:p>
          <a:p>
            <a:pPr defTabSz="914377">
              <a:spcBef>
                <a:spcPct val="50000"/>
              </a:spcBef>
            </a:pPr>
            <a:r>
              <a:rPr lang="en-US" altLang="ru-RU" sz="1800" dirty="0">
                <a:solidFill>
                  <a:prstClr val="black"/>
                </a:solidFill>
                <a:latin typeface="+mn-lt"/>
              </a:rPr>
              <a:t>Data schema values (current status):</a:t>
            </a:r>
          </a:p>
        </p:txBody>
      </p:sp>
      <p:sp>
        <p:nvSpPr>
          <p:cNvPr id="2" name="Titel 1">
            <a:extLst>
              <a:ext uri="{FF2B5EF4-FFF2-40B4-BE49-F238E27FC236}">
                <a16:creationId xmlns:a16="http://schemas.microsoft.com/office/drawing/2014/main" id="{B6BFBABD-03B4-FF3F-6D37-3C9353CA11F3}"/>
              </a:ext>
            </a:extLst>
          </p:cNvPr>
          <p:cNvSpPr>
            <a:spLocks noGrp="1"/>
          </p:cNvSpPr>
          <p:nvPr>
            <p:ph type="title"/>
          </p:nvPr>
        </p:nvSpPr>
        <p:spPr/>
        <p:txBody>
          <a:bodyPr/>
          <a:lstStyle/>
          <a:p>
            <a:r>
              <a:rPr lang="en-US" dirty="0"/>
              <a:t>Type configuration: Data Extraction (external Web Service)</a:t>
            </a:r>
            <a:endParaRPr lang="en-US" sz="1600" dirty="0"/>
          </a:p>
        </p:txBody>
      </p:sp>
      <p:sp>
        <p:nvSpPr>
          <p:cNvPr id="3" name="Text Placeholder 2">
            <a:extLst>
              <a:ext uri="{FF2B5EF4-FFF2-40B4-BE49-F238E27FC236}">
                <a16:creationId xmlns:a16="http://schemas.microsoft.com/office/drawing/2014/main" id="{67091196-2D0F-2E7C-1724-400260AB4F71}"/>
              </a:ext>
            </a:extLst>
          </p:cNvPr>
          <p:cNvSpPr>
            <a:spLocks noGrp="1"/>
          </p:cNvSpPr>
          <p:nvPr>
            <p:ph type="body" sz="quarter" idx="13"/>
          </p:nvPr>
        </p:nvSpPr>
        <p:spPr>
          <a:xfrm>
            <a:off x="6279502" y="6362393"/>
            <a:ext cx="5420662" cy="485999"/>
          </a:xfrm>
        </p:spPr>
        <p:txBody>
          <a:bodyPr>
            <a:normAutofit/>
          </a:bodyPr>
          <a:lstStyle/>
          <a:p>
            <a:pPr indent="0">
              <a:buNone/>
            </a:pPr>
            <a:r>
              <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https://validation.matinf.pro/</a:t>
            </a:r>
            <a:endPar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endParaRPr>
          </a:p>
          <a:p>
            <a:pPr indent="0">
              <a:buNone/>
            </a:pPr>
            <a:endParaRPr lang="en-US" sz="1000" kern="100" dirty="0">
              <a:effectLst/>
              <a:latin typeface="Arial" panose="020B0604020202020204" pitchFamily="34" charset="0"/>
              <a:ea typeface="Noto Sans"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8D69AC1-A812-B6B4-BEF9-717F35594652}"/>
              </a:ext>
            </a:extLst>
          </p:cNvPr>
          <p:cNvSpPr txBox="1"/>
          <p:nvPr/>
        </p:nvSpPr>
        <p:spPr>
          <a:xfrm>
            <a:off x="125147" y="829557"/>
            <a:ext cx="11756571" cy="300082"/>
          </a:xfrm>
          <a:prstGeom prst="rect">
            <a:avLst/>
          </a:prstGeom>
          <a:noFill/>
        </p:spPr>
        <p:txBody>
          <a:bodyPr wrap="square">
            <a:spAutoFit/>
          </a:bodyPr>
          <a:lstStyle/>
          <a:p>
            <a:r>
              <a:rPr lang="en-US" b="0" i="0" dirty="0">
                <a:solidFill>
                  <a:srgbClr val="3B4151"/>
                </a:solidFill>
                <a:effectLst/>
                <a:latin typeface="Arial" panose="020B0604020202020204" pitchFamily="34" charset="0"/>
              </a:rPr>
              <a:t>Data extraction &amp; conversion to table tasks are delegated to an external service</a:t>
            </a:r>
          </a:p>
        </p:txBody>
      </p:sp>
      <p:graphicFrame>
        <p:nvGraphicFramePr>
          <p:cNvPr id="6" name="Table 5">
            <a:extLst>
              <a:ext uri="{FF2B5EF4-FFF2-40B4-BE49-F238E27FC236}">
                <a16:creationId xmlns:a16="http://schemas.microsoft.com/office/drawing/2014/main" id="{EB7B139F-701B-A413-15E0-D57B506C3D88}"/>
              </a:ext>
            </a:extLst>
          </p:cNvPr>
          <p:cNvGraphicFramePr>
            <a:graphicFrameLocks noGrp="1"/>
          </p:cNvGraphicFramePr>
          <p:nvPr/>
        </p:nvGraphicFramePr>
        <p:xfrm>
          <a:off x="115184" y="4689580"/>
          <a:ext cx="5867400" cy="1240155"/>
        </p:xfrm>
        <a:graphic>
          <a:graphicData uri="http://schemas.openxmlformats.org/drawingml/2006/table">
            <a:tbl>
              <a:tblPr>
                <a:tableStyleId>{5C22544A-7EE6-4342-B048-85BDC9FD1C3A}</a:tableStyleId>
              </a:tblPr>
              <a:tblGrid>
                <a:gridCol w="3183702">
                  <a:extLst>
                    <a:ext uri="{9D8B030D-6E8A-4147-A177-3AD203B41FA5}">
                      <a16:colId xmlns:a16="http://schemas.microsoft.com/office/drawing/2014/main" val="3293708834"/>
                    </a:ext>
                  </a:extLst>
                </a:gridCol>
                <a:gridCol w="2074428">
                  <a:extLst>
                    <a:ext uri="{9D8B030D-6E8A-4147-A177-3AD203B41FA5}">
                      <a16:colId xmlns:a16="http://schemas.microsoft.com/office/drawing/2014/main" val="3172066813"/>
                    </a:ext>
                  </a:extLst>
                </a:gridCol>
                <a:gridCol w="609270">
                  <a:extLst>
                    <a:ext uri="{9D8B030D-6E8A-4147-A177-3AD203B41FA5}">
                      <a16:colId xmlns:a16="http://schemas.microsoft.com/office/drawing/2014/main" val="3813991829"/>
                    </a:ext>
                  </a:extLst>
                </a:gridCol>
              </a:tblGrid>
              <a:tr h="153219">
                <a:tc>
                  <a:txBody>
                    <a:bodyPr/>
                    <a:lstStyle/>
                    <a:p>
                      <a:pPr algn="l" fontAlgn="b"/>
                      <a:r>
                        <a:rPr lang="en-US" sz="1100" b="1" u="none" strike="noStrike">
                          <a:effectLst/>
                        </a:rPr>
                        <a:t>Data Schema</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a:effectLst/>
                        </a:rPr>
                        <a:t>Comments</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dirty="0">
                          <a:effectLst/>
                        </a:rPr>
                        <a:t>Author</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631571350"/>
                  </a:ext>
                </a:extLst>
              </a:tr>
              <a:tr h="152400">
                <a:tc>
                  <a:txBody>
                    <a:bodyPr/>
                    <a:lstStyle/>
                    <a:p>
                      <a:pPr algn="l" fontAlgn="b"/>
                      <a:r>
                        <a:rPr lang="en-US" sz="1100" u="none" strike="noStrike" dirty="0" err="1">
                          <a:effectLst/>
                        </a:rPr>
                        <a:t>type:TypeValidationLibrary.TypeValidator_EDX_CSV</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86770844"/>
                  </a:ext>
                </a:extLst>
              </a:tr>
              <a:tr h="152400">
                <a:tc>
                  <a:txBody>
                    <a:bodyPr/>
                    <a:lstStyle/>
                    <a:p>
                      <a:pPr algn="l" fontAlgn="b"/>
                      <a:r>
                        <a:rPr lang="en-US" sz="1100" u="none" strike="noStrike" dirty="0">
                          <a:solidFill>
                            <a:srgbClr val="0070C0"/>
                          </a:solidFill>
                          <a:effectLst/>
                          <a:hlinkClick r:id="rId6">
                            <a:extLst>
                              <a:ext uri="{A12FA001-AC4F-418D-AE19-62706E023703}">
                                <ahyp:hlinkClr xmlns:ahyp="http://schemas.microsoft.com/office/drawing/2018/hyperlinkcolor" val="tx"/>
                              </a:ext>
                            </a:extLst>
                          </a:hlinkClick>
                        </a:rPr>
                        <a:t>https://validation.matinf.pro/edx/data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136335115"/>
                  </a:ext>
                </a:extLst>
              </a:tr>
              <a:tr h="152400">
                <a:tc>
                  <a:txBody>
                    <a:bodyPr/>
                    <a:lstStyle/>
                    <a:p>
                      <a:pPr algn="l" fontAlgn="b"/>
                      <a:r>
                        <a:rPr lang="en-US" sz="1100" u="none" strike="noStrike" dirty="0">
                          <a:solidFill>
                            <a:srgbClr val="0070C0"/>
                          </a:solidFill>
                          <a:effectLst/>
                          <a:hlinkClick r:id="rId7">
                            <a:extLst>
                              <a:ext uri="{A12FA001-AC4F-418D-AE19-62706E023703}">
                                <ahyp:hlinkClr xmlns:ahyp="http://schemas.microsoft.com/office/drawing/2018/hyperlinkcolor" val="tx"/>
                              </a:ext>
                            </a:extLst>
                          </a:hlinkClick>
                        </a:rPr>
                        <a:t>https://htts.matinf.pro/resistance/csv/data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CSV</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086555205"/>
                  </a:ext>
                </a:extLst>
              </a:tr>
              <a:tr h="152400">
                <a:tc>
                  <a:txBody>
                    <a:bodyPr/>
                    <a:lstStyle/>
                    <a:p>
                      <a:pPr algn="l" fontAlgn="b"/>
                      <a:r>
                        <a:rPr lang="en-US" sz="1100" u="none" strike="noStrike" dirty="0">
                          <a:solidFill>
                            <a:srgbClr val="0070C0"/>
                          </a:solidFill>
                          <a:effectLst/>
                          <a:hlinkClick r:id="rId8">
                            <a:extLst>
                              <a:ext uri="{A12FA001-AC4F-418D-AE19-62706E023703}">
                                <ahyp:hlinkClr xmlns:ahyp="http://schemas.microsoft.com/office/drawing/2018/hyperlinkcolor" val="tx"/>
                              </a:ext>
                            </a:extLst>
                          </a:hlinkClick>
                        </a:rPr>
                        <a:t>https://htts.matinf.pro/resistance/txt/data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786192356"/>
                  </a:ext>
                </a:extLst>
              </a:tr>
              <a:tr h="172557">
                <a:tc>
                  <a:txBody>
                    <a:bodyPr/>
                    <a:lstStyle/>
                    <a:p>
                      <a:pPr algn="l" fontAlgn="b"/>
                      <a:r>
                        <a:rPr lang="en-US" sz="1100" u="none" strike="noStrike" dirty="0">
                          <a:solidFill>
                            <a:srgbClr val="0070C0"/>
                          </a:solidFill>
                          <a:effectLst/>
                          <a:hlinkClick r:id="rId9">
                            <a:extLst>
                              <a:ext uri="{A12FA001-AC4F-418D-AE19-62706E023703}">
                                <ahyp:hlinkClr xmlns:ahyp="http://schemas.microsoft.com/office/drawing/2018/hyperlinkcolor" val="tx"/>
                              </a:ext>
                            </a:extLst>
                          </a:hlinkClick>
                        </a:rPr>
                        <a:t>https://thickness.matinf.pro/thickness/xlsx/data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XLSX</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51482210"/>
                  </a:ext>
                </a:extLst>
              </a:tr>
              <a:tr h="152400">
                <a:tc>
                  <a:txBody>
                    <a:bodyPr/>
                    <a:lstStyle/>
                    <a:p>
                      <a:pPr algn="l" fontAlgn="b"/>
                      <a:r>
                        <a:rPr lang="en-US" sz="1100" u="none" strike="noStrike" dirty="0">
                          <a:solidFill>
                            <a:srgbClr val="0070C0"/>
                          </a:solidFill>
                          <a:effectLst/>
                          <a:hlinkClick r:id="rId10">
                            <a:extLst>
                              <a:ext uri="{A12FA001-AC4F-418D-AE19-62706E023703}">
                                <ahyp:hlinkClr xmlns:ahyp="http://schemas.microsoft.com/office/drawing/2018/hyperlinkcolor" val="tx"/>
                              </a:ext>
                            </a:extLst>
                          </a:hlinkClick>
                        </a:rPr>
                        <a:t>https://thickness.matinf.pro/thickness/txt/data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999669064"/>
                  </a:ext>
                </a:extLst>
              </a:tr>
            </a:tbl>
          </a:graphicData>
        </a:graphic>
      </p:graphicFrame>
      <p:cxnSp>
        <p:nvCxnSpPr>
          <p:cNvPr id="8" name="Straight Arrow Connector 7">
            <a:extLst>
              <a:ext uri="{FF2B5EF4-FFF2-40B4-BE49-F238E27FC236}">
                <a16:creationId xmlns:a16="http://schemas.microsoft.com/office/drawing/2014/main" id="{317DB79B-25A0-CBE2-BEDE-943395B81E3C}"/>
              </a:ext>
            </a:extLst>
          </p:cNvPr>
          <p:cNvCxnSpPr>
            <a:cxnSpLocks/>
            <a:stCxn id="17" idx="2"/>
            <a:endCxn id="16" idx="0"/>
          </p:cNvCxnSpPr>
          <p:nvPr/>
        </p:nvCxnSpPr>
        <p:spPr>
          <a:xfrm>
            <a:off x="5948527" y="1593600"/>
            <a:ext cx="3235568" cy="75509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589B20-73C8-7773-AFB7-6BA01923D0E7}"/>
              </a:ext>
            </a:extLst>
          </p:cNvPr>
          <p:cNvCxnSpPr>
            <a:cxnSpLocks/>
            <a:stCxn id="17" idx="2"/>
            <a:endCxn id="15" idx="0"/>
          </p:cNvCxnSpPr>
          <p:nvPr/>
        </p:nvCxnSpPr>
        <p:spPr>
          <a:xfrm flipH="1">
            <a:off x="3143361" y="1593600"/>
            <a:ext cx="2805166" cy="77351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10">
            <a:extLst>
              <a:ext uri="{FF2B5EF4-FFF2-40B4-BE49-F238E27FC236}">
                <a16:creationId xmlns:a16="http://schemas.microsoft.com/office/drawing/2014/main" id="{BA0910B4-8505-B28A-89FF-DDC7737898E3}"/>
              </a:ext>
            </a:extLst>
          </p:cNvPr>
          <p:cNvSpPr txBox="1">
            <a:spLocks noChangeArrowheads="1"/>
          </p:cNvSpPr>
          <p:nvPr/>
        </p:nvSpPr>
        <p:spPr bwMode="auto">
          <a:xfrm>
            <a:off x="1415169" y="2367116"/>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IDatabaseValuesGetter</a:t>
            </a:r>
            <a:r>
              <a:rPr lang="en-US" altLang="ru-RU" sz="1200" dirty="0">
                <a:solidFill>
                  <a:schemeClr val="tx1"/>
                </a:solidFill>
                <a:latin typeface="Arial" panose="020B0604020202020204" pitchFamily="34" charset="0"/>
              </a:rPr>
              <a:t>: properties, compositions, properties for measurement areas</a:t>
            </a:r>
            <a:endParaRPr lang="ru-RU" altLang="ru-RU" sz="1200" dirty="0">
              <a:solidFill>
                <a:schemeClr val="tx1"/>
              </a:solidFill>
              <a:latin typeface="Arial" panose="020B0604020202020204" pitchFamily="34" charset="0"/>
            </a:endParaRPr>
          </a:p>
        </p:txBody>
      </p:sp>
      <p:sp>
        <p:nvSpPr>
          <p:cNvPr id="16" name="Text Box 10">
            <a:extLst>
              <a:ext uri="{FF2B5EF4-FFF2-40B4-BE49-F238E27FC236}">
                <a16:creationId xmlns:a16="http://schemas.microsoft.com/office/drawing/2014/main" id="{86F29AD8-9DB7-CC26-F022-F352D6B3B164}"/>
              </a:ext>
            </a:extLst>
          </p:cNvPr>
          <p:cNvSpPr txBox="1">
            <a:spLocks noChangeArrowheads="1"/>
          </p:cNvSpPr>
          <p:nvPr/>
        </p:nvSpPr>
        <p:spPr bwMode="auto">
          <a:xfrm>
            <a:off x="7455903" y="2348694"/>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ITableGetter</a:t>
            </a:r>
            <a:r>
              <a:rPr lang="en-US" altLang="ru-RU" sz="1200" dirty="0">
                <a:solidFill>
                  <a:schemeClr val="tx1"/>
                </a:solidFill>
                <a:latin typeface="Arial" panose="020B0604020202020204" pitchFamily="34" charset="0"/>
              </a:rPr>
              <a:t>: arbitrary table</a:t>
            </a:r>
          </a:p>
          <a:p>
            <a:pPr algn="ctr" defTabSz="914377">
              <a:spcBef>
                <a:spcPct val="0"/>
              </a:spcBef>
            </a:pPr>
            <a:r>
              <a:rPr lang="en-US" altLang="ru-RU" sz="1200" dirty="0">
                <a:solidFill>
                  <a:schemeClr val="tx1"/>
                </a:solidFill>
                <a:latin typeface="Arial" panose="020B0604020202020204" pitchFamily="34" charset="0"/>
              </a:rPr>
              <a:t>(used for table </a:t>
            </a:r>
            <a:r>
              <a:rPr lang="en-US" altLang="ru-RU" sz="1200" dirty="0" err="1">
                <a:solidFill>
                  <a:schemeClr val="tx1"/>
                </a:solidFill>
                <a:latin typeface="Arial" panose="020B0604020202020204" pitchFamily="34" charset="0"/>
              </a:rPr>
              <a:t>visualisation</a:t>
            </a:r>
            <a:r>
              <a:rPr lang="en-US" altLang="ru-RU" sz="1200" dirty="0">
                <a:solidFill>
                  <a:schemeClr val="tx1"/>
                </a:solidFill>
                <a:latin typeface="Arial" panose="020B0604020202020204" pitchFamily="34" charset="0"/>
              </a:rPr>
              <a:t>)</a:t>
            </a:r>
            <a:endParaRPr lang="ru-RU" altLang="ru-RU" sz="1200" dirty="0">
              <a:solidFill>
                <a:schemeClr val="tx1"/>
              </a:solidFill>
              <a:latin typeface="Arial" panose="020B0604020202020204" pitchFamily="34" charset="0"/>
            </a:endParaRPr>
          </a:p>
        </p:txBody>
      </p:sp>
      <p:sp>
        <p:nvSpPr>
          <p:cNvPr id="17" name="Text Box 10">
            <a:extLst>
              <a:ext uri="{FF2B5EF4-FFF2-40B4-BE49-F238E27FC236}">
                <a16:creationId xmlns:a16="http://schemas.microsoft.com/office/drawing/2014/main" id="{9780EE11-738D-205A-DECE-8A89E463DE1C}"/>
              </a:ext>
            </a:extLst>
          </p:cNvPr>
          <p:cNvSpPr txBox="1">
            <a:spLocks noChangeArrowheads="1"/>
          </p:cNvSpPr>
          <p:nvPr/>
        </p:nvSpPr>
        <p:spPr bwMode="auto">
          <a:xfrm>
            <a:off x="4220335" y="1173036"/>
            <a:ext cx="3456383" cy="420564"/>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 Extraction</a:t>
            </a:r>
            <a:endParaRPr lang="ru-RU" altLang="ru-RU" sz="2133" b="1" dirty="0">
              <a:solidFill>
                <a:schemeClr val="tx1"/>
              </a:solidFill>
              <a:latin typeface="Arial" panose="020B0604020202020204" pitchFamily="34" charset="0"/>
            </a:endParaRPr>
          </a:p>
        </p:txBody>
      </p:sp>
      <p:sp>
        <p:nvSpPr>
          <p:cNvPr id="25" name="TextBox 24">
            <a:extLst>
              <a:ext uri="{FF2B5EF4-FFF2-40B4-BE49-F238E27FC236}">
                <a16:creationId xmlns:a16="http://schemas.microsoft.com/office/drawing/2014/main" id="{549BD4D2-139D-826C-CCB8-031065C7A3C2}"/>
              </a:ext>
            </a:extLst>
          </p:cNvPr>
          <p:cNvSpPr txBox="1"/>
          <p:nvPr/>
        </p:nvSpPr>
        <p:spPr>
          <a:xfrm rot="20686125">
            <a:off x="3280786" y="1779787"/>
            <a:ext cx="16228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databasevaluesbody</a:t>
            </a:r>
            <a:endParaRPr lang="en-US" sz="1200" dirty="0"/>
          </a:p>
        </p:txBody>
      </p:sp>
      <p:sp>
        <p:nvSpPr>
          <p:cNvPr id="27" name="TextBox 26">
            <a:extLst>
              <a:ext uri="{FF2B5EF4-FFF2-40B4-BE49-F238E27FC236}">
                <a16:creationId xmlns:a16="http://schemas.microsoft.com/office/drawing/2014/main" id="{2C967443-65EF-CED0-9E28-CDDEC6D99011}"/>
              </a:ext>
            </a:extLst>
          </p:cNvPr>
          <p:cNvSpPr txBox="1"/>
          <p:nvPr/>
        </p:nvSpPr>
        <p:spPr>
          <a:xfrm rot="821710">
            <a:off x="7782447" y="1799882"/>
            <a:ext cx="10199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tablebody</a:t>
            </a:r>
            <a:endParaRPr lang="en-US" sz="1200" dirty="0"/>
          </a:p>
        </p:txBody>
      </p:sp>
      <p:sp>
        <p:nvSpPr>
          <p:cNvPr id="30" name="TextBox 29">
            <a:extLst>
              <a:ext uri="{FF2B5EF4-FFF2-40B4-BE49-F238E27FC236}">
                <a16:creationId xmlns:a16="http://schemas.microsoft.com/office/drawing/2014/main" id="{913A9BAD-2AC6-7A91-D8C2-39F9B7C91B19}"/>
              </a:ext>
            </a:extLst>
          </p:cNvPr>
          <p:cNvSpPr txBox="1"/>
          <p:nvPr/>
        </p:nvSpPr>
        <p:spPr>
          <a:xfrm>
            <a:off x="8212949" y="3390484"/>
            <a:ext cx="2024742" cy="2923877"/>
          </a:xfrm>
          <a:prstGeom prst="rect">
            <a:avLst/>
          </a:prstGeom>
          <a:noFill/>
          <a:ln>
            <a:solidFill>
              <a:schemeClr val="accent1"/>
            </a:solidFill>
          </a:ln>
        </p:spPr>
        <p:txBody>
          <a:bodyPr wrap="square">
            <a:spAutoFit/>
          </a:bodyPr>
          <a:lstStyle/>
          <a:p>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DataTable</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"Index"</a:t>
            </a:r>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"1"</a:t>
            </a:r>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"V"</a:t>
            </a:r>
            <a:r>
              <a:rPr lang="en-US" sz="800" dirty="0">
                <a:solidFill>
                  <a:srgbClr val="000000"/>
                </a:solidFill>
                <a:latin typeface="Cascadia Mono" panose="020B0609020000020004" pitchFamily="49" charset="0"/>
              </a:rPr>
              <a:t>: 31.3,</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"Mn"</a:t>
            </a:r>
            <a:r>
              <a:rPr lang="en-US" sz="800" dirty="0">
                <a:solidFill>
                  <a:srgbClr val="000000"/>
                </a:solidFill>
                <a:latin typeface="Cascadia Mono" panose="020B0609020000020004" pitchFamily="49" charset="0"/>
              </a:rPr>
              <a:t>: 2.7,</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a:t>
            </a:r>
            <a:r>
              <a:rPr lang="en-US" sz="800" dirty="0">
                <a:solidFill>
                  <a:srgbClr val="000000"/>
                </a:solidFill>
                <a:latin typeface="Cascadia Mono" panose="020B0609020000020004" pitchFamily="49" charset="0"/>
              </a:rPr>
              <a:t>: 22.6,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"Ni"</a:t>
            </a:r>
            <a:r>
              <a:rPr lang="en-US" sz="800" dirty="0">
                <a:solidFill>
                  <a:srgbClr val="000000"/>
                </a:solidFill>
                <a:latin typeface="Cascadia Mono" panose="020B0609020000020004" pitchFamily="49" charset="0"/>
              </a:rPr>
              <a:t>: 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"Ho"</a:t>
            </a:r>
            <a:r>
              <a:rPr lang="en-US" sz="800" dirty="0">
                <a:solidFill>
                  <a:srgbClr val="000000"/>
                </a:solidFill>
                <a:latin typeface="Cascadia Mono" panose="020B0609020000020004" pitchFamily="49" charset="0"/>
              </a:rPr>
              <a:t>: 37.4</a:t>
            </a:r>
          </a:p>
          <a:p>
            <a:r>
              <a:rPr lang="en-US" sz="800" dirty="0">
                <a:solidFill>
                  <a:srgbClr val="000000"/>
                </a:solidFill>
                <a:latin typeface="Cascadia Mono" panose="020B0609020000020004" pitchFamily="49" charset="0"/>
              </a:rPr>
              <a:t>    },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"Coordinates"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CoordinateNames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HasCoordinates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false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"Dependencies"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DependencyNames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"Index"</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HasDependencies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true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a:t>
            </a:r>
            <a:endParaRPr lang="en-US" sz="800" dirty="0"/>
          </a:p>
        </p:txBody>
      </p:sp>
      <p:sp>
        <p:nvSpPr>
          <p:cNvPr id="31" name="Rectangle: Rounded Corners 30">
            <a:extLst>
              <a:ext uri="{FF2B5EF4-FFF2-40B4-BE49-F238E27FC236}">
                <a16:creationId xmlns:a16="http://schemas.microsoft.com/office/drawing/2014/main" id="{FE20EB6B-69C0-7DBD-4011-B3838F017C51}"/>
              </a:ext>
            </a:extLst>
          </p:cNvPr>
          <p:cNvSpPr/>
          <p:nvPr/>
        </p:nvSpPr>
        <p:spPr>
          <a:xfrm>
            <a:off x="8287651" y="3526285"/>
            <a:ext cx="1884123" cy="1357883"/>
          </a:xfrm>
          <a:prstGeom prst="roundRect">
            <a:avLst/>
          </a:prstGeom>
          <a:solidFill>
            <a:srgbClr val="0070C0">
              <a:alpha val="16000"/>
            </a:srgbClr>
          </a:solidFill>
          <a:ln w="127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52">
            <a:extLst>
              <a:ext uri="{FF2B5EF4-FFF2-40B4-BE49-F238E27FC236}">
                <a16:creationId xmlns:a16="http://schemas.microsoft.com/office/drawing/2014/main" id="{DFE2D9F4-C7B5-BBAB-1501-08F49354A90D}"/>
              </a:ext>
            </a:extLst>
          </p:cNvPr>
          <p:cNvSpPr txBox="1">
            <a:spLocks noChangeArrowheads="1"/>
          </p:cNvSpPr>
          <p:nvPr/>
        </p:nvSpPr>
        <p:spPr bwMode="auto">
          <a:xfrm>
            <a:off x="7680245" y="1095162"/>
            <a:ext cx="460036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100" b="1" dirty="0">
                <a:solidFill>
                  <a:prstClr val="black"/>
                </a:solidFill>
                <a:latin typeface="+mn-lt"/>
              </a:rPr>
              <a:t>Request URL: </a:t>
            </a:r>
            <a:r>
              <a:rPr lang="en-US" altLang="ru-RU" sz="1100" dirty="0" err="1">
                <a:solidFill>
                  <a:prstClr val="black"/>
                </a:solidFill>
                <a:latin typeface="+mn-lt"/>
              </a:rPr>
              <a:t>HTTPS_DataSchema</a:t>
            </a:r>
            <a:r>
              <a:rPr lang="en-US" altLang="ru-RU" sz="1100" dirty="0">
                <a:solidFill>
                  <a:prstClr val="black"/>
                </a:solidFill>
                <a:latin typeface="+mn-lt"/>
              </a:rPr>
              <a:t> + ("/</a:t>
            </a:r>
            <a:r>
              <a:rPr lang="en-US" altLang="ru-RU" sz="1100" dirty="0" err="1">
                <a:solidFill>
                  <a:prstClr val="black"/>
                </a:solidFill>
                <a:latin typeface="+mn-lt"/>
              </a:rPr>
              <a:t>databasevaluesbody</a:t>
            </a:r>
            <a:r>
              <a:rPr lang="en-US" altLang="ru-RU" sz="1100" dirty="0">
                <a:solidFill>
                  <a:prstClr val="black"/>
                </a:solidFill>
                <a:latin typeface="+mn-lt"/>
              </a:rPr>
              <a:t>" | "/</a:t>
            </a:r>
            <a:r>
              <a:rPr lang="en-US" altLang="ru-RU" sz="1100" dirty="0" err="1">
                <a:solidFill>
                  <a:prstClr val="black"/>
                </a:solidFill>
                <a:latin typeface="+mn-lt"/>
              </a:rPr>
              <a:t>tablebody</a:t>
            </a:r>
            <a:r>
              <a:rPr lang="en-US" altLang="ru-RU" sz="1100" dirty="0">
                <a:solidFill>
                  <a:prstClr val="black"/>
                </a:solidFill>
                <a:latin typeface="+mn-lt"/>
              </a:rPr>
              <a:t>")</a:t>
            </a:r>
          </a:p>
          <a:p>
            <a:pPr defTabSz="914377">
              <a:spcBef>
                <a:spcPct val="50000"/>
              </a:spcBef>
            </a:pPr>
            <a:r>
              <a:rPr lang="en-US" altLang="ru-RU" sz="1100" b="1" dirty="0">
                <a:solidFill>
                  <a:prstClr val="black"/>
                </a:solidFill>
                <a:latin typeface="+mn-lt"/>
              </a:rPr>
              <a:t>Example: </a:t>
            </a:r>
            <a:r>
              <a:rPr lang="en-US" altLang="ru-RU" sz="1100" dirty="0">
                <a:solidFill>
                  <a:prstClr val="black"/>
                </a:solidFill>
                <a:latin typeface="+mn-lt"/>
              </a:rPr>
              <a:t>Data Schema (for EDX): </a:t>
            </a:r>
            <a:r>
              <a:rPr lang="en-US" altLang="ru-RU" sz="1100" dirty="0">
                <a:solidFill>
                  <a:srgbClr val="0070C0"/>
                </a:solidFill>
                <a:latin typeface="+mn-lt"/>
                <a:hlinkClick r:id="rId6">
                  <a:extLst>
                    <a:ext uri="{A12FA001-AC4F-418D-AE19-62706E023703}">
                      <ahyp:hlinkClr xmlns:ahyp="http://schemas.microsoft.com/office/drawing/2018/hyperlinkcolor" val="tx"/>
                    </a:ext>
                  </a:extLst>
                </a:hlinkClick>
              </a:rPr>
              <a:t>https://validation.matinf.pro/edx/data</a:t>
            </a:r>
            <a:endParaRPr lang="en-US" altLang="ru-RU" sz="1100" dirty="0">
              <a:solidFill>
                <a:srgbClr val="0070C0"/>
              </a:solidFill>
              <a:latin typeface="+mn-lt"/>
            </a:endParaRPr>
          </a:p>
        </p:txBody>
      </p:sp>
    </p:spTree>
    <p:extLst>
      <p:ext uri="{BB962C8B-B14F-4D97-AF65-F5344CB8AC3E}">
        <p14:creationId xmlns:p14="http://schemas.microsoft.com/office/powerpoint/2010/main" val="1074399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Data </a:t>
            </a:r>
            <a:r>
              <a:rPr lang="de-DE" dirty="0" err="1"/>
              <a:t>Visualization</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a:xfrm>
            <a:off x="6185140" y="6362393"/>
            <a:ext cx="4797184"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https://dim.mdi.ruhr-uni-bochum.de/file/csv/6691</a:t>
            </a:r>
            <a:endParaRPr lang="en-US" b="0" dirty="0">
              <a:solidFill>
                <a:srgbClr val="0070C0"/>
              </a:solidFill>
            </a:endParaRPr>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130164" y="695623"/>
            <a:ext cx="576821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Materials Library Visualization</a:t>
            </a:r>
            <a:endParaRPr lang="en-US" altLang="ru-RU" sz="2133" dirty="0">
              <a:solidFill>
                <a:schemeClr val="tx1"/>
              </a:solidFill>
              <a:latin typeface="+mn-lt"/>
            </a:endParaRPr>
          </a:p>
        </p:txBody>
      </p:sp>
      <p:pic>
        <p:nvPicPr>
          <p:cNvPr id="8" name="Picture 7">
            <a:extLst>
              <a:ext uri="{FF2B5EF4-FFF2-40B4-BE49-F238E27FC236}">
                <a16:creationId xmlns:a16="http://schemas.microsoft.com/office/drawing/2014/main" id="{4C479EC9-3E81-A67B-9BE3-6331ACEFA402}"/>
              </a:ext>
            </a:extLst>
          </p:cNvPr>
          <p:cNvPicPr>
            <a:picLocks noChangeAspect="1"/>
          </p:cNvPicPr>
          <p:nvPr/>
        </p:nvPicPr>
        <p:blipFill>
          <a:blip r:embed="rId4"/>
          <a:stretch>
            <a:fillRect/>
          </a:stretch>
        </p:blipFill>
        <p:spPr>
          <a:xfrm>
            <a:off x="6674537" y="2881636"/>
            <a:ext cx="5356689" cy="3208327"/>
          </a:xfrm>
          <a:prstGeom prst="rect">
            <a:avLst/>
          </a:prstGeom>
          <a:ln>
            <a:solidFill>
              <a:schemeClr val="tx2">
                <a:lumMod val="90000"/>
                <a:lumOff val="10000"/>
              </a:schemeClr>
            </a:solidFill>
          </a:ln>
        </p:spPr>
      </p:pic>
      <p:sp>
        <p:nvSpPr>
          <p:cNvPr id="11" name="TextBox 10">
            <a:extLst>
              <a:ext uri="{FF2B5EF4-FFF2-40B4-BE49-F238E27FC236}">
                <a16:creationId xmlns:a16="http://schemas.microsoft.com/office/drawing/2014/main" id="{B6559CC1-F695-FD64-5083-953B8E73F340}"/>
              </a:ext>
            </a:extLst>
          </p:cNvPr>
          <p:cNvSpPr txBox="1"/>
          <p:nvPr/>
        </p:nvSpPr>
        <p:spPr>
          <a:xfrm>
            <a:off x="6672107" y="2508291"/>
            <a:ext cx="284368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Configurable XY-charts</a:t>
            </a:r>
            <a:endParaRPr lang="en-US" altLang="ru-RU" sz="1800" dirty="0">
              <a:solidFill>
                <a:schemeClr val="tx1"/>
              </a:solidFill>
              <a:latin typeface="+mn-lt"/>
            </a:endParaRPr>
          </a:p>
        </p:txBody>
      </p:sp>
      <p:pic>
        <p:nvPicPr>
          <p:cNvPr id="13" name="Picture 12">
            <a:extLst>
              <a:ext uri="{FF2B5EF4-FFF2-40B4-BE49-F238E27FC236}">
                <a16:creationId xmlns:a16="http://schemas.microsoft.com/office/drawing/2014/main" id="{45EAE565-A063-D542-74F3-0FCA37D4DD85}"/>
              </a:ext>
            </a:extLst>
          </p:cNvPr>
          <p:cNvPicPr>
            <a:picLocks noChangeAspect="1"/>
          </p:cNvPicPr>
          <p:nvPr/>
        </p:nvPicPr>
        <p:blipFill>
          <a:blip r:embed="rId5"/>
          <a:stretch>
            <a:fillRect/>
          </a:stretch>
        </p:blipFill>
        <p:spPr>
          <a:xfrm>
            <a:off x="6908909" y="0"/>
            <a:ext cx="5283091" cy="2452668"/>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71AD0E6C-2580-35A4-F08C-FC8577773A1A}"/>
              </a:ext>
            </a:extLst>
          </p:cNvPr>
          <p:cNvPicPr>
            <a:picLocks noChangeAspect="1"/>
          </p:cNvPicPr>
          <p:nvPr/>
        </p:nvPicPr>
        <p:blipFill>
          <a:blip r:embed="rId6"/>
          <a:stretch>
            <a:fillRect/>
          </a:stretch>
        </p:blipFill>
        <p:spPr>
          <a:xfrm>
            <a:off x="174878" y="1093044"/>
            <a:ext cx="6228255" cy="4994032"/>
          </a:xfrm>
          <a:prstGeom prst="rect">
            <a:avLst/>
          </a:prstGeom>
          <a:ln>
            <a:solidFill>
              <a:srgbClr val="004C93"/>
            </a:solidFill>
          </a:ln>
        </p:spPr>
      </p:pic>
    </p:spTree>
    <p:extLst>
      <p:ext uri="{BB962C8B-B14F-4D97-AF65-F5344CB8AC3E}">
        <p14:creationId xmlns:p14="http://schemas.microsoft.com/office/powerpoint/2010/main" val="2603131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Sample </a:t>
            </a:r>
            <a:r>
              <a:rPr lang="en-US" dirty="0" err="1"/>
              <a:t>Customised</a:t>
            </a:r>
            <a:r>
              <a:rPr lang="en-US" dirty="0"/>
              <a:t> Form</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89964" y="6362393"/>
            <a:ext cx="3648363" cy="485999"/>
          </a:xfrm>
        </p:spPr>
        <p:txBody>
          <a:bodyPr>
            <a:normAutofit fontScale="775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https://crc1625.mdi.ruhr-uni-bochum.de/custom/editsample/0/?idr=1079&amp;returl=%2Frubric%2Fa01_ag-au-pd-pt-x</a:t>
            </a:r>
            <a:endParaRPr lang="en-US" b="0" dirty="0">
              <a:solidFill>
                <a:srgbClr val="0070C0"/>
              </a:solidFill>
            </a:endParaRPr>
          </a:p>
          <a:p>
            <a:pPr indent="0">
              <a:buNone/>
            </a:pPr>
            <a:endParaRPr lang="en-US" b="0"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1838846" y="891674"/>
            <a:ext cx="5566787" cy="830997"/>
          </a:xfrm>
          <a:prstGeom prst="rect">
            <a:avLst/>
          </a:prstGeom>
          <a:noFill/>
        </p:spPr>
        <p:txBody>
          <a:bodyPr wrap="square">
            <a:spAutoFit/>
          </a:bodyPr>
          <a:lstStyle/>
          <a:p>
            <a:pPr defTabSz="685800"/>
            <a:r>
              <a:rPr lang="en-US" sz="2800" dirty="0">
                <a:solidFill>
                  <a:prstClr val="black"/>
                </a:solidFill>
              </a:rPr>
              <a:t>- </a:t>
            </a:r>
            <a:r>
              <a:rPr lang="en-US" sz="2800" dirty="0" err="1">
                <a:solidFill>
                  <a:prstClr val="black"/>
                </a:solidFill>
              </a:rPr>
              <a:t>Customised</a:t>
            </a:r>
            <a:r>
              <a:rPr lang="en-US" sz="2800" dirty="0">
                <a:solidFill>
                  <a:prstClr val="black"/>
                </a:solidFill>
              </a:rPr>
              <a:t> sample input</a:t>
            </a:r>
            <a:endParaRPr lang="en-US" sz="2000" dirty="0">
              <a:solidFill>
                <a:prstClr val="black"/>
              </a:solidFill>
            </a:endParaRPr>
          </a:p>
          <a:p>
            <a:pPr marL="285750" indent="-285750" defTabSz="685800">
              <a:buFont typeface="Arial" panose="020B0604020202020204" pitchFamily="34" charset="0"/>
              <a:buChar char="•"/>
            </a:pPr>
            <a:endParaRPr lang="en-US" sz="2000" dirty="0">
              <a:solidFill>
                <a:prstClr val="black"/>
              </a:solidFill>
            </a:endParaRPr>
          </a:p>
        </p:txBody>
      </p:sp>
      <p:pic>
        <p:nvPicPr>
          <p:cNvPr id="7" name="Picture 6">
            <a:extLst>
              <a:ext uri="{FF2B5EF4-FFF2-40B4-BE49-F238E27FC236}">
                <a16:creationId xmlns:a16="http://schemas.microsoft.com/office/drawing/2014/main" id="{3D60B322-4DDA-1E84-5483-9D4F38F64DCD}"/>
              </a:ext>
            </a:extLst>
          </p:cNvPr>
          <p:cNvPicPr>
            <a:picLocks noChangeAspect="1"/>
          </p:cNvPicPr>
          <p:nvPr/>
        </p:nvPicPr>
        <p:blipFill>
          <a:blip r:embed="rId4"/>
          <a:stretch>
            <a:fillRect/>
          </a:stretch>
        </p:blipFill>
        <p:spPr>
          <a:xfrm>
            <a:off x="268546" y="938444"/>
            <a:ext cx="1305107" cy="419158"/>
          </a:xfrm>
          <a:prstGeom prst="rect">
            <a:avLst/>
          </a:prstGeom>
        </p:spPr>
      </p:pic>
      <p:sp>
        <p:nvSpPr>
          <p:cNvPr id="10" name="TextBox 9">
            <a:extLst>
              <a:ext uri="{FF2B5EF4-FFF2-40B4-BE49-F238E27FC236}">
                <a16:creationId xmlns:a16="http://schemas.microsoft.com/office/drawing/2014/main" id="{DEE955B9-20AE-54AE-9313-69B1E10DE5CE}"/>
              </a:ext>
            </a:extLst>
          </p:cNvPr>
          <p:cNvSpPr txBox="1"/>
          <p:nvPr/>
        </p:nvSpPr>
        <p:spPr>
          <a:xfrm>
            <a:off x="222738" y="5365283"/>
            <a:ext cx="6017287" cy="523220"/>
          </a:xfrm>
          <a:prstGeom prst="rect">
            <a:avLst/>
          </a:prstGeom>
          <a:noFill/>
        </p:spPr>
        <p:txBody>
          <a:bodyPr wrap="square">
            <a:spAutoFit/>
          </a:bodyPr>
          <a:lstStyle/>
          <a:p>
            <a:pPr defTabSz="685800"/>
            <a:r>
              <a:rPr lang="en-US" sz="2800" dirty="0" err="1">
                <a:solidFill>
                  <a:prstClr val="black"/>
                </a:solidFill>
              </a:rPr>
              <a:t>Customisation</a:t>
            </a:r>
            <a:r>
              <a:rPr lang="en-US" sz="2800" dirty="0">
                <a:solidFill>
                  <a:prstClr val="black"/>
                </a:solidFill>
              </a:rPr>
              <a:t> with UI form / JS </a:t>
            </a:r>
            <a:endParaRPr lang="en-US" sz="2000" dirty="0">
              <a:solidFill>
                <a:prstClr val="black"/>
              </a:solidFill>
            </a:endParaRPr>
          </a:p>
        </p:txBody>
      </p:sp>
      <p:pic>
        <p:nvPicPr>
          <p:cNvPr id="12" name="Picture 11">
            <a:extLst>
              <a:ext uri="{FF2B5EF4-FFF2-40B4-BE49-F238E27FC236}">
                <a16:creationId xmlns:a16="http://schemas.microsoft.com/office/drawing/2014/main" id="{13DC0947-5340-4B35-0943-5A7079C9EEA6}"/>
              </a:ext>
            </a:extLst>
          </p:cNvPr>
          <p:cNvPicPr>
            <a:picLocks noChangeAspect="1"/>
          </p:cNvPicPr>
          <p:nvPr/>
        </p:nvPicPr>
        <p:blipFill>
          <a:blip r:embed="rId5"/>
          <a:stretch>
            <a:fillRect/>
          </a:stretch>
        </p:blipFill>
        <p:spPr>
          <a:xfrm>
            <a:off x="7972917" y="374277"/>
            <a:ext cx="4219083" cy="1694149"/>
          </a:xfrm>
          <a:prstGeom prst="rect">
            <a:avLst/>
          </a:prstGeom>
        </p:spPr>
      </p:pic>
      <p:pic>
        <p:nvPicPr>
          <p:cNvPr id="14" name="Picture 13">
            <a:extLst>
              <a:ext uri="{FF2B5EF4-FFF2-40B4-BE49-F238E27FC236}">
                <a16:creationId xmlns:a16="http://schemas.microsoft.com/office/drawing/2014/main" id="{C909A7B8-5AED-AEE1-E078-E9C19A26D405}"/>
              </a:ext>
            </a:extLst>
          </p:cNvPr>
          <p:cNvPicPr>
            <a:picLocks noChangeAspect="1"/>
          </p:cNvPicPr>
          <p:nvPr/>
        </p:nvPicPr>
        <p:blipFill>
          <a:blip r:embed="rId6"/>
          <a:stretch>
            <a:fillRect/>
          </a:stretch>
        </p:blipFill>
        <p:spPr>
          <a:xfrm>
            <a:off x="238281" y="1517301"/>
            <a:ext cx="7406515" cy="3746364"/>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5DDC8181-77EF-09B4-9DA2-9FA76E0B7264}"/>
              </a:ext>
            </a:extLst>
          </p:cNvPr>
          <p:cNvCxnSpPr>
            <a:cxnSpLocks/>
          </p:cNvCxnSpPr>
          <p:nvPr/>
        </p:nvCxnSpPr>
        <p:spPr>
          <a:xfrm flipV="1">
            <a:off x="7417614" y="602901"/>
            <a:ext cx="560777" cy="1658684"/>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7F34AE98-6649-2170-6748-B1448D4BBCA1}"/>
              </a:ext>
            </a:extLst>
          </p:cNvPr>
          <p:cNvCxnSpPr>
            <a:cxnSpLocks/>
          </p:cNvCxnSpPr>
          <p:nvPr/>
        </p:nvCxnSpPr>
        <p:spPr>
          <a:xfrm>
            <a:off x="7389143" y="2735532"/>
            <a:ext cx="750022" cy="0"/>
          </a:xfrm>
          <a:prstGeom prst="straightConnector1">
            <a:avLst/>
          </a:prstGeom>
          <a:noFill/>
          <a:ln w="63500" cap="flat" cmpd="sng" algn="ctr">
            <a:solidFill>
              <a:srgbClr val="0070C0">
                <a:alpha val="50000"/>
              </a:srgbClr>
            </a:solidFill>
            <a:prstDash val="solid"/>
            <a:miter lim="800000"/>
            <a:tailEnd type="triangle"/>
          </a:ln>
          <a:effectLst/>
        </p:spPr>
      </p:cxnSp>
      <p:pic>
        <p:nvPicPr>
          <p:cNvPr id="22" name="Picture 21">
            <a:extLst>
              <a:ext uri="{FF2B5EF4-FFF2-40B4-BE49-F238E27FC236}">
                <a16:creationId xmlns:a16="http://schemas.microsoft.com/office/drawing/2014/main" id="{C6831081-BA40-AE4B-58CF-9ADD48C0EEB6}"/>
              </a:ext>
            </a:extLst>
          </p:cNvPr>
          <p:cNvPicPr>
            <a:picLocks noChangeAspect="1"/>
          </p:cNvPicPr>
          <p:nvPr/>
        </p:nvPicPr>
        <p:blipFill>
          <a:blip r:embed="rId7"/>
          <a:stretch>
            <a:fillRect/>
          </a:stretch>
        </p:blipFill>
        <p:spPr>
          <a:xfrm>
            <a:off x="8293405" y="4058079"/>
            <a:ext cx="3433022" cy="2169387"/>
          </a:xfrm>
          <a:prstGeom prst="rect">
            <a:avLst/>
          </a:prstGeom>
          <a:ln>
            <a:solidFill>
              <a:srgbClr val="0070C0"/>
            </a:solidFill>
          </a:ln>
        </p:spPr>
      </p:pic>
      <p:cxnSp>
        <p:nvCxnSpPr>
          <p:cNvPr id="23" name="Straight Arrow Connector 22">
            <a:extLst>
              <a:ext uri="{FF2B5EF4-FFF2-40B4-BE49-F238E27FC236}">
                <a16:creationId xmlns:a16="http://schemas.microsoft.com/office/drawing/2014/main" id="{80E031C0-D3C0-E4A7-E3D1-C1FFC97BB6BE}"/>
              </a:ext>
            </a:extLst>
          </p:cNvPr>
          <p:cNvCxnSpPr>
            <a:cxnSpLocks/>
          </p:cNvCxnSpPr>
          <p:nvPr/>
        </p:nvCxnSpPr>
        <p:spPr>
          <a:xfrm>
            <a:off x="7451108" y="4274605"/>
            <a:ext cx="828734" cy="0"/>
          </a:xfrm>
          <a:prstGeom prst="straightConnector1">
            <a:avLst/>
          </a:prstGeom>
          <a:noFill/>
          <a:ln w="63500" cap="flat" cmpd="sng" algn="ctr">
            <a:solidFill>
              <a:srgbClr val="0070C0">
                <a:alpha val="50000"/>
              </a:srgbClr>
            </a:solidFill>
            <a:prstDash val="solid"/>
            <a:miter lim="800000"/>
            <a:tailEnd type="triangle"/>
          </a:ln>
          <a:effectLst/>
        </p:spPr>
      </p:cxnSp>
      <p:sp>
        <p:nvSpPr>
          <p:cNvPr id="27" name="TextBox 26">
            <a:extLst>
              <a:ext uri="{FF2B5EF4-FFF2-40B4-BE49-F238E27FC236}">
                <a16:creationId xmlns:a16="http://schemas.microsoft.com/office/drawing/2014/main" id="{883BA3F2-8A32-9F70-DABC-42D5935B7BB6}"/>
              </a:ext>
            </a:extLst>
          </p:cNvPr>
          <p:cNvSpPr txBox="1"/>
          <p:nvPr/>
        </p:nvSpPr>
        <p:spPr>
          <a:xfrm>
            <a:off x="7963217" y="-9236"/>
            <a:ext cx="3736314" cy="461665"/>
          </a:xfrm>
          <a:prstGeom prst="rect">
            <a:avLst/>
          </a:prstGeom>
          <a:noFill/>
        </p:spPr>
        <p:txBody>
          <a:bodyPr wrap="square">
            <a:spAutoFit/>
          </a:bodyPr>
          <a:lstStyle/>
          <a:p>
            <a:pPr defTabSz="685800"/>
            <a:r>
              <a:rPr lang="en-US" sz="2400" dirty="0">
                <a:solidFill>
                  <a:prstClr val="black"/>
                </a:solidFill>
              </a:rPr>
              <a:t>List from subproject</a:t>
            </a:r>
          </a:p>
        </p:txBody>
      </p:sp>
      <p:sp>
        <p:nvSpPr>
          <p:cNvPr id="28" name="TextBox 27">
            <a:extLst>
              <a:ext uri="{FF2B5EF4-FFF2-40B4-BE49-F238E27FC236}">
                <a16:creationId xmlns:a16="http://schemas.microsoft.com/office/drawing/2014/main" id="{883C9327-0A52-4053-A609-7FF42FD220F7}"/>
              </a:ext>
            </a:extLst>
          </p:cNvPr>
          <p:cNvSpPr txBox="1"/>
          <p:nvPr/>
        </p:nvSpPr>
        <p:spPr>
          <a:xfrm>
            <a:off x="8092272" y="2162070"/>
            <a:ext cx="4099728" cy="461665"/>
          </a:xfrm>
          <a:prstGeom prst="rect">
            <a:avLst/>
          </a:prstGeom>
          <a:noFill/>
        </p:spPr>
        <p:txBody>
          <a:bodyPr wrap="square">
            <a:spAutoFit/>
          </a:bodyPr>
          <a:lstStyle/>
          <a:p>
            <a:pPr defTabSz="685800"/>
            <a:r>
              <a:rPr lang="en-US" sz="2400" dirty="0">
                <a:solidFill>
                  <a:prstClr val="black"/>
                </a:solidFill>
              </a:rPr>
              <a:t>List from JS-template</a:t>
            </a:r>
          </a:p>
        </p:txBody>
      </p:sp>
      <p:sp>
        <p:nvSpPr>
          <p:cNvPr id="29" name="TextBox 28">
            <a:extLst>
              <a:ext uri="{FF2B5EF4-FFF2-40B4-BE49-F238E27FC236}">
                <a16:creationId xmlns:a16="http://schemas.microsoft.com/office/drawing/2014/main" id="{26897F2C-5B71-6596-195B-E552BE9E038C}"/>
              </a:ext>
            </a:extLst>
          </p:cNvPr>
          <p:cNvSpPr txBox="1"/>
          <p:nvPr/>
        </p:nvSpPr>
        <p:spPr>
          <a:xfrm>
            <a:off x="8253046" y="3660948"/>
            <a:ext cx="4099728" cy="461665"/>
          </a:xfrm>
          <a:prstGeom prst="rect">
            <a:avLst/>
          </a:prstGeom>
          <a:noFill/>
        </p:spPr>
        <p:txBody>
          <a:bodyPr wrap="square">
            <a:spAutoFit/>
          </a:bodyPr>
          <a:lstStyle/>
          <a:p>
            <a:pPr defTabSz="685800"/>
            <a:r>
              <a:rPr lang="en-US" sz="2400" dirty="0">
                <a:solidFill>
                  <a:prstClr val="black"/>
                </a:solidFill>
              </a:rPr>
              <a:t>Standard chemical system</a:t>
            </a:r>
          </a:p>
        </p:txBody>
      </p:sp>
      <p:pic>
        <p:nvPicPr>
          <p:cNvPr id="13" name="Picture 12">
            <a:extLst>
              <a:ext uri="{FF2B5EF4-FFF2-40B4-BE49-F238E27FC236}">
                <a16:creationId xmlns:a16="http://schemas.microsoft.com/office/drawing/2014/main" id="{36414F54-4466-A5FE-83DF-3F5D0DCA314F}"/>
              </a:ext>
            </a:extLst>
          </p:cNvPr>
          <p:cNvPicPr>
            <a:picLocks noChangeAspect="1"/>
          </p:cNvPicPr>
          <p:nvPr/>
        </p:nvPicPr>
        <p:blipFill>
          <a:blip r:embed="rId8"/>
          <a:stretch>
            <a:fillRect/>
          </a:stretch>
        </p:blipFill>
        <p:spPr>
          <a:xfrm>
            <a:off x="8115008" y="2522137"/>
            <a:ext cx="3520008" cy="1245960"/>
          </a:xfrm>
          <a:prstGeom prst="rect">
            <a:avLst/>
          </a:prstGeom>
        </p:spPr>
      </p:pic>
    </p:spTree>
    <p:extLst>
      <p:ext uri="{BB962C8B-B14F-4D97-AF65-F5344CB8AC3E}">
        <p14:creationId xmlns:p14="http://schemas.microsoft.com/office/powerpoint/2010/main" val="69737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Use Case: Sample Transformation Workflow</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34545" y="6362393"/>
            <a:ext cx="3713019" cy="485999"/>
          </a:xfrm>
        </p:spPr>
        <p:txBody>
          <a:bodyPr>
            <a:normAutofit fontScale="700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https://crc1625.mdi.ruhr-uni-bochum.de/custom/editsample/11098/?idr=1079&amp;returl=%252Frubric%252Fa01_ag-au-pd-pt-x</a:t>
            </a:r>
            <a:endParaRPr lang="en-US" b="0" dirty="0">
              <a:solidFill>
                <a:srgbClr val="0070C0"/>
              </a:solidFill>
            </a:endParaRPr>
          </a:p>
          <a:p>
            <a:pPr indent="0">
              <a:buNone/>
            </a:pPr>
            <a:endParaRPr lang="en-US"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231112" y="791190"/>
            <a:ext cx="9827287" cy="523220"/>
          </a:xfrm>
          <a:prstGeom prst="rect">
            <a:avLst/>
          </a:prstGeom>
          <a:noFill/>
        </p:spPr>
        <p:txBody>
          <a:bodyPr wrap="square">
            <a:spAutoFit/>
          </a:bodyPr>
          <a:lstStyle/>
          <a:p>
            <a:pPr defTabSz="685800"/>
            <a:r>
              <a:rPr lang="en-US" sz="2800" dirty="0"/>
              <a:t>Create Processing State &amp; Split Sample</a:t>
            </a:r>
            <a:endParaRPr lang="en-US" sz="2800" dirty="0">
              <a:solidFill>
                <a:prstClr val="black"/>
              </a:solidFill>
            </a:endParaRPr>
          </a:p>
        </p:txBody>
      </p:sp>
      <p:pic>
        <p:nvPicPr>
          <p:cNvPr id="3" name="Picture 2">
            <a:extLst>
              <a:ext uri="{FF2B5EF4-FFF2-40B4-BE49-F238E27FC236}">
                <a16:creationId xmlns:a16="http://schemas.microsoft.com/office/drawing/2014/main" id="{FFBD65FF-7CD8-A9E8-EA02-908191801286}"/>
              </a:ext>
            </a:extLst>
          </p:cNvPr>
          <p:cNvPicPr>
            <a:picLocks noChangeAspect="1"/>
          </p:cNvPicPr>
          <p:nvPr/>
        </p:nvPicPr>
        <p:blipFill>
          <a:blip r:embed="rId4"/>
          <a:stretch>
            <a:fillRect/>
          </a:stretch>
        </p:blipFill>
        <p:spPr>
          <a:xfrm>
            <a:off x="401529" y="1559356"/>
            <a:ext cx="6866581" cy="1374763"/>
          </a:xfrm>
          <a:prstGeom prst="rect">
            <a:avLst/>
          </a:prstGeom>
          <a:ln>
            <a:solidFill>
              <a:srgbClr val="0070C0"/>
            </a:solidFill>
          </a:ln>
        </p:spPr>
      </p:pic>
      <p:sp>
        <p:nvSpPr>
          <p:cNvPr id="2" name="Text Box 10">
            <a:extLst>
              <a:ext uri="{FF2B5EF4-FFF2-40B4-BE49-F238E27FC236}">
                <a16:creationId xmlns:a16="http://schemas.microsoft.com/office/drawing/2014/main" id="{B11A2F9E-5C88-5224-E5C4-59716E325572}"/>
              </a:ext>
            </a:extLst>
          </p:cNvPr>
          <p:cNvSpPr txBox="1">
            <a:spLocks noChangeArrowheads="1"/>
          </p:cNvSpPr>
          <p:nvPr/>
        </p:nvSpPr>
        <p:spPr bwMode="auto">
          <a:xfrm>
            <a:off x="139287" y="3721599"/>
            <a:ext cx="2160588" cy="65246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initial state</a:t>
            </a:r>
            <a:r>
              <a:rPr lang="ru-RU" altLang="ru-RU" sz="1200" dirty="0">
                <a:solidFill>
                  <a:schemeClr val="tx1"/>
                </a:solidFill>
                <a:latin typeface="Arial" panose="020B0604020202020204" pitchFamily="34" charset="0"/>
              </a:rPr>
              <a:t>)</a:t>
            </a:r>
          </a:p>
        </p:txBody>
      </p:sp>
      <p:sp>
        <p:nvSpPr>
          <p:cNvPr id="4" name="Text Box 10">
            <a:extLst>
              <a:ext uri="{FF2B5EF4-FFF2-40B4-BE49-F238E27FC236}">
                <a16:creationId xmlns:a16="http://schemas.microsoft.com/office/drawing/2014/main" id="{99C727D9-1DA9-5856-583C-4F3C23D24056}"/>
              </a:ext>
            </a:extLst>
          </p:cNvPr>
          <p:cNvSpPr txBox="1">
            <a:spLocks noChangeArrowheads="1"/>
          </p:cNvSpPr>
          <p:nvPr/>
        </p:nvSpPr>
        <p:spPr bwMode="auto">
          <a:xfrm>
            <a:off x="3477030" y="371322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changed state 2</a:t>
            </a:r>
            <a:r>
              <a:rPr lang="ru-RU" altLang="ru-RU" sz="1200" dirty="0">
                <a:solidFill>
                  <a:schemeClr val="tx1"/>
                </a:solidFill>
                <a:latin typeface="Arial" panose="020B0604020202020204" pitchFamily="34" charset="0"/>
              </a:rPr>
              <a:t>)</a:t>
            </a:r>
          </a:p>
        </p:txBody>
      </p:sp>
      <p:cxnSp>
        <p:nvCxnSpPr>
          <p:cNvPr id="8" name="Straight Arrow Connector 7">
            <a:extLst>
              <a:ext uri="{FF2B5EF4-FFF2-40B4-BE49-F238E27FC236}">
                <a16:creationId xmlns:a16="http://schemas.microsoft.com/office/drawing/2014/main" id="{E989F477-9A98-7B4A-F6FA-1756407C0C04}"/>
              </a:ext>
            </a:extLst>
          </p:cNvPr>
          <p:cNvCxnSpPr>
            <a:cxnSpLocks/>
          </p:cNvCxnSpPr>
          <p:nvPr/>
        </p:nvCxnSpPr>
        <p:spPr>
          <a:xfrm>
            <a:off x="2304683" y="4031770"/>
            <a:ext cx="1192149" cy="0"/>
          </a:xfrm>
          <a:prstGeom prst="straightConnector1">
            <a:avLst/>
          </a:prstGeom>
          <a:noFill/>
          <a:ln w="63500" cap="flat" cmpd="sng" algn="ctr">
            <a:solidFill>
              <a:srgbClr val="0070C0">
                <a:alpha val="50000"/>
              </a:srgbClr>
            </a:solidFill>
            <a:prstDash val="solid"/>
            <a:miter lim="800000"/>
            <a:tailEnd type="triangle"/>
          </a:ln>
          <a:effectLst/>
        </p:spPr>
      </p:cxnSp>
      <p:sp>
        <p:nvSpPr>
          <p:cNvPr id="13" name="TextBox 12">
            <a:extLst>
              <a:ext uri="{FF2B5EF4-FFF2-40B4-BE49-F238E27FC236}">
                <a16:creationId xmlns:a16="http://schemas.microsoft.com/office/drawing/2014/main" id="{53DD6333-E85E-DB72-8168-8BA9CD311679}"/>
              </a:ext>
            </a:extLst>
          </p:cNvPr>
          <p:cNvSpPr txBox="1"/>
          <p:nvPr/>
        </p:nvSpPr>
        <p:spPr>
          <a:xfrm>
            <a:off x="2332898" y="3686790"/>
            <a:ext cx="1646255" cy="338554"/>
          </a:xfrm>
          <a:prstGeom prst="rect">
            <a:avLst/>
          </a:prstGeom>
          <a:noFill/>
        </p:spPr>
        <p:txBody>
          <a:bodyPr wrap="square">
            <a:spAutoFit/>
          </a:bodyPr>
          <a:lstStyle/>
          <a:p>
            <a:pPr defTabSz="685800"/>
            <a:r>
              <a:rPr lang="en-US" sz="1600" dirty="0">
                <a:solidFill>
                  <a:prstClr val="black"/>
                </a:solidFill>
              </a:rPr>
              <a:t>annealing</a:t>
            </a:r>
          </a:p>
        </p:txBody>
      </p:sp>
      <p:sp>
        <p:nvSpPr>
          <p:cNvPr id="16" name="Text Box 10">
            <a:extLst>
              <a:ext uri="{FF2B5EF4-FFF2-40B4-BE49-F238E27FC236}">
                <a16:creationId xmlns:a16="http://schemas.microsoft.com/office/drawing/2014/main" id="{99448755-4E5C-17E1-9E5D-74A835440C11}"/>
              </a:ext>
            </a:extLst>
          </p:cNvPr>
          <p:cNvSpPr txBox="1">
            <a:spLocks noChangeArrowheads="1"/>
          </p:cNvSpPr>
          <p:nvPr/>
        </p:nvSpPr>
        <p:spPr bwMode="auto">
          <a:xfrm>
            <a:off x="6674082" y="3212489"/>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a:t>
            </a:r>
            <a:r>
              <a:rPr lang="ru-RU" altLang="ru-RU" sz="1200" dirty="0">
                <a:solidFill>
                  <a:schemeClr val="tx1"/>
                </a:solidFill>
                <a:latin typeface="Arial" panose="020B0604020202020204" pitchFamily="34" charset="0"/>
              </a:rPr>
              <a:t>)</a:t>
            </a:r>
          </a:p>
        </p:txBody>
      </p:sp>
      <p:cxnSp>
        <p:nvCxnSpPr>
          <p:cNvPr id="17" name="Straight Arrow Connector 16">
            <a:extLst>
              <a:ext uri="{FF2B5EF4-FFF2-40B4-BE49-F238E27FC236}">
                <a16:creationId xmlns:a16="http://schemas.microsoft.com/office/drawing/2014/main" id="{FEF40CE2-276D-413A-0964-2FCD099FD087}"/>
              </a:ext>
            </a:extLst>
          </p:cNvPr>
          <p:cNvCxnSpPr>
            <a:cxnSpLocks/>
            <a:stCxn id="16" idx="3"/>
            <a:endCxn id="49" idx="1"/>
          </p:cNvCxnSpPr>
          <p:nvPr/>
        </p:nvCxnSpPr>
        <p:spPr>
          <a:xfrm flipV="1">
            <a:off x="8834670" y="1297937"/>
            <a:ext cx="1064928" cy="2240784"/>
          </a:xfrm>
          <a:prstGeom prst="straightConnector1">
            <a:avLst/>
          </a:prstGeom>
          <a:noFill/>
          <a:ln w="63500" cap="flat" cmpd="sng" algn="ctr">
            <a:solidFill>
              <a:srgbClr val="0070C0">
                <a:alpha val="50000"/>
              </a:srgbClr>
            </a:solidFill>
            <a:prstDash val="solid"/>
            <a:miter lim="800000"/>
            <a:tailEnd type="triangle"/>
          </a:ln>
          <a:effectLst/>
        </p:spPr>
      </p:cxnSp>
      <p:sp>
        <p:nvSpPr>
          <p:cNvPr id="20" name="TextBox 19">
            <a:extLst>
              <a:ext uri="{FF2B5EF4-FFF2-40B4-BE49-F238E27FC236}">
                <a16:creationId xmlns:a16="http://schemas.microsoft.com/office/drawing/2014/main" id="{97251AB0-3126-0AAB-C604-24D7B2A9C54E}"/>
              </a:ext>
            </a:extLst>
          </p:cNvPr>
          <p:cNvSpPr txBox="1"/>
          <p:nvPr/>
        </p:nvSpPr>
        <p:spPr>
          <a:xfrm rot="17739558">
            <a:off x="8705229" y="2291746"/>
            <a:ext cx="991438" cy="338554"/>
          </a:xfrm>
          <a:prstGeom prst="rect">
            <a:avLst/>
          </a:prstGeom>
          <a:noFill/>
        </p:spPr>
        <p:txBody>
          <a:bodyPr wrap="square">
            <a:spAutoFit/>
          </a:bodyPr>
          <a:lstStyle/>
          <a:p>
            <a:pPr defTabSz="685800"/>
            <a:r>
              <a:rPr lang="en-US" sz="1600" dirty="0">
                <a:solidFill>
                  <a:prstClr val="black"/>
                </a:solidFill>
              </a:rPr>
              <a:t>polishing</a:t>
            </a:r>
          </a:p>
        </p:txBody>
      </p:sp>
      <p:sp>
        <p:nvSpPr>
          <p:cNvPr id="21" name="Flowchart: Multidocument 20">
            <a:extLst>
              <a:ext uri="{FF2B5EF4-FFF2-40B4-BE49-F238E27FC236}">
                <a16:creationId xmlns:a16="http://schemas.microsoft.com/office/drawing/2014/main" id="{ED4A8531-542B-393C-1DE8-D82F7E99B2E0}"/>
              </a:ext>
            </a:extLst>
          </p:cNvPr>
          <p:cNvSpPr/>
          <p:nvPr/>
        </p:nvSpPr>
        <p:spPr>
          <a:xfrm>
            <a:off x="331605" y="4885936"/>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a:t>
            </a:r>
          </a:p>
        </p:txBody>
      </p:sp>
      <p:cxnSp>
        <p:nvCxnSpPr>
          <p:cNvPr id="25" name="Straight Arrow Connector 24">
            <a:extLst>
              <a:ext uri="{FF2B5EF4-FFF2-40B4-BE49-F238E27FC236}">
                <a16:creationId xmlns:a16="http://schemas.microsoft.com/office/drawing/2014/main" id="{7224DA7A-2AF7-DB62-1E34-0BB935E24F5B}"/>
              </a:ext>
            </a:extLst>
          </p:cNvPr>
          <p:cNvCxnSpPr>
            <a:cxnSpLocks/>
          </p:cNvCxnSpPr>
          <p:nvPr/>
        </p:nvCxnSpPr>
        <p:spPr>
          <a:xfrm flipV="1">
            <a:off x="5632493" y="3858567"/>
            <a:ext cx="1079811" cy="175526"/>
          </a:xfrm>
          <a:prstGeom prst="straightConnector1">
            <a:avLst/>
          </a:prstGeom>
          <a:noFill/>
          <a:ln w="63500" cap="flat" cmpd="sng" algn="ctr">
            <a:solidFill>
              <a:srgbClr val="00B050">
                <a:alpha val="50000"/>
              </a:srgbClr>
            </a:solidFill>
            <a:prstDash val="solid"/>
            <a:miter lim="800000"/>
            <a:tailEnd type="triangle"/>
          </a:ln>
          <a:effectLst/>
        </p:spPr>
      </p:cxnSp>
      <p:cxnSp>
        <p:nvCxnSpPr>
          <p:cNvPr id="31" name="Straight Arrow Connector 30">
            <a:extLst>
              <a:ext uri="{FF2B5EF4-FFF2-40B4-BE49-F238E27FC236}">
                <a16:creationId xmlns:a16="http://schemas.microsoft.com/office/drawing/2014/main" id="{1DD10BEB-2CCD-7D55-516C-F3BB4CBB8965}"/>
              </a:ext>
            </a:extLst>
          </p:cNvPr>
          <p:cNvCxnSpPr>
            <a:cxnSpLocks/>
          </p:cNvCxnSpPr>
          <p:nvPr/>
        </p:nvCxnSpPr>
        <p:spPr>
          <a:xfrm>
            <a:off x="1219581" y="436482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1" name="Text Box 10">
            <a:extLst>
              <a:ext uri="{FF2B5EF4-FFF2-40B4-BE49-F238E27FC236}">
                <a16:creationId xmlns:a16="http://schemas.microsoft.com/office/drawing/2014/main" id="{2EDFE7ED-05D6-0B12-E78F-8DCD36825CBC}"/>
              </a:ext>
            </a:extLst>
          </p:cNvPr>
          <p:cNvSpPr txBox="1">
            <a:spLocks noChangeArrowheads="1"/>
          </p:cNvSpPr>
          <p:nvPr/>
        </p:nvSpPr>
        <p:spPr bwMode="auto">
          <a:xfrm>
            <a:off x="6665708" y="4219001"/>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2b</a:t>
            </a:r>
            <a:r>
              <a:rPr lang="ru-RU" altLang="ru-RU" sz="1200" dirty="0">
                <a:solidFill>
                  <a:schemeClr val="tx1"/>
                </a:solidFill>
                <a:latin typeface="Arial" panose="020B0604020202020204" pitchFamily="34" charset="0"/>
              </a:rPr>
              <a:t>)</a:t>
            </a:r>
          </a:p>
        </p:txBody>
      </p:sp>
      <p:sp>
        <p:nvSpPr>
          <p:cNvPr id="42" name="Flowchart: Multidocument 41">
            <a:extLst>
              <a:ext uri="{FF2B5EF4-FFF2-40B4-BE49-F238E27FC236}">
                <a16:creationId xmlns:a16="http://schemas.microsoft.com/office/drawing/2014/main" id="{CB1303DF-0501-FF45-BC7C-2C745980F9C9}"/>
              </a:ext>
            </a:extLst>
          </p:cNvPr>
          <p:cNvSpPr/>
          <p:nvPr/>
        </p:nvSpPr>
        <p:spPr>
          <a:xfrm>
            <a:off x="3719575" y="4888426"/>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t>
            </a:r>
          </a:p>
        </p:txBody>
      </p:sp>
      <p:cxnSp>
        <p:nvCxnSpPr>
          <p:cNvPr id="43" name="Straight Arrow Connector 42">
            <a:extLst>
              <a:ext uri="{FF2B5EF4-FFF2-40B4-BE49-F238E27FC236}">
                <a16:creationId xmlns:a16="http://schemas.microsoft.com/office/drawing/2014/main" id="{154DD39C-F4B2-B93A-0C58-84B4FE790C14}"/>
              </a:ext>
            </a:extLst>
          </p:cNvPr>
          <p:cNvCxnSpPr>
            <a:cxnSpLocks/>
          </p:cNvCxnSpPr>
          <p:nvPr/>
        </p:nvCxnSpPr>
        <p:spPr>
          <a:xfrm>
            <a:off x="4607551" y="4358080"/>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5" name="TextBox 44">
            <a:extLst>
              <a:ext uri="{FF2B5EF4-FFF2-40B4-BE49-F238E27FC236}">
                <a16:creationId xmlns:a16="http://schemas.microsoft.com/office/drawing/2014/main" id="{2AE05135-84A4-A3EA-18E1-BF716C1D8AE8}"/>
              </a:ext>
            </a:extLst>
          </p:cNvPr>
          <p:cNvSpPr txBox="1"/>
          <p:nvPr/>
        </p:nvSpPr>
        <p:spPr>
          <a:xfrm>
            <a:off x="5690727" y="3594780"/>
            <a:ext cx="890954" cy="338554"/>
          </a:xfrm>
          <a:prstGeom prst="rect">
            <a:avLst/>
          </a:prstGeom>
          <a:noFill/>
        </p:spPr>
        <p:txBody>
          <a:bodyPr wrap="square">
            <a:spAutoFit/>
          </a:bodyPr>
          <a:lstStyle/>
          <a:p>
            <a:pPr defTabSz="685800"/>
            <a:r>
              <a:rPr lang="en-US" sz="1600" dirty="0">
                <a:solidFill>
                  <a:prstClr val="black"/>
                </a:solidFill>
              </a:rPr>
              <a:t>splitting</a:t>
            </a:r>
          </a:p>
        </p:txBody>
      </p:sp>
      <p:cxnSp>
        <p:nvCxnSpPr>
          <p:cNvPr id="47" name="Straight Arrow Connector 46">
            <a:extLst>
              <a:ext uri="{FF2B5EF4-FFF2-40B4-BE49-F238E27FC236}">
                <a16:creationId xmlns:a16="http://schemas.microsoft.com/office/drawing/2014/main" id="{707DCD58-97D0-E014-D88B-F72514B54A44}"/>
              </a:ext>
            </a:extLst>
          </p:cNvPr>
          <p:cNvCxnSpPr>
            <a:cxnSpLocks/>
          </p:cNvCxnSpPr>
          <p:nvPr/>
        </p:nvCxnSpPr>
        <p:spPr>
          <a:xfrm>
            <a:off x="5634169" y="4025719"/>
            <a:ext cx="1058039" cy="224734"/>
          </a:xfrm>
          <a:prstGeom prst="straightConnector1">
            <a:avLst/>
          </a:prstGeom>
          <a:noFill/>
          <a:ln w="63500" cap="flat" cmpd="sng" algn="ctr">
            <a:solidFill>
              <a:srgbClr val="00B050">
                <a:alpha val="50000"/>
              </a:srgbClr>
            </a:solidFill>
            <a:prstDash val="solid"/>
            <a:miter lim="800000"/>
            <a:tailEnd type="triangle"/>
          </a:ln>
          <a:effectLst/>
        </p:spPr>
      </p:cxnSp>
      <p:sp>
        <p:nvSpPr>
          <p:cNvPr id="49" name="Text Box 10">
            <a:extLst>
              <a:ext uri="{FF2B5EF4-FFF2-40B4-BE49-F238E27FC236}">
                <a16:creationId xmlns:a16="http://schemas.microsoft.com/office/drawing/2014/main" id="{94004F91-BCBC-F3E1-F6E0-A55B0A0EF085}"/>
              </a:ext>
            </a:extLst>
          </p:cNvPr>
          <p:cNvSpPr txBox="1">
            <a:spLocks noChangeArrowheads="1"/>
          </p:cNvSpPr>
          <p:nvPr/>
        </p:nvSpPr>
        <p:spPr bwMode="auto">
          <a:xfrm>
            <a:off x="9899598" y="971705"/>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 state 2</a:t>
            </a:r>
            <a:r>
              <a:rPr lang="ru-RU" altLang="ru-RU" sz="1200" dirty="0">
                <a:solidFill>
                  <a:schemeClr val="tx1"/>
                </a:solidFill>
                <a:latin typeface="Arial" panose="020B0604020202020204" pitchFamily="34" charset="0"/>
              </a:rPr>
              <a:t>)</a:t>
            </a:r>
          </a:p>
        </p:txBody>
      </p:sp>
      <p:sp>
        <p:nvSpPr>
          <p:cNvPr id="53" name="Flowchart: Multidocument 52">
            <a:extLst>
              <a:ext uri="{FF2B5EF4-FFF2-40B4-BE49-F238E27FC236}">
                <a16:creationId xmlns:a16="http://schemas.microsoft.com/office/drawing/2014/main" id="{C34E2817-B967-6D26-CD01-1D6DAAE15650}"/>
              </a:ext>
            </a:extLst>
          </p:cNvPr>
          <p:cNvSpPr/>
          <p:nvPr/>
        </p:nvSpPr>
        <p:spPr>
          <a:xfrm>
            <a:off x="10162243" y="2173798"/>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Documents2a_2</a:t>
            </a:r>
          </a:p>
        </p:txBody>
      </p:sp>
      <p:cxnSp>
        <p:nvCxnSpPr>
          <p:cNvPr id="54" name="Straight Arrow Connector 53">
            <a:extLst>
              <a:ext uri="{FF2B5EF4-FFF2-40B4-BE49-F238E27FC236}">
                <a16:creationId xmlns:a16="http://schemas.microsoft.com/office/drawing/2014/main" id="{DC949F08-3575-0DC7-83C4-E2241457AFC9}"/>
              </a:ext>
            </a:extLst>
          </p:cNvPr>
          <p:cNvCxnSpPr>
            <a:cxnSpLocks/>
            <a:endCxn id="53" idx="0"/>
          </p:cNvCxnSpPr>
          <p:nvPr/>
        </p:nvCxnSpPr>
        <p:spPr>
          <a:xfrm>
            <a:off x="11050219" y="163421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55" name="Text Box 10">
            <a:extLst>
              <a:ext uri="{FF2B5EF4-FFF2-40B4-BE49-F238E27FC236}">
                <a16:creationId xmlns:a16="http://schemas.microsoft.com/office/drawing/2014/main" id="{42EDC877-4329-2D15-1624-AF168FC6DFA5}"/>
              </a:ext>
            </a:extLst>
          </p:cNvPr>
          <p:cNvSpPr txBox="1">
            <a:spLocks noChangeArrowheads="1"/>
          </p:cNvSpPr>
          <p:nvPr/>
        </p:nvSpPr>
        <p:spPr bwMode="auto">
          <a:xfrm>
            <a:off x="9901271" y="365628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subsample 2b </a:t>
            </a:r>
            <a:r>
              <a:rPr lang="en-US" altLang="ru-RU" sz="1200" dirty="0">
                <a:solidFill>
                  <a:schemeClr val="tx1"/>
                </a:solidFill>
                <a:latin typeface="Arial" panose="020B0604020202020204" pitchFamily="34" charset="0"/>
              </a:rPr>
              <a:t>state 2</a:t>
            </a:r>
            <a:r>
              <a:rPr lang="ru-RU" altLang="ru-RU" sz="1200" dirty="0">
                <a:solidFill>
                  <a:schemeClr val="tx1"/>
                </a:solidFill>
                <a:latin typeface="Arial" panose="020B0604020202020204" pitchFamily="34" charset="0"/>
              </a:rPr>
              <a:t>)</a:t>
            </a:r>
          </a:p>
        </p:txBody>
      </p:sp>
      <p:sp>
        <p:nvSpPr>
          <p:cNvPr id="56" name="Flowchart: Multidocument 55">
            <a:extLst>
              <a:ext uri="{FF2B5EF4-FFF2-40B4-BE49-F238E27FC236}">
                <a16:creationId xmlns:a16="http://schemas.microsoft.com/office/drawing/2014/main" id="{8063DD91-A237-C04C-ADB6-EA381C0621D6}"/>
              </a:ext>
            </a:extLst>
          </p:cNvPr>
          <p:cNvSpPr/>
          <p:nvPr/>
        </p:nvSpPr>
        <p:spPr>
          <a:xfrm>
            <a:off x="10163916" y="4858379"/>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Documents2b_2</a:t>
            </a:r>
          </a:p>
        </p:txBody>
      </p:sp>
      <p:cxnSp>
        <p:nvCxnSpPr>
          <p:cNvPr id="57" name="Straight Arrow Connector 56">
            <a:extLst>
              <a:ext uri="{FF2B5EF4-FFF2-40B4-BE49-F238E27FC236}">
                <a16:creationId xmlns:a16="http://schemas.microsoft.com/office/drawing/2014/main" id="{BC0B7B76-6B03-6841-B3BF-680CEE9A96AE}"/>
              </a:ext>
            </a:extLst>
          </p:cNvPr>
          <p:cNvCxnSpPr>
            <a:cxnSpLocks/>
            <a:endCxn id="56" idx="0"/>
          </p:cNvCxnSpPr>
          <p:nvPr/>
        </p:nvCxnSpPr>
        <p:spPr>
          <a:xfrm>
            <a:off x="11051892" y="4318797"/>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E0D512E1-0373-74F9-EBAC-E95DD47B2AE9}"/>
              </a:ext>
            </a:extLst>
          </p:cNvPr>
          <p:cNvCxnSpPr>
            <a:cxnSpLocks/>
            <a:stCxn id="41" idx="3"/>
            <a:endCxn id="55" idx="1"/>
          </p:cNvCxnSpPr>
          <p:nvPr/>
        </p:nvCxnSpPr>
        <p:spPr>
          <a:xfrm flipV="1">
            <a:off x="8826296" y="3982518"/>
            <a:ext cx="1074975" cy="562715"/>
          </a:xfrm>
          <a:prstGeom prst="straightConnector1">
            <a:avLst/>
          </a:prstGeom>
          <a:noFill/>
          <a:ln w="63500" cap="flat" cmpd="sng" algn="ctr">
            <a:solidFill>
              <a:srgbClr val="0070C0">
                <a:alpha val="50000"/>
              </a:srgbClr>
            </a:solidFill>
            <a:prstDash val="solid"/>
            <a:miter lim="800000"/>
            <a:tailEnd type="triangle"/>
          </a:ln>
          <a:effectLst/>
        </p:spPr>
      </p:cxnSp>
      <p:sp>
        <p:nvSpPr>
          <p:cNvPr id="61" name="TextBox 60">
            <a:extLst>
              <a:ext uri="{FF2B5EF4-FFF2-40B4-BE49-F238E27FC236}">
                <a16:creationId xmlns:a16="http://schemas.microsoft.com/office/drawing/2014/main" id="{E0F2A870-E5CF-0F50-3540-2633688DC36F}"/>
              </a:ext>
            </a:extLst>
          </p:cNvPr>
          <p:cNvSpPr txBox="1"/>
          <p:nvPr/>
        </p:nvSpPr>
        <p:spPr>
          <a:xfrm rot="19837486">
            <a:off x="8767195" y="3931302"/>
            <a:ext cx="991438" cy="338554"/>
          </a:xfrm>
          <a:prstGeom prst="rect">
            <a:avLst/>
          </a:prstGeom>
          <a:noFill/>
        </p:spPr>
        <p:txBody>
          <a:bodyPr wrap="square">
            <a:spAutoFit/>
          </a:bodyPr>
          <a:lstStyle/>
          <a:p>
            <a:pPr defTabSz="685800"/>
            <a:r>
              <a:rPr lang="en-US" sz="1600" dirty="0">
                <a:solidFill>
                  <a:prstClr val="black"/>
                </a:solidFill>
              </a:rPr>
              <a:t>oxidation</a:t>
            </a:r>
          </a:p>
        </p:txBody>
      </p:sp>
      <p:pic>
        <p:nvPicPr>
          <p:cNvPr id="10" name="Picture 9">
            <a:extLst>
              <a:ext uri="{FF2B5EF4-FFF2-40B4-BE49-F238E27FC236}">
                <a16:creationId xmlns:a16="http://schemas.microsoft.com/office/drawing/2014/main" id="{F135245A-BF8D-586C-D083-A1BC751BE52E}"/>
              </a:ext>
            </a:extLst>
          </p:cNvPr>
          <p:cNvPicPr>
            <a:picLocks noChangeAspect="1"/>
          </p:cNvPicPr>
          <p:nvPr/>
        </p:nvPicPr>
        <p:blipFill>
          <a:blip r:embed="rId5"/>
          <a:stretch>
            <a:fillRect/>
          </a:stretch>
        </p:blipFill>
        <p:spPr>
          <a:xfrm>
            <a:off x="4525724" y="1397715"/>
            <a:ext cx="3824456" cy="1779543"/>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621600FE-8D59-C053-F3EA-41A9E2C840D7}"/>
              </a:ext>
            </a:extLst>
          </p:cNvPr>
          <p:cNvCxnSpPr>
            <a:cxnSpLocks/>
          </p:cNvCxnSpPr>
          <p:nvPr/>
        </p:nvCxnSpPr>
        <p:spPr>
          <a:xfrm>
            <a:off x="1477108" y="2893925"/>
            <a:ext cx="1436914" cy="844062"/>
          </a:xfrm>
          <a:prstGeom prst="straightConnector1">
            <a:avLst/>
          </a:prstGeom>
          <a:noFill/>
          <a:ln w="63500" cap="flat" cmpd="sng" algn="ctr">
            <a:solidFill>
              <a:schemeClr val="accent4">
                <a:alpha val="50000"/>
              </a:schemeClr>
            </a:solidFill>
            <a:prstDash val="solid"/>
            <a:miter lim="800000"/>
            <a:tailEnd type="triangle"/>
          </a:ln>
          <a:effectLst/>
        </p:spPr>
      </p:cxnSp>
      <p:cxnSp>
        <p:nvCxnSpPr>
          <p:cNvPr id="15" name="Straight Arrow Connector 14">
            <a:extLst>
              <a:ext uri="{FF2B5EF4-FFF2-40B4-BE49-F238E27FC236}">
                <a16:creationId xmlns:a16="http://schemas.microsoft.com/office/drawing/2014/main" id="{AF06ED51-FFA6-05B7-9AEA-B368F7EB65F9}"/>
              </a:ext>
            </a:extLst>
          </p:cNvPr>
          <p:cNvCxnSpPr>
            <a:cxnSpLocks/>
          </p:cNvCxnSpPr>
          <p:nvPr/>
        </p:nvCxnSpPr>
        <p:spPr>
          <a:xfrm>
            <a:off x="5196673" y="3086518"/>
            <a:ext cx="932822" cy="601227"/>
          </a:xfrm>
          <a:prstGeom prst="straightConnector1">
            <a:avLst/>
          </a:prstGeom>
          <a:noFill/>
          <a:ln w="63500" cap="flat" cmpd="sng" algn="ctr">
            <a:solidFill>
              <a:schemeClr val="accent4">
                <a:alpha val="50000"/>
              </a:schemeClr>
            </a:solidFill>
            <a:prstDash val="solid"/>
            <a:miter lim="800000"/>
            <a:tailEnd type="triangle"/>
          </a:ln>
          <a:effectLst/>
        </p:spPr>
      </p:cxnSp>
    </p:spTree>
    <p:extLst>
      <p:ext uri="{BB962C8B-B14F-4D97-AF65-F5344CB8AC3E}">
        <p14:creationId xmlns:p14="http://schemas.microsoft.com/office/powerpoint/2010/main" val="248179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ED63-B919-9D37-2394-D23BE33495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9AA87B-0842-2A26-B7E6-6F622DD6F114}"/>
              </a:ext>
            </a:extLst>
          </p:cNvPr>
          <p:cNvSpPr>
            <a:spLocks noGrp="1"/>
          </p:cNvSpPr>
          <p:nvPr>
            <p:ph type="title"/>
          </p:nvPr>
        </p:nvSpPr>
        <p:spPr>
          <a:xfrm>
            <a:off x="624000" y="1008000"/>
            <a:ext cx="6672727" cy="960000"/>
          </a:xfrm>
        </p:spPr>
        <p:txBody>
          <a:bodyPr/>
          <a:lstStyle/>
          <a:p>
            <a:r>
              <a:rPr lang="en-US" dirty="0"/>
              <a:t>Materials Libraries</a:t>
            </a:r>
          </a:p>
        </p:txBody>
      </p:sp>
      <p:sp>
        <p:nvSpPr>
          <p:cNvPr id="3" name="Textplatzhalter 2">
            <a:extLst>
              <a:ext uri="{FF2B5EF4-FFF2-40B4-BE49-F238E27FC236}">
                <a16:creationId xmlns:a16="http://schemas.microsoft.com/office/drawing/2014/main" id="{D7808A42-D677-CA8C-F83A-7505ED9B000C}"/>
              </a:ext>
            </a:extLst>
          </p:cNvPr>
          <p:cNvSpPr>
            <a:spLocks noGrp="1"/>
          </p:cNvSpPr>
          <p:nvPr>
            <p:ph type="body" sz="quarter" idx="10"/>
          </p:nvPr>
        </p:nvSpPr>
        <p:spPr>
          <a:xfrm>
            <a:off x="624000" y="1968589"/>
            <a:ext cx="7032945" cy="1919817"/>
          </a:xfrm>
        </p:spPr>
        <p:txBody>
          <a:bodyPr/>
          <a:lstStyle/>
          <a:p>
            <a:r>
              <a:rPr lang="en-US" sz="2500" dirty="0"/>
              <a:t>Heterogeneous Measurement Data Integration</a:t>
            </a:r>
          </a:p>
          <a:p>
            <a:r>
              <a:rPr lang="en-US" sz="2500" dirty="0"/>
              <a:t>Reporting</a:t>
            </a:r>
          </a:p>
          <a:p>
            <a:r>
              <a:rPr lang="en-US" sz="2500" dirty="0"/>
              <a:t>Handover</a:t>
            </a:r>
          </a:p>
        </p:txBody>
      </p:sp>
    </p:spTree>
    <p:extLst>
      <p:ext uri="{BB962C8B-B14F-4D97-AF65-F5344CB8AC3E}">
        <p14:creationId xmlns:p14="http://schemas.microsoft.com/office/powerpoint/2010/main" val="227176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C772D4DA-F96F-51E9-9A0B-A2C7E29CEB20}"/>
              </a:ext>
            </a:extLst>
          </p:cNvPr>
          <p:cNvSpPr/>
          <p:nvPr/>
        </p:nvSpPr>
        <p:spPr>
          <a:xfrm>
            <a:off x="102158" y="4769467"/>
            <a:ext cx="11553930" cy="370115"/>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2EFD964-A397-8FAD-AE01-A09B095914A1}"/>
              </a:ext>
            </a:extLst>
          </p:cNvPr>
          <p:cNvSpPr/>
          <p:nvPr/>
        </p:nvSpPr>
        <p:spPr>
          <a:xfrm>
            <a:off x="221058" y="3170104"/>
            <a:ext cx="5918479" cy="321547"/>
          </a:xfrm>
          <a:prstGeom prst="roundRect">
            <a:avLst/>
          </a:prstGeom>
          <a:solidFill>
            <a:srgbClr val="FFC000">
              <a:alpha val="2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Materials Library: integrating heterogeneous data</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7" y="695352"/>
            <a:ext cx="11826751"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spcAft>
                <a:spcPts val="600"/>
              </a:spcAft>
            </a:pPr>
            <a:r>
              <a:rPr lang="en-US" altLang="ru-RU" sz="2200" b="1" dirty="0">
                <a:solidFill>
                  <a:srgbClr val="002060"/>
                </a:solidFill>
                <a:latin typeface="+mn-lt"/>
              </a:rPr>
              <a:t>Typical Materials Library Data Lifecycle:</a:t>
            </a:r>
            <a:endParaRPr lang="en-US" altLang="ru-RU" sz="2200" b="1" dirty="0">
              <a:solidFill>
                <a:prstClr val="black"/>
              </a:solidFill>
              <a:latin typeface="+mn-lt"/>
            </a:endParaRPr>
          </a:p>
          <a:p>
            <a:pPr defTabSz="914377">
              <a:spcBef>
                <a:spcPts val="0"/>
              </a:spcBef>
            </a:pPr>
            <a:endParaRPr lang="en-US" altLang="ru-RU" sz="2200" b="1" dirty="0">
              <a:solidFill>
                <a:prstClr val="black"/>
              </a:solidFill>
              <a:latin typeface="+mn-lt"/>
            </a:endParaRPr>
          </a:p>
          <a:p>
            <a:pPr defTabSz="914377">
              <a:spcBef>
                <a:spcPts val="0"/>
              </a:spcBef>
            </a:pPr>
            <a:r>
              <a:rPr lang="en-US" altLang="ru-RU" sz="2200" b="1" dirty="0">
                <a:solidFill>
                  <a:prstClr val="black"/>
                </a:solidFill>
                <a:latin typeface="+mn-lt"/>
              </a:rPr>
              <a:t>Sputtering:</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Sample</a:t>
            </a:r>
            <a:r>
              <a:rPr lang="en-US" altLang="ru-RU" sz="2200" dirty="0">
                <a:solidFill>
                  <a:prstClr val="black"/>
                </a:solidFill>
                <a:latin typeface="+mn-lt"/>
              </a:rPr>
              <a:t> object (chemical system + substrate)</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Synthesis</a:t>
            </a:r>
            <a:r>
              <a:rPr lang="en-US" altLang="ru-RU" sz="2200" dirty="0">
                <a:solidFill>
                  <a:prstClr val="black"/>
                </a:solidFill>
                <a:latin typeface="+mn-lt"/>
              </a:rPr>
              <a:t> object (sputtering parameters)</a:t>
            </a:r>
          </a:p>
          <a:p>
            <a:pPr marL="457200" indent="-457200" defTabSz="914377">
              <a:spcBef>
                <a:spcPts val="0"/>
              </a:spcBef>
              <a:buAutoNum type="arabicParenR"/>
            </a:pPr>
            <a:endParaRPr lang="en-US" altLang="ru-RU" sz="2200" dirty="0">
              <a:solidFill>
                <a:prstClr val="black"/>
              </a:solidFill>
              <a:latin typeface="+mn-lt"/>
            </a:endParaRPr>
          </a:p>
          <a:p>
            <a:pPr defTabSz="914377">
              <a:spcBef>
                <a:spcPts val="0"/>
              </a:spcBef>
            </a:pPr>
            <a:r>
              <a:rPr lang="en-US" altLang="ru-RU" sz="2200" b="1" dirty="0" err="1">
                <a:solidFill>
                  <a:prstClr val="black"/>
                </a:solidFill>
                <a:latin typeface="+mn-lt"/>
              </a:rPr>
              <a:t>Characterisation</a:t>
            </a:r>
            <a:r>
              <a:rPr lang="en-US" altLang="ru-RU" sz="2200" b="1" dirty="0">
                <a:solidFill>
                  <a:prstClr val="black"/>
                </a:solidFill>
                <a:latin typeface="+mn-lt"/>
              </a:rPr>
              <a:t>:</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processed </a:t>
            </a:r>
            <a:r>
              <a:rPr lang="en-US" altLang="ru-RU" sz="2200" b="1" dirty="0">
                <a:solidFill>
                  <a:prstClr val="black"/>
                </a:solidFill>
                <a:latin typeface="+mn-lt"/>
              </a:rPr>
              <a:t>EDX </a:t>
            </a:r>
            <a:r>
              <a:rPr lang="en-US" altLang="ru-RU" sz="2200" dirty="0">
                <a:solidFill>
                  <a:prstClr val="black"/>
                </a:solidFill>
                <a:latin typeface="+mn-lt"/>
              </a:rPr>
              <a:t>(342 Composition objects)</a:t>
            </a:r>
          </a:p>
          <a:p>
            <a:pPr lvl="1" indent="0" defTabSz="914377">
              <a:spcBef>
                <a:spcPts val="0"/>
              </a:spcBef>
            </a:pPr>
            <a:r>
              <a:rPr lang="en-US" altLang="ru-RU" sz="1800" dirty="0">
                <a:solidFill>
                  <a:prstClr val="black"/>
                </a:solidFill>
                <a:latin typeface="+mn-lt"/>
              </a:rPr>
              <a:t>Composition == Measurement Area</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Other </a:t>
            </a:r>
            <a:r>
              <a:rPr lang="en-US" altLang="ru-RU" sz="2200" dirty="0" err="1">
                <a:solidFill>
                  <a:prstClr val="black"/>
                </a:solidFill>
                <a:latin typeface="+mn-lt"/>
              </a:rPr>
              <a:t>Characterisation</a:t>
            </a:r>
            <a:r>
              <a:rPr lang="en-US" altLang="ru-RU" sz="2200" dirty="0">
                <a:solidFill>
                  <a:prstClr val="black"/>
                </a:solidFill>
                <a:latin typeface="+mn-lt"/>
              </a:rPr>
              <a:t> Documents (</a:t>
            </a:r>
            <a:r>
              <a:rPr lang="en-US" altLang="ru-RU" sz="2200" b="1" dirty="0">
                <a:solidFill>
                  <a:prstClr val="black"/>
                </a:solidFill>
                <a:latin typeface="+mn-lt"/>
              </a:rPr>
              <a:t>Photo</a:t>
            </a:r>
            <a:r>
              <a:rPr lang="en-US" altLang="ru-RU" sz="2200" dirty="0">
                <a:solidFill>
                  <a:prstClr val="black"/>
                </a:solidFill>
                <a:latin typeface="+mn-lt"/>
              </a:rPr>
              <a:t>,</a:t>
            </a:r>
            <a:r>
              <a:rPr lang="en-US" altLang="ru-RU" sz="2200" b="1" dirty="0">
                <a:solidFill>
                  <a:prstClr val="black"/>
                </a:solidFill>
                <a:latin typeface="+mn-lt"/>
              </a:rPr>
              <a:t> XRD</a:t>
            </a:r>
            <a:r>
              <a:rPr lang="en-US" altLang="ru-RU" sz="2200" dirty="0">
                <a:solidFill>
                  <a:prstClr val="black"/>
                </a:solidFill>
                <a:latin typeface="+mn-lt"/>
              </a:rPr>
              <a:t>,</a:t>
            </a:r>
            <a:r>
              <a:rPr lang="en-US" altLang="ru-RU" sz="2200" b="1" dirty="0">
                <a:solidFill>
                  <a:prstClr val="black"/>
                </a:solidFill>
                <a:latin typeface="+mn-lt"/>
              </a:rPr>
              <a:t> Resistance</a:t>
            </a:r>
            <a:r>
              <a:rPr lang="en-US" altLang="ru-RU" sz="2200" dirty="0">
                <a:solidFill>
                  <a:prstClr val="black"/>
                </a:solidFill>
                <a:latin typeface="+mn-lt"/>
              </a:rPr>
              <a:t>,</a:t>
            </a:r>
            <a:r>
              <a:rPr lang="en-US" altLang="ru-RU" sz="2200" b="1" dirty="0">
                <a:solidFill>
                  <a:prstClr val="black"/>
                </a:solidFill>
                <a:latin typeface="+mn-lt"/>
              </a:rPr>
              <a:t> Thickness</a:t>
            </a:r>
            <a:r>
              <a:rPr lang="en-US" altLang="ru-RU" sz="2200" dirty="0">
                <a:solidFill>
                  <a:prstClr val="black"/>
                </a:solidFill>
                <a:latin typeface="+mn-lt"/>
              </a:rPr>
              <a:t>,</a:t>
            </a:r>
            <a:r>
              <a:rPr lang="en-US" altLang="ru-RU" sz="2200" b="1" dirty="0">
                <a:solidFill>
                  <a:prstClr val="black"/>
                </a:solidFill>
                <a:latin typeface="+mn-lt"/>
              </a:rPr>
              <a:t> Bandgap</a:t>
            </a:r>
            <a:r>
              <a:rPr lang="en-US"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457200" indent="-457200" defTabSz="914377">
              <a:spcBef>
                <a:spcPts val="0"/>
              </a:spcBef>
              <a:buFont typeface="Arial" panose="020B0604020202020204" pitchFamily="34" charset="0"/>
              <a:buChar char="•"/>
            </a:pPr>
            <a:endParaRPr lang="en-US" altLang="ru-RU" sz="2200" dirty="0">
              <a:solidFill>
                <a:prstClr val="black"/>
              </a:solidFill>
              <a:latin typeface="+mn-lt"/>
            </a:endParaRPr>
          </a:p>
          <a:p>
            <a:pPr defTabSz="914377">
              <a:spcBef>
                <a:spcPts val="0"/>
              </a:spcBef>
            </a:pPr>
            <a:r>
              <a:rPr lang="en-US" altLang="ru-RU" sz="2200" dirty="0">
                <a:solidFill>
                  <a:prstClr val="black"/>
                </a:solidFill>
                <a:latin typeface="+mn-lt"/>
              </a:rPr>
              <a:t>Storage, Curation, </a:t>
            </a:r>
            <a:r>
              <a:rPr lang="en-US" altLang="ru-RU" sz="2200" b="1" dirty="0">
                <a:solidFill>
                  <a:prstClr val="black"/>
                </a:solidFill>
                <a:latin typeface="+mn-lt"/>
              </a:rPr>
              <a:t>Search </a:t>
            </a:r>
            <a:r>
              <a:rPr lang="en-US" altLang="ru-RU" sz="2200" dirty="0">
                <a:solidFill>
                  <a:prstClr val="black"/>
                </a:solidFill>
                <a:latin typeface="+mn-lt"/>
              </a:rPr>
              <a:t>(on properties retrieved from devices / file formats), Reporting:</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compositions with given properties in a certain range (across all known materials libraries)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synthesis parameters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chemical system / creation date / author / text / properties</a:t>
            </a:r>
            <a:r>
              <a:rPr lang="ru-RU"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Reports</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624735" y="6260793"/>
            <a:ext cx="4283698" cy="485999"/>
          </a:xfrm>
        </p:spPr>
        <p:txBody>
          <a:bodyPr>
            <a:normAutofit/>
          </a:bodyPr>
          <a:lstStyle/>
          <a:p>
            <a:pPr indent="0">
              <a:spcAft>
                <a:spcPts val="0"/>
              </a:spcAft>
              <a:buNone/>
            </a:pPr>
            <a:r>
              <a:rPr lang="en-US" altLang="ru-RU" sz="1000" b="0" dirty="0">
                <a:solidFill>
                  <a:prstClr val="black"/>
                </a:solidFill>
                <a:latin typeface="+mn-lt"/>
              </a:rPr>
              <a:t>ML – Materials Library</a:t>
            </a:r>
          </a:p>
          <a:p>
            <a:pPr indent="0">
              <a:spcAft>
                <a:spcPts val="0"/>
              </a:spcAft>
              <a:buNone/>
            </a:pPr>
            <a:r>
              <a:rPr lang="en-US" b="0" dirty="0"/>
              <a:t>EDX – Energy-dispersive X-ray spectroscopy</a:t>
            </a:r>
          </a:p>
          <a:p>
            <a:pPr indent="0">
              <a:spcAft>
                <a:spcPts val="0"/>
              </a:spcAft>
              <a:buNone/>
            </a:pPr>
            <a:r>
              <a:rPr lang="en-US" b="0" dirty="0"/>
              <a:t>XRD – X-ray diffraction analysis</a:t>
            </a:r>
          </a:p>
        </p:txBody>
      </p:sp>
      <p:pic>
        <p:nvPicPr>
          <p:cNvPr id="2" name="Picture 1">
            <a:extLst>
              <a:ext uri="{FF2B5EF4-FFF2-40B4-BE49-F238E27FC236}">
                <a16:creationId xmlns:a16="http://schemas.microsoft.com/office/drawing/2014/main" id="{EDC7C250-0DED-7E34-4D4A-3F2A167EC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734" y="848934"/>
            <a:ext cx="1909189" cy="1909189"/>
          </a:xfrm>
          <a:prstGeom prst="rect">
            <a:avLst/>
          </a:prstGeom>
        </p:spPr>
      </p:pic>
      <p:cxnSp>
        <p:nvCxnSpPr>
          <p:cNvPr id="4" name="Straight Arrow Connector 3">
            <a:extLst>
              <a:ext uri="{FF2B5EF4-FFF2-40B4-BE49-F238E27FC236}">
                <a16:creationId xmlns:a16="http://schemas.microsoft.com/office/drawing/2014/main" id="{F4175015-8655-A1C9-2130-3F04ADCB79A9}"/>
              </a:ext>
            </a:extLst>
          </p:cNvPr>
          <p:cNvCxnSpPr>
            <a:cxnSpLocks/>
          </p:cNvCxnSpPr>
          <p:nvPr/>
        </p:nvCxnSpPr>
        <p:spPr>
          <a:xfrm flipV="1">
            <a:off x="6129495" y="2386333"/>
            <a:ext cx="763674" cy="803869"/>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0">
            <a:extLst>
              <a:ext uri="{FF2B5EF4-FFF2-40B4-BE49-F238E27FC236}">
                <a16:creationId xmlns:a16="http://schemas.microsoft.com/office/drawing/2014/main" id="{38FABE5A-87BA-747D-43BB-17E7D5CE883C}"/>
              </a:ext>
            </a:extLst>
          </p:cNvPr>
          <p:cNvSpPr txBox="1">
            <a:spLocks noChangeArrowheads="1"/>
          </p:cNvSpPr>
          <p:nvPr/>
        </p:nvSpPr>
        <p:spPr bwMode="auto">
          <a:xfrm>
            <a:off x="9234436" y="1082875"/>
            <a:ext cx="2650868" cy="2328779"/>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Measurement Area</a:t>
            </a:r>
            <a:endParaRPr lang="ru-RU" altLang="ru-RU" sz="2133" b="1" dirty="0">
              <a:solidFill>
                <a:schemeClr val="tx1"/>
              </a:solidFill>
              <a:latin typeface="Arial" panose="020B0604020202020204" pitchFamily="34" charset="0"/>
            </a:endParaRPr>
          </a:p>
          <a:p>
            <a:pPr algn="ctr" defTabSz="914377">
              <a:spcBef>
                <a:spcPct val="0"/>
              </a:spcBef>
            </a:pPr>
            <a:r>
              <a:rPr lang="ru-RU" altLang="ru-RU" sz="1600" dirty="0">
                <a:solidFill>
                  <a:schemeClr val="tx1"/>
                </a:solidFill>
                <a:latin typeface="Arial" panose="020B0604020202020204" pitchFamily="34" charset="0"/>
              </a:rPr>
              <a:t>(</a:t>
            </a:r>
            <a:r>
              <a:rPr lang="en-US" altLang="ru-RU" sz="1600" dirty="0">
                <a:solidFill>
                  <a:schemeClr val="tx1"/>
                </a:solidFill>
                <a:latin typeface="Arial" panose="020B0604020202020204" pitchFamily="34" charset="0"/>
              </a:rPr>
              <a:t>composition</a:t>
            </a:r>
            <a:r>
              <a:rPr lang="ru-RU" altLang="ru-RU" sz="1600" dirty="0">
                <a:solidFill>
                  <a:schemeClr val="tx1"/>
                </a:solidFill>
                <a:latin typeface="Arial" panose="020B0604020202020204" pitchFamily="34" charset="0"/>
              </a:rPr>
              <a:t>)</a:t>
            </a:r>
            <a:endParaRPr lang="en-US" altLang="ru-RU" sz="16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ru-RU" altLang="ru-RU" sz="1200" dirty="0">
              <a:solidFill>
                <a:schemeClr val="tx1"/>
              </a:solidFill>
              <a:latin typeface="Arial" panose="020B0604020202020204" pitchFamily="34" charset="0"/>
            </a:endParaRPr>
          </a:p>
        </p:txBody>
      </p:sp>
      <p:sp>
        <p:nvSpPr>
          <p:cNvPr id="21" name="Text Box 10">
            <a:extLst>
              <a:ext uri="{FF2B5EF4-FFF2-40B4-BE49-F238E27FC236}">
                <a16:creationId xmlns:a16="http://schemas.microsoft.com/office/drawing/2014/main" id="{6CB9DD56-DE94-4A51-374E-C5A04401D0CD}"/>
              </a:ext>
            </a:extLst>
          </p:cNvPr>
          <p:cNvSpPr txBox="1">
            <a:spLocks noChangeArrowheads="1"/>
          </p:cNvSpPr>
          <p:nvPr/>
        </p:nvSpPr>
        <p:spPr bwMode="auto">
          <a:xfrm>
            <a:off x="7735348" y="1506989"/>
            <a:ext cx="84677" cy="885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endParaRPr lang="ru-RU" altLang="ru-RU" sz="1200" dirty="0">
              <a:solidFill>
                <a:schemeClr val="tx1"/>
              </a:solidFill>
              <a:latin typeface="Arial" panose="020B0604020202020204" pitchFamily="34" charset="0"/>
            </a:endParaRPr>
          </a:p>
        </p:txBody>
      </p:sp>
      <p:cxnSp>
        <p:nvCxnSpPr>
          <p:cNvPr id="22" name="Straight Arrow Connector 21">
            <a:extLst>
              <a:ext uri="{FF2B5EF4-FFF2-40B4-BE49-F238E27FC236}">
                <a16:creationId xmlns:a16="http://schemas.microsoft.com/office/drawing/2014/main" id="{53A62336-2A3C-1A89-4C9E-AE68DB0D775F}"/>
              </a:ext>
            </a:extLst>
          </p:cNvPr>
          <p:cNvCxnSpPr>
            <a:cxnSpLocks/>
          </p:cNvCxnSpPr>
          <p:nvPr/>
        </p:nvCxnSpPr>
        <p:spPr>
          <a:xfrm>
            <a:off x="7841901" y="1551818"/>
            <a:ext cx="1401159" cy="0"/>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0">
            <a:extLst>
              <a:ext uri="{FF2B5EF4-FFF2-40B4-BE49-F238E27FC236}">
                <a16:creationId xmlns:a16="http://schemas.microsoft.com/office/drawing/2014/main" id="{78EA048F-DE87-2427-2E74-AB8FE7005CC8}"/>
              </a:ext>
            </a:extLst>
          </p:cNvPr>
          <p:cNvSpPr txBox="1">
            <a:spLocks noChangeArrowheads="1"/>
          </p:cNvSpPr>
          <p:nvPr/>
        </p:nvSpPr>
        <p:spPr bwMode="auto">
          <a:xfrm>
            <a:off x="9376787" y="1898466"/>
            <a:ext cx="2379784" cy="127727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Phases: [ Phase</a:t>
            </a:r>
            <a:r>
              <a:rPr lang="en-US" altLang="ru-RU" sz="1100" b="1" baseline="-25000" dirty="0">
                <a:solidFill>
                  <a:schemeClr val="tx1"/>
                </a:solidFill>
                <a:latin typeface="Arial" panose="020B0604020202020204" pitchFamily="34" charset="0"/>
              </a:rPr>
              <a:t>1</a:t>
            </a:r>
            <a:r>
              <a:rPr lang="en-US" altLang="ru-RU" sz="1100" b="1" dirty="0">
                <a:solidFill>
                  <a:schemeClr val="tx1"/>
                </a:solidFill>
                <a:latin typeface="Arial" panose="020B0604020202020204" pitchFamily="34" charset="0"/>
              </a:rPr>
              <a:t>,</a:t>
            </a:r>
          </a:p>
          <a:p>
            <a:pPr defTabSz="914377">
              <a:spcBef>
                <a:spcPct val="0"/>
              </a:spcBef>
            </a:pPr>
            <a:r>
              <a:rPr lang="en-US" altLang="ru-RU" sz="1100" b="1" dirty="0">
                <a:solidFill>
                  <a:schemeClr val="tx1"/>
                </a:solidFill>
                <a:latin typeface="Arial" panose="020B0604020202020204" pitchFamily="34" charset="0"/>
              </a:rPr>
              <a:t>	 …, 	</a:t>
            </a:r>
            <a:r>
              <a:rPr lang="en-US" altLang="ru-RU" sz="1100" b="1" dirty="0" err="1">
                <a:solidFill>
                  <a:schemeClr val="tx1"/>
                </a:solidFill>
                <a:latin typeface="Arial" panose="020B0604020202020204" pitchFamily="34" charset="0"/>
              </a:rPr>
              <a:t>Phase</a:t>
            </a:r>
            <a:r>
              <a:rPr lang="en-US" altLang="ru-RU" sz="1100" b="1" baseline="-25000" dirty="0" err="1">
                <a:solidFill>
                  <a:schemeClr val="tx1"/>
                </a:solidFill>
                <a:latin typeface="Arial" panose="020B0604020202020204" pitchFamily="34" charset="0"/>
              </a:rPr>
              <a:t>N</a:t>
            </a:r>
            <a:r>
              <a:rPr lang="en-US" altLang="ru-RU" sz="1100" b="1" dirty="0">
                <a:solidFill>
                  <a:schemeClr val="tx1"/>
                </a:solidFill>
                <a:latin typeface="Arial" panose="020B0604020202020204" pitchFamily="34" charset="0"/>
              </a:rPr>
              <a:t> ]</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Resistance: __ Ohm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Thickness: __ nm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Bandgap: __ eV</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a:t>
            </a:r>
            <a:endParaRPr lang="en-US" altLang="ru-RU" sz="1100" dirty="0">
              <a:solidFill>
                <a:schemeClr val="tx1"/>
              </a:solidFill>
              <a:latin typeface="Arial" panose="020B0604020202020204" pitchFamily="34" charset="0"/>
            </a:endParaRPr>
          </a:p>
        </p:txBody>
      </p:sp>
      <p:cxnSp>
        <p:nvCxnSpPr>
          <p:cNvPr id="38" name="Straight Arrow Connector 37">
            <a:extLst>
              <a:ext uri="{FF2B5EF4-FFF2-40B4-BE49-F238E27FC236}">
                <a16:creationId xmlns:a16="http://schemas.microsoft.com/office/drawing/2014/main" id="{C693A14F-4D06-C10F-DB14-69FE01C82D93}"/>
              </a:ext>
            </a:extLst>
          </p:cNvPr>
          <p:cNvCxnSpPr>
            <a:cxnSpLocks/>
            <a:stCxn id="41" idx="0"/>
          </p:cNvCxnSpPr>
          <p:nvPr/>
        </p:nvCxnSpPr>
        <p:spPr>
          <a:xfrm flipV="1">
            <a:off x="8259593" y="2828461"/>
            <a:ext cx="1135616" cy="82396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495F3F13-C0A0-786B-5F48-378B9FC5377A}"/>
              </a:ext>
            </a:extLst>
          </p:cNvPr>
          <p:cNvSpPr/>
          <p:nvPr/>
        </p:nvSpPr>
        <p:spPr>
          <a:xfrm>
            <a:off x="5375564" y="3652426"/>
            <a:ext cx="5768057" cy="582802"/>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9B6DD6E0-3423-14B9-F8F3-54F7C4F409C5}"/>
              </a:ext>
            </a:extLst>
          </p:cNvPr>
          <p:cNvSpPr/>
          <p:nvPr/>
        </p:nvSpPr>
        <p:spPr>
          <a:xfrm>
            <a:off x="2194718" y="2505200"/>
            <a:ext cx="4226630" cy="1789398"/>
          </a:xfrm>
          <a:prstGeom prst="roundRect">
            <a:avLst/>
          </a:prstGeom>
          <a:solidFill>
            <a:srgbClr val="0070C0">
              <a:alpha val="16000"/>
            </a:srgb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0" y="108000"/>
            <a:ext cx="12192000" cy="792000"/>
          </a:xfrm>
        </p:spPr>
        <p:txBody>
          <a:bodyPr/>
          <a:lstStyle/>
          <a:p>
            <a:r>
              <a:rPr lang="en-US" dirty="0"/>
              <a:t>Data extraction: adding data to Compositions (MAs)</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181030" y="841203"/>
            <a:ext cx="111532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Use case: </a:t>
            </a:r>
            <a:r>
              <a:rPr lang="en-US" altLang="ru-RU" sz="2200" dirty="0">
                <a:solidFill>
                  <a:prstClr val="black"/>
                </a:solidFill>
                <a:latin typeface="+mn-lt"/>
              </a:rPr>
              <a:t>adding characterization data </a:t>
            </a:r>
            <a:r>
              <a:rPr lang="en-US" altLang="ru-RU" sz="2200" u="sng" dirty="0">
                <a:solidFill>
                  <a:prstClr val="black"/>
                </a:solidFill>
                <a:latin typeface="+mn-lt"/>
              </a:rPr>
              <a:t>after EDX is done</a:t>
            </a:r>
            <a:r>
              <a:rPr lang="en-US" altLang="ru-RU" sz="2200" dirty="0">
                <a:solidFill>
                  <a:prstClr val="black"/>
                </a:solidFill>
                <a:latin typeface="+mn-lt"/>
              </a:rPr>
              <a:t>.</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568751" y="6531429"/>
            <a:ext cx="4413573" cy="316963"/>
          </a:xfrm>
        </p:spPr>
        <p:txBody>
          <a:bodyPr>
            <a:normAutofit fontScale="700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http://htts.matinf.pro/</a:t>
            </a:r>
            <a:endParaRPr lang="en-US" b="0" dirty="0">
              <a:solidFill>
                <a:srgbClr val="0070C0"/>
              </a:solidFill>
            </a:endParaRPr>
          </a:p>
          <a:p>
            <a:pPr indent="0">
              <a:buNone/>
            </a:pPr>
            <a:endParaRPr lang="en-US" b="0" dirty="0">
              <a:solidFill>
                <a:srgbClr val="0070C0"/>
              </a:solidFill>
            </a:endParaRPr>
          </a:p>
        </p:txBody>
      </p:sp>
      <p:sp>
        <p:nvSpPr>
          <p:cNvPr id="10" name="Text Box 10">
            <a:extLst>
              <a:ext uri="{FF2B5EF4-FFF2-40B4-BE49-F238E27FC236}">
                <a16:creationId xmlns:a16="http://schemas.microsoft.com/office/drawing/2014/main" id="{E05724D5-206A-23CE-B6D3-A8032FD34837}"/>
              </a:ext>
            </a:extLst>
          </p:cNvPr>
          <p:cNvSpPr txBox="1">
            <a:spLocks noChangeArrowheads="1"/>
          </p:cNvSpPr>
          <p:nvPr/>
        </p:nvSpPr>
        <p:spPr bwMode="auto">
          <a:xfrm>
            <a:off x="2591085" y="1430575"/>
            <a:ext cx="1468449" cy="461665"/>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p:txBody>
      </p:sp>
      <p:cxnSp>
        <p:nvCxnSpPr>
          <p:cNvPr id="15" name="Straight Arrow Connector 14">
            <a:extLst>
              <a:ext uri="{FF2B5EF4-FFF2-40B4-BE49-F238E27FC236}">
                <a16:creationId xmlns:a16="http://schemas.microsoft.com/office/drawing/2014/main" id="{E118F7B6-2C00-FC26-3832-CC8EA11C821B}"/>
              </a:ext>
            </a:extLst>
          </p:cNvPr>
          <p:cNvCxnSpPr>
            <a:cxnSpLocks/>
            <a:stCxn id="10" idx="2"/>
            <a:endCxn id="39" idx="0"/>
          </p:cNvCxnSpPr>
          <p:nvPr/>
        </p:nvCxnSpPr>
        <p:spPr>
          <a:xfrm>
            <a:off x="3325310" y="1892240"/>
            <a:ext cx="2172810" cy="762201"/>
          </a:xfrm>
          <a:prstGeom prst="straightConnector1">
            <a:avLst/>
          </a:prstGeom>
          <a:noFill/>
          <a:ln w="63500" cap="flat" cmpd="sng" algn="ctr">
            <a:solidFill>
              <a:srgbClr val="0070C0">
                <a:alpha val="50000"/>
              </a:srgb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6DA0E88F-EE07-BFEB-2CB5-DF50815A67D8}"/>
              </a:ext>
            </a:extLst>
          </p:cNvPr>
          <p:cNvCxnSpPr>
            <a:cxnSpLocks/>
            <a:stCxn id="10" idx="2"/>
            <a:endCxn id="18" idx="0"/>
          </p:cNvCxnSpPr>
          <p:nvPr/>
        </p:nvCxnSpPr>
        <p:spPr>
          <a:xfrm flipH="1">
            <a:off x="3323323" y="1892240"/>
            <a:ext cx="1987" cy="760525"/>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30" name="Straight Arrow Connector 29">
            <a:extLst>
              <a:ext uri="{FF2B5EF4-FFF2-40B4-BE49-F238E27FC236}">
                <a16:creationId xmlns:a16="http://schemas.microsoft.com/office/drawing/2014/main" id="{E1EE0E42-D8EC-E994-F2FD-070B411CC189}"/>
              </a:ext>
            </a:extLst>
          </p:cNvPr>
          <p:cNvCxnSpPr>
            <a:cxnSpLocks/>
          </p:cNvCxnSpPr>
          <p:nvPr/>
        </p:nvCxnSpPr>
        <p:spPr>
          <a:xfrm flipH="1">
            <a:off x="1045029" y="1903963"/>
            <a:ext cx="2281956" cy="75885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4" name="Flowchart: Document 33">
            <a:extLst>
              <a:ext uri="{FF2B5EF4-FFF2-40B4-BE49-F238E27FC236}">
                <a16:creationId xmlns:a16="http://schemas.microsoft.com/office/drawing/2014/main" id="{EF03FA33-2A61-2B4F-C5DF-CF754714FB8A}"/>
              </a:ext>
            </a:extLst>
          </p:cNvPr>
          <p:cNvSpPr/>
          <p:nvPr/>
        </p:nvSpPr>
        <p:spPr>
          <a:xfrm>
            <a:off x="401934" y="2652766"/>
            <a:ext cx="1346479" cy="1055077"/>
          </a:xfrm>
          <a:prstGeom prst="flowChartDocumen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EDX</a:t>
            </a:r>
          </a:p>
        </p:txBody>
      </p:sp>
      <p:cxnSp>
        <p:nvCxnSpPr>
          <p:cNvPr id="35" name="Straight Arrow Connector 34">
            <a:extLst>
              <a:ext uri="{FF2B5EF4-FFF2-40B4-BE49-F238E27FC236}">
                <a16:creationId xmlns:a16="http://schemas.microsoft.com/office/drawing/2014/main" id="{2381D597-190E-D512-E501-083828406C17}"/>
              </a:ext>
            </a:extLst>
          </p:cNvPr>
          <p:cNvCxnSpPr>
            <a:cxnSpLocks/>
          </p:cNvCxnSpPr>
          <p:nvPr/>
        </p:nvCxnSpPr>
        <p:spPr>
          <a:xfrm>
            <a:off x="1748413" y="3106616"/>
            <a:ext cx="717385" cy="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9" name="Flowchart: Document 38">
            <a:extLst>
              <a:ext uri="{FF2B5EF4-FFF2-40B4-BE49-F238E27FC236}">
                <a16:creationId xmlns:a16="http://schemas.microsoft.com/office/drawing/2014/main" id="{40D75F5A-FAAD-1B6F-352C-A6435E1C9A49}"/>
              </a:ext>
            </a:extLst>
          </p:cNvPr>
          <p:cNvSpPr/>
          <p:nvPr/>
        </p:nvSpPr>
        <p:spPr>
          <a:xfrm>
            <a:off x="4824880" y="2654441"/>
            <a:ext cx="1346479" cy="1055077"/>
          </a:xfrm>
          <a:prstGeom prst="flowChartDocumen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Resistance</a:t>
            </a:r>
          </a:p>
        </p:txBody>
      </p:sp>
      <p:grpSp>
        <p:nvGrpSpPr>
          <p:cNvPr id="2" name="Group 1">
            <a:extLst>
              <a:ext uri="{FF2B5EF4-FFF2-40B4-BE49-F238E27FC236}">
                <a16:creationId xmlns:a16="http://schemas.microsoft.com/office/drawing/2014/main" id="{E0D5DD37-B1F0-0E2B-37D0-F857D314D559}"/>
              </a:ext>
            </a:extLst>
          </p:cNvPr>
          <p:cNvGrpSpPr/>
          <p:nvPr/>
        </p:nvGrpSpPr>
        <p:grpSpPr>
          <a:xfrm>
            <a:off x="2431710" y="2652765"/>
            <a:ext cx="1567543" cy="1589328"/>
            <a:chOff x="2431710" y="2652765"/>
            <a:chExt cx="1567543" cy="1589328"/>
          </a:xfrm>
        </p:grpSpPr>
        <p:sp>
          <p:nvSpPr>
            <p:cNvPr id="18" name="Flowchart: Multidocument 17">
              <a:extLst>
                <a:ext uri="{FF2B5EF4-FFF2-40B4-BE49-F238E27FC236}">
                  <a16:creationId xmlns:a16="http://schemas.microsoft.com/office/drawing/2014/main" id="{DBD9E3E8-326B-7960-ECAA-27A4ECAB10F7}"/>
                </a:ext>
              </a:extLst>
            </p:cNvPr>
            <p:cNvSpPr/>
            <p:nvPr/>
          </p:nvSpPr>
          <p:spPr>
            <a:xfrm>
              <a:off x="2431710" y="2652765"/>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composition</a:t>
              </a:r>
            </a:p>
          </p:txBody>
        </p:sp>
        <p:sp>
          <p:nvSpPr>
            <p:cNvPr id="41" name="Text Box 52">
              <a:extLst>
                <a:ext uri="{FF2B5EF4-FFF2-40B4-BE49-F238E27FC236}">
                  <a16:creationId xmlns:a16="http://schemas.microsoft.com/office/drawing/2014/main" id="{FA284F97-8E56-93F7-846E-8FD9116DE001}"/>
                </a:ext>
              </a:extLst>
            </p:cNvPr>
            <p:cNvSpPr txBox="1">
              <a:spLocks noChangeArrowheads="1"/>
            </p:cNvSpPr>
            <p:nvPr/>
          </p:nvSpPr>
          <p:spPr bwMode="auto">
            <a:xfrm>
              <a:off x="2759147" y="3811206"/>
              <a:ext cx="8162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x 342</a:t>
              </a:r>
              <a:endParaRPr lang="en-US" altLang="ru-RU" sz="2200" dirty="0">
                <a:solidFill>
                  <a:prstClr val="black"/>
                </a:solidFill>
                <a:latin typeface="+mn-lt"/>
              </a:endParaRPr>
            </a:p>
          </p:txBody>
        </p:sp>
      </p:grpSp>
      <p:grpSp>
        <p:nvGrpSpPr>
          <p:cNvPr id="3" name="Group 2">
            <a:extLst>
              <a:ext uri="{FF2B5EF4-FFF2-40B4-BE49-F238E27FC236}">
                <a16:creationId xmlns:a16="http://schemas.microsoft.com/office/drawing/2014/main" id="{C7E6F672-3D47-8923-74BD-D24FC1D53B7F}"/>
              </a:ext>
            </a:extLst>
          </p:cNvPr>
          <p:cNvGrpSpPr/>
          <p:nvPr/>
        </p:nvGrpSpPr>
        <p:grpSpPr>
          <a:xfrm>
            <a:off x="3996647" y="2710159"/>
            <a:ext cx="828352" cy="430887"/>
            <a:chOff x="3996647" y="2710159"/>
            <a:chExt cx="828352" cy="430887"/>
          </a:xfrm>
        </p:grpSpPr>
        <p:cxnSp>
          <p:nvCxnSpPr>
            <p:cNvPr id="25" name="Straight Arrow Connector 24">
              <a:extLst>
                <a:ext uri="{FF2B5EF4-FFF2-40B4-BE49-F238E27FC236}">
                  <a16:creationId xmlns:a16="http://schemas.microsoft.com/office/drawing/2014/main" id="{6697D4B9-F023-DE20-9738-185E413FED3E}"/>
                </a:ext>
              </a:extLst>
            </p:cNvPr>
            <p:cNvCxnSpPr>
              <a:cxnSpLocks/>
            </p:cNvCxnSpPr>
            <p:nvPr/>
          </p:nvCxnSpPr>
          <p:spPr>
            <a:xfrm flipH="1">
              <a:off x="3996647" y="3098110"/>
              <a:ext cx="828352" cy="0"/>
            </a:xfrm>
            <a:prstGeom prst="straightConnector1">
              <a:avLst/>
            </a:prstGeom>
            <a:noFill/>
            <a:ln w="63500" cap="flat" cmpd="sng" algn="ctr">
              <a:solidFill>
                <a:srgbClr val="00B050">
                  <a:alpha val="50000"/>
                </a:srgbClr>
              </a:solidFill>
              <a:prstDash val="solid"/>
              <a:miter lim="800000"/>
              <a:tailEnd type="triangle"/>
            </a:ln>
            <a:effectLst/>
          </p:spPr>
        </p:cxnSp>
        <p:sp>
          <p:nvSpPr>
            <p:cNvPr id="47" name="Text Box 52">
              <a:extLst>
                <a:ext uri="{FF2B5EF4-FFF2-40B4-BE49-F238E27FC236}">
                  <a16:creationId xmlns:a16="http://schemas.microsoft.com/office/drawing/2014/main" id="{93FD70EF-8126-2D92-9691-09DE54D65DE9}"/>
                </a:ext>
              </a:extLst>
            </p:cNvPr>
            <p:cNvSpPr txBox="1">
              <a:spLocks noChangeArrowheads="1"/>
            </p:cNvSpPr>
            <p:nvPr/>
          </p:nvSpPr>
          <p:spPr bwMode="auto">
            <a:xfrm>
              <a:off x="4278010" y="2710159"/>
              <a:ext cx="4070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a:t>
              </a:r>
              <a:endParaRPr lang="en-US" altLang="ru-RU" sz="2200" dirty="0">
                <a:solidFill>
                  <a:prstClr val="black"/>
                </a:solidFill>
                <a:latin typeface="+mn-lt"/>
              </a:endParaRPr>
            </a:p>
          </p:txBody>
        </p:sp>
      </p:grpSp>
      <p:sp>
        <p:nvSpPr>
          <p:cNvPr id="50" name="TextBox 49">
            <a:extLst>
              <a:ext uri="{FF2B5EF4-FFF2-40B4-BE49-F238E27FC236}">
                <a16:creationId xmlns:a16="http://schemas.microsoft.com/office/drawing/2014/main" id="{5E623C0B-DD69-2689-D645-7B419FFBF0BB}"/>
              </a:ext>
            </a:extLst>
          </p:cNvPr>
          <p:cNvSpPr txBox="1"/>
          <p:nvPr/>
        </p:nvSpPr>
        <p:spPr>
          <a:xfrm>
            <a:off x="174043" y="4516300"/>
            <a:ext cx="6670101" cy="1231106"/>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Data import:</a:t>
            </a:r>
          </a:p>
          <a:p>
            <a:pPr marL="342900" indent="-342900" defTabSz="914377">
              <a:spcBef>
                <a:spcPts val="0"/>
              </a:spcBef>
              <a:buAutoNum type="arabicParenR"/>
            </a:pPr>
            <a:r>
              <a:rPr lang="en-US" altLang="ru-RU" sz="1400" dirty="0">
                <a:solidFill>
                  <a:prstClr val="black"/>
                </a:solidFill>
              </a:rPr>
              <a:t>Locate parent sample object.</a:t>
            </a:r>
          </a:p>
          <a:p>
            <a:pPr marL="342900" indent="-342900" defTabSz="914377">
              <a:spcBef>
                <a:spcPts val="0"/>
              </a:spcBef>
              <a:buAutoNum type="arabicParenR"/>
            </a:pPr>
            <a:r>
              <a:rPr lang="en-US" altLang="ru-RU" sz="1400" dirty="0">
                <a:solidFill>
                  <a:prstClr val="black"/>
                </a:solidFill>
              </a:rPr>
              <a:t>Find measurement area collection.</a:t>
            </a:r>
          </a:p>
          <a:p>
            <a:pPr marL="342900" indent="-342900" defTabSz="914377">
              <a:spcBef>
                <a:spcPts val="0"/>
              </a:spcBef>
              <a:buAutoNum type="arabicParenR"/>
            </a:pPr>
            <a:r>
              <a:rPr lang="en-US" altLang="ru-RU" sz="1400" dirty="0">
                <a:solidFill>
                  <a:prstClr val="black"/>
                </a:solidFill>
              </a:rPr>
              <a:t>Find a certain Measurement Area (corresponding to a predicate, e.g. MA index).</a:t>
            </a:r>
          </a:p>
          <a:p>
            <a:pPr marL="342900" indent="-342900" defTabSz="914377">
              <a:spcBef>
                <a:spcPts val="0"/>
              </a:spcBef>
              <a:buAutoNum type="arabicParenR"/>
            </a:pPr>
            <a:r>
              <a:rPr lang="en-US" altLang="ru-RU" sz="1400" dirty="0">
                <a:solidFill>
                  <a:prstClr val="black"/>
                </a:solidFill>
                <a:latin typeface="+mn-lt"/>
              </a:rPr>
              <a:t>Add properties values to a composition corresponding to a measurement area index.</a:t>
            </a:r>
          </a:p>
        </p:txBody>
      </p:sp>
      <p:grpSp>
        <p:nvGrpSpPr>
          <p:cNvPr id="8" name="Group 7">
            <a:extLst>
              <a:ext uri="{FF2B5EF4-FFF2-40B4-BE49-F238E27FC236}">
                <a16:creationId xmlns:a16="http://schemas.microsoft.com/office/drawing/2014/main" id="{C7AB045B-7930-D240-E8AE-A8FE7EFCE78F}"/>
              </a:ext>
            </a:extLst>
          </p:cNvPr>
          <p:cNvGrpSpPr/>
          <p:nvPr/>
        </p:nvGrpSpPr>
        <p:grpSpPr>
          <a:xfrm>
            <a:off x="6738395" y="705972"/>
            <a:ext cx="5293805" cy="5693866"/>
            <a:chOff x="6898195" y="705972"/>
            <a:chExt cx="5293805" cy="5693866"/>
          </a:xfrm>
        </p:grpSpPr>
        <p:sp>
          <p:nvSpPr>
            <p:cNvPr id="53" name="TextBox 52">
              <a:extLst>
                <a:ext uri="{FF2B5EF4-FFF2-40B4-BE49-F238E27FC236}">
                  <a16:creationId xmlns:a16="http://schemas.microsoft.com/office/drawing/2014/main" id="{9FF44AF5-906F-DB15-62A0-E413D83D381D}"/>
                </a:ext>
              </a:extLst>
            </p:cNvPr>
            <p:cNvSpPr txBox="1"/>
            <p:nvPr/>
          </p:nvSpPr>
          <p:spPr>
            <a:xfrm>
              <a:off x="6898195" y="705972"/>
              <a:ext cx="5189973" cy="5693866"/>
            </a:xfrm>
            <a:prstGeom prst="rect">
              <a:avLst/>
            </a:prstGeom>
            <a:noFill/>
            <a:ln>
              <a:solidFill>
                <a:srgbClr val="0432FF"/>
              </a:solidFill>
              <a:bevel/>
            </a:ln>
          </p:spPr>
          <p:txBody>
            <a:bodyPr wrap="square">
              <a:spAutoFit/>
            </a:bodyPr>
            <a:lstStyle/>
            <a:p>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CompositionsForSampleUpdate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"Predicate"</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"Measurement Area"</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false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"Resistance (Room Temperature) for Measurement Area 1"</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true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97692.43229,</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"Minimal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"Maximal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a:t>
              </a:r>
              <a:endParaRPr lang="en-US" sz="700" dirty="0"/>
            </a:p>
          </p:txBody>
        </p:sp>
        <p:sp>
          <p:nvSpPr>
            <p:cNvPr id="54" name="Rectangle: Rounded Corners 53">
              <a:extLst>
                <a:ext uri="{FF2B5EF4-FFF2-40B4-BE49-F238E27FC236}">
                  <a16:creationId xmlns:a16="http://schemas.microsoft.com/office/drawing/2014/main" id="{769314FB-D61A-D760-9EB8-CFD183239E71}"/>
                </a:ext>
              </a:extLst>
            </p:cNvPr>
            <p:cNvSpPr/>
            <p:nvPr/>
          </p:nvSpPr>
          <p:spPr>
            <a:xfrm>
              <a:off x="7053942" y="974688"/>
              <a:ext cx="4943790" cy="2672863"/>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52">
              <a:extLst>
                <a:ext uri="{FF2B5EF4-FFF2-40B4-BE49-F238E27FC236}">
                  <a16:creationId xmlns:a16="http://schemas.microsoft.com/office/drawing/2014/main" id="{221D8390-07C9-CA14-CCDF-640C4BE8BE3F}"/>
                </a:ext>
              </a:extLst>
            </p:cNvPr>
            <p:cNvSpPr txBox="1">
              <a:spLocks noChangeArrowheads="1"/>
            </p:cNvSpPr>
            <p:nvPr/>
          </p:nvSpPr>
          <p:spPr bwMode="auto">
            <a:xfrm>
              <a:off x="9490602" y="1155619"/>
              <a:ext cx="27013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for MA 1</a:t>
              </a:r>
              <a:endParaRPr lang="en-US" altLang="ru-RU" sz="2200" dirty="0">
                <a:solidFill>
                  <a:prstClr val="black"/>
                </a:solidFill>
                <a:latin typeface="+mn-lt"/>
              </a:endParaRPr>
            </a:p>
          </p:txBody>
        </p:sp>
        <p:sp>
          <p:nvSpPr>
            <p:cNvPr id="56" name="Rectangle: Rounded Corners 55">
              <a:extLst>
                <a:ext uri="{FF2B5EF4-FFF2-40B4-BE49-F238E27FC236}">
                  <a16:creationId xmlns:a16="http://schemas.microsoft.com/office/drawing/2014/main" id="{DAC471FB-A973-D584-4FDB-143EBA8A722D}"/>
                </a:ext>
              </a:extLst>
            </p:cNvPr>
            <p:cNvSpPr/>
            <p:nvPr/>
          </p:nvSpPr>
          <p:spPr>
            <a:xfrm>
              <a:off x="7093327" y="3924727"/>
              <a:ext cx="4943790" cy="2299925"/>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52">
              <a:extLst>
                <a:ext uri="{FF2B5EF4-FFF2-40B4-BE49-F238E27FC236}">
                  <a16:creationId xmlns:a16="http://schemas.microsoft.com/office/drawing/2014/main" id="{3324FBB4-7A2E-E0E6-D8F8-1741D92E2CAB}"/>
                </a:ext>
              </a:extLst>
            </p:cNvPr>
            <p:cNvSpPr txBox="1">
              <a:spLocks noChangeArrowheads="1"/>
            </p:cNvSpPr>
            <p:nvPr/>
          </p:nvSpPr>
          <p:spPr bwMode="auto">
            <a:xfrm>
              <a:off x="9314228" y="3958752"/>
              <a:ext cx="27476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range for object (whole ML)</a:t>
              </a:r>
              <a:endParaRPr lang="en-US" altLang="ru-RU" sz="2200" dirty="0">
                <a:solidFill>
                  <a:prstClr val="black"/>
                </a:solidFill>
                <a:latin typeface="+mn-lt"/>
              </a:endParaRPr>
            </a:p>
          </p:txBody>
        </p:sp>
      </p:grpSp>
    </p:spTree>
    <p:extLst>
      <p:ext uri="{BB962C8B-B14F-4D97-AF65-F5344CB8AC3E}">
        <p14:creationId xmlns:p14="http://schemas.microsoft.com/office/powerpoint/2010/main" val="17612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 grpId="0" animBg="1"/>
      <p:bldP spid="34"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2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166172" y="6238106"/>
            <a:ext cx="4694177" cy="485999"/>
          </a:xfrm>
        </p:spPr>
        <p:txBody>
          <a:bodyPr>
            <a:normAutofit/>
          </a:bodyPr>
          <a:lstStyle/>
          <a:p>
            <a:pPr indent="0">
              <a:buNone/>
            </a:pPr>
            <a:r>
              <a:rPr lang="en-US" sz="1200" b="0" dirty="0">
                <a:solidFill>
                  <a:srgbClr val="0070C0"/>
                </a:solidFill>
                <a:hlinkClick r:id="" action="ppaction://noaction">
                  <a:extLst>
                    <a:ext uri="{A12FA001-AC4F-418D-AE19-62706E023703}">
                      <ahyp:hlinkClr xmlns:ahyp="http://schemas.microsoft.com/office/drawing/2018/hyperlinkcolor" val="tx"/>
                    </a:ext>
                  </a:extLst>
                </a:hlinkClick>
              </a:rPr>
              <a:t>https://en.wikipedia.org/wiki/Multitenancy</a:t>
            </a:r>
            <a:endParaRPr lang="en-US" sz="1200" b="0" dirty="0">
              <a:solidFill>
                <a:srgbClr val="0070C0"/>
              </a:solidFill>
            </a:endParaRPr>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5047536"/>
          </a:xfrm>
          <a:prstGeom prst="rect">
            <a:avLst/>
          </a:prstGeom>
          <a:noFill/>
        </p:spPr>
        <p:txBody>
          <a:bodyPr wrap="square">
            <a:spAutoFit/>
          </a:bodyPr>
          <a:lstStyle/>
          <a:p>
            <a:r>
              <a:rPr lang="en-US" sz="2800" b="1" dirty="0"/>
              <a:t>What is a Tenant?</a:t>
            </a:r>
          </a:p>
          <a:p>
            <a:endParaRPr lang="en-US" sz="1400" b="1" dirty="0"/>
          </a:p>
          <a:p>
            <a:r>
              <a:rPr lang="en-US" sz="1600" b="1" dirty="0"/>
              <a:t>Short answer:</a:t>
            </a:r>
          </a:p>
          <a:p>
            <a:r>
              <a:rPr lang="en-US" sz="1600" dirty="0"/>
              <a:t>Tenant – separate (distinct) instance of a software application that</a:t>
            </a:r>
          </a:p>
          <a:p>
            <a:r>
              <a:rPr lang="en-US" sz="1600" dirty="0"/>
              <a:t>is used by an organization / group of users / consortia.</a:t>
            </a:r>
          </a:p>
          <a:p>
            <a:endParaRPr lang="en-US" sz="1600" b="1" dirty="0"/>
          </a:p>
          <a:p>
            <a:r>
              <a:rPr lang="en-US" sz="1600" b="1" dirty="0"/>
              <a:t>Long answer:</a:t>
            </a:r>
          </a:p>
          <a:p>
            <a:r>
              <a:rPr lang="en-US" sz="1600" dirty="0"/>
              <a:t>Tenant is a customer account that </a:t>
            </a:r>
            <a:r>
              <a:rPr lang="en-US" sz="1600" u="sng" dirty="0"/>
              <a:t>has its own set of users, data, and configuration settings</a:t>
            </a:r>
            <a:r>
              <a:rPr lang="en-US" sz="1600" dirty="0"/>
              <a:t>, and is isolated from other tenants in the same software application. This concept is commonly used in Software as a Service (</a:t>
            </a:r>
            <a:r>
              <a:rPr lang="en-US" sz="1600" b="1" dirty="0"/>
              <a:t>SaaS</a:t>
            </a:r>
            <a:r>
              <a:rPr lang="en-US" sz="1600"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a:t>
            </a:r>
          </a:p>
          <a:p>
            <a:endParaRPr lang="en-US" sz="1600" dirty="0"/>
          </a:p>
          <a:p>
            <a:r>
              <a:rPr lang="en-US" sz="1600" b="1" dirty="0"/>
              <a:t>Conclusion</a:t>
            </a:r>
            <a:r>
              <a:rPr lang="en-US" sz="1600" dirty="0"/>
              <a:t>:</a:t>
            </a:r>
          </a:p>
          <a:p>
            <a:r>
              <a:rPr lang="en-US" sz="1600" dirty="0"/>
              <a:t>Tenants are useful for separate SFB projects / workgroups / materials data repositories. For example: </a:t>
            </a:r>
          </a:p>
          <a:p>
            <a:pPr marL="1885950" lvl="5" indent="-171450">
              <a:buFont typeface="Arial" panose="020B0604020202020204" pitchFamily="34" charset="0"/>
              <a:buChar char="•"/>
            </a:pPr>
            <a:endParaRPr lang="en-US" sz="1600" b="1" dirty="0"/>
          </a:p>
          <a:p>
            <a:pPr marL="1885950" lvl="5" indent="-171450">
              <a:buFont typeface="Arial" panose="020B0604020202020204" pitchFamily="34" charset="0"/>
              <a:buChar char="•"/>
            </a:pPr>
            <a:r>
              <a:rPr lang="en-US" sz="2400" b="1" dirty="0"/>
              <a:t>MDI</a:t>
            </a:r>
            <a:r>
              <a:rPr lang="en-US" sz="2400" dirty="0"/>
              <a:t>: </a:t>
            </a:r>
            <a:r>
              <a:rPr lang="en-US" sz="2400" dirty="0">
                <a:solidFill>
                  <a:srgbClr val="0070C0"/>
                </a:solidFill>
                <a:hlinkClick r:id="rId4">
                  <a:extLst>
                    <a:ext uri="{A12FA001-AC4F-418D-AE19-62706E023703}">
                      <ahyp:hlinkClr xmlns:ahyp="http://schemas.microsoft.com/office/drawing/2018/hyperlinkcolor" val="tx"/>
                    </a:ext>
                  </a:extLst>
                </a:hlinkClick>
              </a:rPr>
              <a:t>https://</a:t>
            </a:r>
            <a:r>
              <a:rPr lang="en-US" sz="2400" b="1" dirty="0">
                <a:solidFill>
                  <a:srgbClr val="0070C0"/>
                </a:solidFill>
                <a:hlinkClick r:id="rId4">
                  <a:extLst>
                    <a:ext uri="{A12FA001-AC4F-418D-AE19-62706E023703}">
                      <ahyp:hlinkClr xmlns:ahyp="http://schemas.microsoft.com/office/drawing/2018/hyperlinkcolor" val="tx"/>
                    </a:ext>
                  </a:extLst>
                </a:hlinkClick>
              </a:rPr>
              <a:t>mdi</a:t>
            </a:r>
            <a:r>
              <a:rPr lang="en-US" sz="2400" dirty="0">
                <a:solidFill>
                  <a:srgbClr val="0070C0"/>
                </a:solidFill>
                <a:hlinkClick r:id="rId4">
                  <a:extLst>
                    <a:ext uri="{A12FA001-AC4F-418D-AE19-62706E023703}">
                      <ahyp:hlinkClr xmlns:ahyp="http://schemas.microsoft.com/office/drawing/2018/hyperlinkcolor" val="tx"/>
                    </a:ext>
                  </a:extLst>
                </a:hlinkClick>
              </a:rPr>
              <a:t>.matinf.pro</a:t>
            </a:r>
            <a:endParaRPr lang="en-US" sz="2400" dirty="0">
              <a:solidFill>
                <a:srgbClr val="0070C0"/>
              </a:solidFill>
            </a:endParaRPr>
          </a:p>
          <a:p>
            <a:pPr marL="1885950" lvl="5" indent="-171450">
              <a:buFont typeface="Arial" panose="020B0604020202020204" pitchFamily="34" charset="0"/>
              <a:buChar char="•"/>
            </a:pPr>
            <a:endParaRPr lang="en-US" sz="800" dirty="0"/>
          </a:p>
          <a:p>
            <a:pPr marL="1885950" lvl="5" indent="-171450">
              <a:buFont typeface="Arial" panose="020B0604020202020204" pitchFamily="34" charset="0"/>
              <a:buChar char="•"/>
            </a:pPr>
            <a:r>
              <a:rPr lang="en-US" sz="2400" b="1" dirty="0"/>
              <a:t>CRC 1625</a:t>
            </a:r>
            <a:r>
              <a:rPr lang="en-US" sz="2400" dirty="0"/>
              <a:t>: </a:t>
            </a:r>
            <a:r>
              <a:rPr lang="en-US" sz="2400" dirty="0">
                <a:solidFill>
                  <a:srgbClr val="0070C0"/>
                </a:solidFill>
                <a:hlinkClick r:id="rId5">
                  <a:extLst>
                    <a:ext uri="{A12FA001-AC4F-418D-AE19-62706E023703}">
                      <ahyp:hlinkClr xmlns:ahyp="http://schemas.microsoft.com/office/drawing/2018/hyperlinkcolor" val="tx"/>
                    </a:ext>
                  </a:extLst>
                </a:hlinkClick>
              </a:rPr>
              <a:t>https://</a:t>
            </a:r>
            <a:r>
              <a:rPr lang="en-US" sz="2400" b="1" dirty="0">
                <a:solidFill>
                  <a:srgbClr val="0070C0"/>
                </a:solidFill>
                <a:hlinkClick r:id="rId5">
                  <a:extLst>
                    <a:ext uri="{A12FA001-AC4F-418D-AE19-62706E023703}">
                      <ahyp:hlinkClr xmlns:ahyp="http://schemas.microsoft.com/office/drawing/2018/hyperlinkcolor" val="tx"/>
                    </a:ext>
                  </a:extLst>
                </a:hlinkClick>
              </a:rPr>
              <a:t>crc1625</a:t>
            </a:r>
            <a:r>
              <a:rPr lang="en-US" sz="2400" dirty="0">
                <a:solidFill>
                  <a:srgbClr val="0070C0"/>
                </a:solidFill>
                <a:hlinkClick r:id="rId5">
                  <a:extLst>
                    <a:ext uri="{A12FA001-AC4F-418D-AE19-62706E023703}">
                      <ahyp:hlinkClr xmlns:ahyp="http://schemas.microsoft.com/office/drawing/2018/hyperlinkcolor" val="tx"/>
                    </a:ext>
                  </a:extLst>
                </a:hlinkClick>
              </a:rPr>
              <a:t>.mdi.ruhr-uni-bochum.de</a:t>
            </a:r>
            <a:endParaRPr lang="en-US" sz="2400" dirty="0">
              <a:solidFill>
                <a:srgbClr val="0070C0"/>
              </a:solidFill>
            </a:endParaRPr>
          </a:p>
        </p:txBody>
      </p:sp>
      <p:sp>
        <p:nvSpPr>
          <p:cNvPr id="2" name="TextBox 1">
            <a:extLst>
              <a:ext uri="{FF2B5EF4-FFF2-40B4-BE49-F238E27FC236}">
                <a16:creationId xmlns:a16="http://schemas.microsoft.com/office/drawing/2014/main" id="{8D6590BA-3995-1332-54F3-18F5C2F12CA8}"/>
              </a:ext>
            </a:extLst>
          </p:cNvPr>
          <p:cNvSpPr txBox="1"/>
          <p:nvPr/>
        </p:nvSpPr>
        <p:spPr>
          <a:xfrm>
            <a:off x="8886449" y="5769319"/>
            <a:ext cx="3305551" cy="307777"/>
          </a:xfrm>
          <a:prstGeom prst="rect">
            <a:avLst/>
          </a:prstGeom>
          <a:noFill/>
        </p:spPr>
        <p:txBody>
          <a:bodyPr wrap="square">
            <a:spAutoFit/>
          </a:bodyPr>
          <a:lstStyle/>
          <a:p>
            <a:pPr defTabSz="685800"/>
            <a:r>
              <a:rPr lang="en-US" sz="1400" dirty="0">
                <a:solidFill>
                  <a:srgbClr val="003560">
                    <a:lumMod val="75000"/>
                    <a:lumOff val="25000"/>
                  </a:srgbClr>
                </a:solidFill>
                <a:latin typeface="Arial" panose="020B0604020202020204"/>
              </a:rPr>
              <a:t>Every tenant must have a unique URL!</a:t>
            </a:r>
          </a:p>
        </p:txBody>
      </p:sp>
      <p:sp>
        <p:nvSpPr>
          <p:cNvPr id="4" name="Rectangle 3">
            <a:extLst>
              <a:ext uri="{FF2B5EF4-FFF2-40B4-BE49-F238E27FC236}">
                <a16:creationId xmlns:a16="http://schemas.microsoft.com/office/drawing/2014/main" id="{4F8E8B31-2949-5469-89DD-83999D7486AA}"/>
              </a:ext>
            </a:extLst>
          </p:cNvPr>
          <p:cNvSpPr/>
          <p:nvPr/>
        </p:nvSpPr>
        <p:spPr>
          <a:xfrm>
            <a:off x="1889185" y="5391509"/>
            <a:ext cx="6814868" cy="57754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33" dirty="0">
              <a:solidFill>
                <a:prstClr val="white">
                  <a:lumMod val="50000"/>
                </a:prstClr>
              </a:solidFill>
              <a:latin typeface="Arial" panose="020B0604020202020204"/>
            </a:endParaRPr>
          </a:p>
        </p:txBody>
      </p:sp>
    </p:spTree>
    <p:extLst>
      <p:ext uri="{BB962C8B-B14F-4D97-AF65-F5344CB8AC3E}">
        <p14:creationId xmlns:p14="http://schemas.microsoft.com/office/powerpoint/2010/main" val="3400477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u="sng" dirty="0"/>
              <a:t>Use Case</a:t>
            </a:r>
            <a:r>
              <a:rPr lang="en-US" dirty="0"/>
              <a:t>: Sample -&gt; EDX -&gt; Resistance &amp; Search</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199034" y="6246983"/>
            <a:ext cx="3601913" cy="485999"/>
          </a:xfrm>
        </p:spPr>
        <p:txBody>
          <a:bodyPr>
            <a:normAutofit fontScale="700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https://crc1625.mdi.ruhr-uni-bochum.de/search/?system=Ni-V&amp;typeid=8&amp;Nipctmin=15&amp;Nipctmax=20&amp;pr0name=R&amp;pr0type=Float&amp;pr0min=10000000&amp;pr0max=11111111&amp;prcnt=1</a:t>
            </a:r>
            <a:endParaRPr lang="en-US" b="0" dirty="0">
              <a:solidFill>
                <a:srgbClr val="0070C0"/>
              </a:solidFill>
            </a:endParaRPr>
          </a:p>
          <a:p>
            <a:pPr indent="0">
              <a:buNone/>
            </a:pPr>
            <a:endParaRPr lang="en-US" b="0"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685480" cy="1815882"/>
          </a:xfrm>
          <a:prstGeom prst="rect">
            <a:avLst/>
          </a:prstGeom>
          <a:noFill/>
        </p:spPr>
        <p:txBody>
          <a:bodyPr wrap="square">
            <a:spAutoFit/>
          </a:bodyPr>
          <a:lstStyle/>
          <a:p>
            <a:pPr marL="514350" indent="-514350" defTabSz="685800">
              <a:buAutoNum type="arabicParenR"/>
            </a:pPr>
            <a:r>
              <a:rPr lang="en-US" sz="2800" dirty="0">
                <a:solidFill>
                  <a:prstClr val="black"/>
                </a:solidFill>
              </a:rPr>
              <a:t>Create </a:t>
            </a:r>
            <a:r>
              <a:rPr lang="en-US" sz="2800" b="1" dirty="0">
                <a:solidFill>
                  <a:prstClr val="black"/>
                </a:solidFill>
              </a:rPr>
              <a:t>Project</a:t>
            </a:r>
          </a:p>
          <a:p>
            <a:pPr marL="514350" indent="-514350" defTabSz="685800">
              <a:buAutoNum type="arabicParenR"/>
            </a:pPr>
            <a:r>
              <a:rPr lang="en-US" sz="2800" dirty="0">
                <a:solidFill>
                  <a:prstClr val="black"/>
                </a:solidFill>
              </a:rPr>
              <a:t>Add </a:t>
            </a:r>
            <a:r>
              <a:rPr lang="en-US" sz="2800" b="1" dirty="0">
                <a:solidFill>
                  <a:prstClr val="black"/>
                </a:solidFill>
              </a:rPr>
              <a:t>Sample</a:t>
            </a:r>
            <a:r>
              <a:rPr lang="en-US" sz="2800" dirty="0">
                <a:solidFill>
                  <a:prstClr val="black"/>
                </a:solidFill>
              </a:rPr>
              <a:t> to Project</a:t>
            </a:r>
          </a:p>
          <a:p>
            <a:pPr marL="514350" indent="-514350" defTabSz="685800">
              <a:buAutoNum type="arabicParenR"/>
            </a:pPr>
            <a:r>
              <a:rPr lang="en-US" sz="2800" dirty="0">
                <a:solidFill>
                  <a:prstClr val="black"/>
                </a:solidFill>
              </a:rPr>
              <a:t>Add </a:t>
            </a:r>
            <a:r>
              <a:rPr lang="en-US" sz="2800" b="1" dirty="0">
                <a:solidFill>
                  <a:prstClr val="black"/>
                </a:solidFill>
              </a:rPr>
              <a:t>EDX</a:t>
            </a:r>
            <a:r>
              <a:rPr lang="en-US" sz="2800" dirty="0">
                <a:solidFill>
                  <a:prstClr val="black"/>
                </a:solidFill>
              </a:rPr>
              <a:t> document (342 Measurement Areas (MA), i.e. 342 Compositions)</a:t>
            </a:r>
          </a:p>
          <a:p>
            <a:pPr marL="514350" indent="-514350" defTabSz="685800">
              <a:buAutoNum type="arabicParenR"/>
            </a:pPr>
            <a:r>
              <a:rPr lang="en-US" sz="2800" dirty="0">
                <a:solidFill>
                  <a:prstClr val="black"/>
                </a:solidFill>
              </a:rPr>
              <a:t>Add </a:t>
            </a:r>
            <a:r>
              <a:rPr lang="en-US" sz="2800" b="1" dirty="0">
                <a:solidFill>
                  <a:prstClr val="black"/>
                </a:solidFill>
              </a:rPr>
              <a:t>Resistance</a:t>
            </a:r>
            <a:r>
              <a:rPr lang="en-US" sz="2800" dirty="0">
                <a:solidFill>
                  <a:prstClr val="black"/>
                </a:solidFill>
              </a:rPr>
              <a:t> document (associate property values to every MA)</a:t>
            </a:r>
          </a:p>
        </p:txBody>
      </p:sp>
      <p:pic>
        <p:nvPicPr>
          <p:cNvPr id="3" name="Picture 2">
            <a:extLst>
              <a:ext uri="{FF2B5EF4-FFF2-40B4-BE49-F238E27FC236}">
                <a16:creationId xmlns:a16="http://schemas.microsoft.com/office/drawing/2014/main" id="{39E704C7-673F-C81F-5F75-C98705D30490}"/>
              </a:ext>
            </a:extLst>
          </p:cNvPr>
          <p:cNvPicPr>
            <a:picLocks noChangeAspect="1"/>
          </p:cNvPicPr>
          <p:nvPr/>
        </p:nvPicPr>
        <p:blipFill>
          <a:blip r:embed="rId4"/>
          <a:stretch>
            <a:fillRect/>
          </a:stretch>
        </p:blipFill>
        <p:spPr>
          <a:xfrm>
            <a:off x="4380102" y="2797262"/>
            <a:ext cx="7673353" cy="3298742"/>
          </a:xfrm>
          <a:prstGeom prst="rect">
            <a:avLst/>
          </a:prstGeom>
          <a:ln>
            <a:solidFill>
              <a:schemeClr val="accent1"/>
            </a:solidFill>
          </a:ln>
        </p:spPr>
      </p:pic>
      <p:sp>
        <p:nvSpPr>
          <p:cNvPr id="7" name="TextBox 6">
            <a:extLst>
              <a:ext uri="{FF2B5EF4-FFF2-40B4-BE49-F238E27FC236}">
                <a16:creationId xmlns:a16="http://schemas.microsoft.com/office/drawing/2014/main" id="{42805A05-B750-F40B-C6CC-75C198F789D7}"/>
              </a:ext>
            </a:extLst>
          </p:cNvPr>
          <p:cNvSpPr txBox="1"/>
          <p:nvPr/>
        </p:nvSpPr>
        <p:spPr>
          <a:xfrm>
            <a:off x="198913" y="2758620"/>
            <a:ext cx="4194957" cy="3046988"/>
          </a:xfrm>
          <a:prstGeom prst="rect">
            <a:avLst/>
          </a:prstGeom>
          <a:noFill/>
        </p:spPr>
        <p:txBody>
          <a:bodyPr wrap="square">
            <a:spAutoFit/>
          </a:bodyPr>
          <a:lstStyle/>
          <a:p>
            <a:pPr defTabSz="685800"/>
            <a:r>
              <a:rPr lang="en-US" sz="2400" dirty="0">
                <a:solidFill>
                  <a:prstClr val="black"/>
                </a:solidFill>
              </a:rPr>
              <a:t>Search for </a:t>
            </a:r>
            <a:r>
              <a:rPr lang="en-US" sz="2400" b="1" u="sng" dirty="0">
                <a:solidFill>
                  <a:prstClr val="black"/>
                </a:solidFill>
              </a:rPr>
              <a:t>Composition</a:t>
            </a:r>
            <a:r>
              <a:rPr lang="en-US" sz="2400" u="sng" dirty="0">
                <a:solidFill>
                  <a:prstClr val="black"/>
                </a:solidFill>
              </a:rPr>
              <a:t> with a given </a:t>
            </a:r>
            <a:r>
              <a:rPr lang="en-US" sz="2400" b="1" u="sng" dirty="0">
                <a:solidFill>
                  <a:prstClr val="black"/>
                </a:solidFill>
              </a:rPr>
              <a:t>Resistance</a:t>
            </a:r>
          </a:p>
          <a:p>
            <a:pPr marL="457200" indent="-457200" defTabSz="685800">
              <a:buFont typeface="Arial" panose="020B0604020202020204" pitchFamily="34" charset="0"/>
              <a:buChar char="•"/>
            </a:pPr>
            <a:r>
              <a:rPr lang="en-US" sz="2400" dirty="0">
                <a:solidFill>
                  <a:prstClr val="black"/>
                </a:solidFill>
              </a:rPr>
              <a:t>Composition – object representing one of 342 measurement area</a:t>
            </a:r>
          </a:p>
          <a:p>
            <a:pPr marL="457200" indent="-457200" defTabSz="685800">
              <a:buFont typeface="Arial" panose="020B0604020202020204" pitchFamily="34" charset="0"/>
              <a:buChar char="•"/>
            </a:pPr>
            <a:r>
              <a:rPr lang="en-US" sz="2400" dirty="0">
                <a:solidFill>
                  <a:prstClr val="black"/>
                </a:solidFill>
              </a:rPr>
              <a:t>Container for other properties, associated with a certain measurement area</a:t>
            </a:r>
          </a:p>
        </p:txBody>
      </p:sp>
    </p:spTree>
    <p:extLst>
      <p:ext uri="{BB962C8B-B14F-4D97-AF65-F5344CB8AC3E}">
        <p14:creationId xmlns:p14="http://schemas.microsoft.com/office/powerpoint/2010/main" val="4246623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initialisation</a:t>
            </a:r>
          </a:p>
        </p:txBody>
      </p:sp>
      <p:pic>
        <p:nvPicPr>
          <p:cNvPr id="3" name="Picture 2">
            <a:extLst>
              <a:ext uri="{FF2B5EF4-FFF2-40B4-BE49-F238E27FC236}">
                <a16:creationId xmlns:a16="http://schemas.microsoft.com/office/drawing/2014/main" id="{D7C6AFA3-2867-101C-BB03-AD950662EB05}"/>
              </a:ext>
            </a:extLst>
          </p:cNvPr>
          <p:cNvPicPr>
            <a:picLocks noChangeAspect="1"/>
          </p:cNvPicPr>
          <p:nvPr/>
        </p:nvPicPr>
        <p:blipFill>
          <a:blip r:embed="rId3"/>
          <a:stretch>
            <a:fillRect/>
          </a:stretch>
        </p:blipFill>
        <p:spPr>
          <a:xfrm>
            <a:off x="476690" y="1121143"/>
            <a:ext cx="1933845" cy="1219370"/>
          </a:xfrm>
          <a:prstGeom prst="rect">
            <a:avLst/>
          </a:prstGeom>
        </p:spPr>
      </p:pic>
      <p:sp>
        <p:nvSpPr>
          <p:cNvPr id="4" name="TextBox 3">
            <a:extLst>
              <a:ext uri="{FF2B5EF4-FFF2-40B4-BE49-F238E27FC236}">
                <a16:creationId xmlns:a16="http://schemas.microsoft.com/office/drawing/2014/main" id="{2D0E2867-D0D9-2698-A529-DFCA6B777B20}"/>
              </a:ext>
            </a:extLst>
          </p:cNvPr>
          <p:cNvSpPr txBox="1"/>
          <p:nvPr/>
        </p:nvSpPr>
        <p:spPr>
          <a:xfrm>
            <a:off x="176866" y="758016"/>
            <a:ext cx="11861059" cy="1938992"/>
          </a:xfrm>
          <a:prstGeom prst="rect">
            <a:avLst/>
          </a:prstGeom>
          <a:noFill/>
        </p:spPr>
        <p:txBody>
          <a:bodyPr wrap="square">
            <a:spAutoFit/>
          </a:bodyPr>
          <a:lstStyle/>
          <a:p>
            <a:pPr marL="457200" indent="-457200">
              <a:buAutoNum type="arabicParenR"/>
            </a:pPr>
            <a:r>
              <a:rPr lang="en-US" sz="2200" dirty="0"/>
              <a:t>In “physically transferrable” objects (samples), find a green handover button</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3200" dirty="0"/>
          </a:p>
          <a:p>
            <a:pPr marL="457200" indent="-457200">
              <a:buAutoNum type="arabicParenR"/>
            </a:pPr>
            <a:r>
              <a:rPr lang="en-US" sz="2200" dirty="0"/>
              <a:t>Select the recipient and press a blue button. </a:t>
            </a:r>
          </a:p>
        </p:txBody>
      </p:sp>
      <p:pic>
        <p:nvPicPr>
          <p:cNvPr id="7" name="Picture 6">
            <a:extLst>
              <a:ext uri="{FF2B5EF4-FFF2-40B4-BE49-F238E27FC236}">
                <a16:creationId xmlns:a16="http://schemas.microsoft.com/office/drawing/2014/main" id="{DEA3C5C6-DB55-5369-4AF7-40FA292FF134}"/>
              </a:ext>
            </a:extLst>
          </p:cNvPr>
          <p:cNvPicPr>
            <a:picLocks noChangeAspect="1"/>
          </p:cNvPicPr>
          <p:nvPr/>
        </p:nvPicPr>
        <p:blipFill>
          <a:blip r:embed="rId4"/>
          <a:stretch>
            <a:fillRect/>
          </a:stretch>
        </p:blipFill>
        <p:spPr>
          <a:xfrm>
            <a:off x="314422" y="2660802"/>
            <a:ext cx="3333107" cy="3429123"/>
          </a:xfrm>
          <a:prstGeom prst="rect">
            <a:avLst/>
          </a:prstGeom>
          <a:ln>
            <a:solidFill>
              <a:srgbClr val="0070C0"/>
            </a:solidFill>
          </a:ln>
        </p:spPr>
      </p:pic>
      <p:pic>
        <p:nvPicPr>
          <p:cNvPr id="13" name="Picture 12">
            <a:extLst>
              <a:ext uri="{FF2B5EF4-FFF2-40B4-BE49-F238E27FC236}">
                <a16:creationId xmlns:a16="http://schemas.microsoft.com/office/drawing/2014/main" id="{166853BB-335E-12D4-5F67-94F02BD49609}"/>
              </a:ext>
            </a:extLst>
          </p:cNvPr>
          <p:cNvPicPr>
            <a:picLocks noChangeAspect="1"/>
          </p:cNvPicPr>
          <p:nvPr/>
        </p:nvPicPr>
        <p:blipFill>
          <a:blip r:embed="rId5"/>
          <a:stretch>
            <a:fillRect/>
          </a:stretch>
        </p:blipFill>
        <p:spPr>
          <a:xfrm>
            <a:off x="6876650" y="1948702"/>
            <a:ext cx="4266971" cy="3581713"/>
          </a:xfrm>
          <a:prstGeom prst="rect">
            <a:avLst/>
          </a:prstGeom>
          <a:ln>
            <a:solidFill>
              <a:srgbClr val="0070C0"/>
            </a:solidFill>
          </a:ln>
        </p:spPr>
      </p:pic>
      <p:sp>
        <p:nvSpPr>
          <p:cNvPr id="14" name="Line 36">
            <a:extLst>
              <a:ext uri="{FF2B5EF4-FFF2-40B4-BE49-F238E27FC236}">
                <a16:creationId xmlns:a16="http://schemas.microsoft.com/office/drawing/2014/main" id="{FDA1EEBA-1651-0686-FBB3-5D878A8A012B}"/>
              </a:ext>
            </a:extLst>
          </p:cNvPr>
          <p:cNvSpPr>
            <a:spLocks noChangeShapeType="1"/>
          </p:cNvSpPr>
          <p:nvPr/>
        </p:nvSpPr>
        <p:spPr bwMode="auto">
          <a:xfrm flipH="1">
            <a:off x="1708219" y="2972302"/>
            <a:ext cx="5154804" cy="5526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6" name="TextBox 15">
            <a:extLst>
              <a:ext uri="{FF2B5EF4-FFF2-40B4-BE49-F238E27FC236}">
                <a16:creationId xmlns:a16="http://schemas.microsoft.com/office/drawing/2014/main" id="{62EEC7C8-15FD-EDE2-ED79-F6BBDDFFD6E0}"/>
              </a:ext>
            </a:extLst>
          </p:cNvPr>
          <p:cNvSpPr txBox="1"/>
          <p:nvPr/>
        </p:nvSpPr>
        <p:spPr>
          <a:xfrm rot="21203749">
            <a:off x="3750547" y="2812757"/>
            <a:ext cx="1745901" cy="369332"/>
          </a:xfrm>
          <a:prstGeom prst="rect">
            <a:avLst/>
          </a:prstGeom>
          <a:noFill/>
        </p:spPr>
        <p:txBody>
          <a:bodyPr wrap="square">
            <a:spAutoFit/>
          </a:bodyPr>
          <a:lstStyle/>
          <a:p>
            <a:r>
              <a:rPr lang="en-US" sz="1800" dirty="0"/>
              <a:t>Select recipient</a:t>
            </a:r>
            <a:endParaRPr lang="en-US" dirty="0"/>
          </a:p>
        </p:txBody>
      </p:sp>
      <p:sp>
        <p:nvSpPr>
          <p:cNvPr id="17" name="Line 36">
            <a:extLst>
              <a:ext uri="{FF2B5EF4-FFF2-40B4-BE49-F238E27FC236}">
                <a16:creationId xmlns:a16="http://schemas.microsoft.com/office/drawing/2014/main" id="{4853E815-8544-F2EE-0127-E61E53D6F1F5}"/>
              </a:ext>
            </a:extLst>
          </p:cNvPr>
          <p:cNvSpPr>
            <a:spLocks noChangeShapeType="1"/>
          </p:cNvSpPr>
          <p:nvPr/>
        </p:nvSpPr>
        <p:spPr bwMode="auto">
          <a:xfrm flipH="1">
            <a:off x="1257718" y="4147960"/>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3A030D1A-E972-7368-3879-2B9F8D4EBA18}"/>
              </a:ext>
            </a:extLst>
          </p:cNvPr>
          <p:cNvSpPr txBox="1"/>
          <p:nvPr/>
        </p:nvSpPr>
        <p:spPr>
          <a:xfrm>
            <a:off x="3705699" y="3810057"/>
            <a:ext cx="3653488" cy="369332"/>
          </a:xfrm>
          <a:prstGeom prst="rect">
            <a:avLst/>
          </a:prstGeom>
          <a:noFill/>
        </p:spPr>
        <p:txBody>
          <a:bodyPr wrap="square">
            <a:spAutoFit/>
          </a:bodyPr>
          <a:lstStyle/>
          <a:p>
            <a:r>
              <a:rPr lang="en-US" sz="1800" dirty="0"/>
              <a:t>Specify Amount (optional)</a:t>
            </a:r>
            <a:endParaRPr lang="en-US" dirty="0"/>
          </a:p>
        </p:txBody>
      </p:sp>
      <p:sp>
        <p:nvSpPr>
          <p:cNvPr id="19" name="Line 36">
            <a:extLst>
              <a:ext uri="{FF2B5EF4-FFF2-40B4-BE49-F238E27FC236}">
                <a16:creationId xmlns:a16="http://schemas.microsoft.com/office/drawing/2014/main" id="{54FA15C2-93A1-623B-28D6-7002F487FC52}"/>
              </a:ext>
            </a:extLst>
          </p:cNvPr>
          <p:cNvSpPr>
            <a:spLocks noChangeShapeType="1"/>
          </p:cNvSpPr>
          <p:nvPr/>
        </p:nvSpPr>
        <p:spPr bwMode="auto">
          <a:xfrm flipH="1">
            <a:off x="1259393" y="5053985"/>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0" name="TextBox 19">
            <a:extLst>
              <a:ext uri="{FF2B5EF4-FFF2-40B4-BE49-F238E27FC236}">
                <a16:creationId xmlns:a16="http://schemas.microsoft.com/office/drawing/2014/main" id="{22AA3986-D636-EF8C-EFD5-B5CAA1949CC9}"/>
              </a:ext>
            </a:extLst>
          </p:cNvPr>
          <p:cNvSpPr txBox="1"/>
          <p:nvPr/>
        </p:nvSpPr>
        <p:spPr>
          <a:xfrm>
            <a:off x="3697325" y="4695987"/>
            <a:ext cx="3653488" cy="369332"/>
          </a:xfrm>
          <a:prstGeom prst="rect">
            <a:avLst/>
          </a:prstGeom>
          <a:noFill/>
        </p:spPr>
        <p:txBody>
          <a:bodyPr wrap="square">
            <a:spAutoFit/>
          </a:bodyPr>
          <a:lstStyle/>
          <a:p>
            <a:r>
              <a:rPr lang="en-US" sz="1800" dirty="0"/>
              <a:t>Specify Comments</a:t>
            </a:r>
            <a:endParaRPr lang="en-US" dirty="0"/>
          </a:p>
        </p:txBody>
      </p:sp>
      <p:sp>
        <p:nvSpPr>
          <p:cNvPr id="21" name="Line 36">
            <a:extLst>
              <a:ext uri="{FF2B5EF4-FFF2-40B4-BE49-F238E27FC236}">
                <a16:creationId xmlns:a16="http://schemas.microsoft.com/office/drawing/2014/main" id="{CD465F2B-6AAC-77EE-5E7D-8BDBE7D4587E}"/>
              </a:ext>
            </a:extLst>
          </p:cNvPr>
          <p:cNvSpPr>
            <a:spLocks noChangeShapeType="1"/>
          </p:cNvSpPr>
          <p:nvPr/>
        </p:nvSpPr>
        <p:spPr bwMode="auto">
          <a:xfrm flipH="1">
            <a:off x="3531995" y="5876275"/>
            <a:ext cx="2627645" cy="251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2" name="TextBox 21">
            <a:extLst>
              <a:ext uri="{FF2B5EF4-FFF2-40B4-BE49-F238E27FC236}">
                <a16:creationId xmlns:a16="http://schemas.microsoft.com/office/drawing/2014/main" id="{D6AAF461-DA99-F7E3-8C74-47A61C7880D1}"/>
              </a:ext>
            </a:extLst>
          </p:cNvPr>
          <p:cNvSpPr txBox="1"/>
          <p:nvPr/>
        </p:nvSpPr>
        <p:spPr>
          <a:xfrm>
            <a:off x="4613400" y="5511579"/>
            <a:ext cx="2289818" cy="369332"/>
          </a:xfrm>
          <a:prstGeom prst="rect">
            <a:avLst/>
          </a:prstGeom>
          <a:noFill/>
        </p:spPr>
        <p:txBody>
          <a:bodyPr wrap="square">
            <a:spAutoFit/>
          </a:bodyPr>
          <a:lstStyle/>
          <a:p>
            <a:r>
              <a:rPr lang="en-US" sz="1800" dirty="0"/>
              <a:t>click</a:t>
            </a:r>
            <a:endParaRPr lang="en-US" dirty="0"/>
          </a:p>
        </p:txBody>
      </p:sp>
    </p:spTree>
    <p:extLst>
      <p:ext uri="{BB962C8B-B14F-4D97-AF65-F5344CB8AC3E}">
        <p14:creationId xmlns:p14="http://schemas.microsoft.com/office/powerpoint/2010/main" val="208911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E2867-D0D9-2698-A529-DFCA6B777B20}"/>
              </a:ext>
            </a:extLst>
          </p:cNvPr>
          <p:cNvSpPr txBox="1"/>
          <p:nvPr/>
        </p:nvSpPr>
        <p:spPr>
          <a:xfrm>
            <a:off x="85753" y="724370"/>
            <a:ext cx="11861059" cy="2985433"/>
          </a:xfrm>
          <a:prstGeom prst="rect">
            <a:avLst/>
          </a:prstGeom>
          <a:noFill/>
          <a:ln>
            <a:noFill/>
          </a:ln>
        </p:spPr>
        <p:txBody>
          <a:bodyPr wrap="square">
            <a:spAutoFit/>
          </a:bodyPr>
          <a:lstStyle/>
          <a:p>
            <a:pPr marL="457200" indent="-457200">
              <a:buAutoNum type="arabicParenR"/>
            </a:pPr>
            <a:r>
              <a:rPr lang="en-US" sz="2200" dirty="0"/>
              <a:t>Handover event is created</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1200" dirty="0"/>
          </a:p>
          <a:p>
            <a:pPr marL="457200" indent="-457200">
              <a:buAutoNum type="arabicParenR"/>
            </a:pPr>
            <a:r>
              <a:rPr lang="en-US" sz="2200" dirty="0"/>
              <a:t>Recipient is notified by e-mail</a:t>
            </a:r>
          </a:p>
          <a:p>
            <a:endParaRPr lang="en-US" sz="2200" dirty="0"/>
          </a:p>
        </p:txBody>
      </p:sp>
      <p:pic>
        <p:nvPicPr>
          <p:cNvPr id="9" name="Picture 8">
            <a:extLst>
              <a:ext uri="{FF2B5EF4-FFF2-40B4-BE49-F238E27FC236}">
                <a16:creationId xmlns:a16="http://schemas.microsoft.com/office/drawing/2014/main" id="{B30741C3-EA2E-9DAC-A257-8811E0979B25}"/>
              </a:ext>
            </a:extLst>
          </p:cNvPr>
          <p:cNvPicPr>
            <a:picLocks noChangeAspect="1"/>
          </p:cNvPicPr>
          <p:nvPr/>
        </p:nvPicPr>
        <p:blipFill>
          <a:blip r:embed="rId3"/>
          <a:stretch>
            <a:fillRect/>
          </a:stretch>
        </p:blipFill>
        <p:spPr>
          <a:xfrm>
            <a:off x="557967" y="1121462"/>
            <a:ext cx="7021729" cy="1828949"/>
          </a:xfrm>
          <a:prstGeom prst="rect">
            <a:avLst/>
          </a:prstGeom>
          <a:ln>
            <a:solidFill>
              <a:srgbClr val="0070C0"/>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delivering / delivered</a:t>
            </a:r>
          </a:p>
        </p:txBody>
      </p:sp>
      <p:pic>
        <p:nvPicPr>
          <p:cNvPr id="6" name="Picture 5">
            <a:extLst>
              <a:ext uri="{FF2B5EF4-FFF2-40B4-BE49-F238E27FC236}">
                <a16:creationId xmlns:a16="http://schemas.microsoft.com/office/drawing/2014/main" id="{884D2AF3-C070-06A2-D581-01EAE85838C2}"/>
              </a:ext>
            </a:extLst>
          </p:cNvPr>
          <p:cNvPicPr>
            <a:picLocks noChangeAspect="1"/>
          </p:cNvPicPr>
          <p:nvPr/>
        </p:nvPicPr>
        <p:blipFill>
          <a:blip r:embed="rId4"/>
          <a:stretch>
            <a:fillRect/>
          </a:stretch>
        </p:blipFill>
        <p:spPr>
          <a:xfrm>
            <a:off x="562632" y="3346553"/>
            <a:ext cx="5948701" cy="2734484"/>
          </a:xfrm>
          <a:prstGeom prst="rect">
            <a:avLst/>
          </a:prstGeom>
          <a:ln>
            <a:solidFill>
              <a:srgbClr val="0070C0"/>
            </a:solidFill>
          </a:ln>
        </p:spPr>
      </p:pic>
      <p:sp>
        <p:nvSpPr>
          <p:cNvPr id="8" name="Line 36">
            <a:extLst>
              <a:ext uri="{FF2B5EF4-FFF2-40B4-BE49-F238E27FC236}">
                <a16:creationId xmlns:a16="http://schemas.microsoft.com/office/drawing/2014/main" id="{8D43A409-5E0F-BEB2-C359-E5BE78AD5C63}"/>
              </a:ext>
            </a:extLst>
          </p:cNvPr>
          <p:cNvSpPr>
            <a:spLocks noChangeShapeType="1"/>
          </p:cNvSpPr>
          <p:nvPr/>
        </p:nvSpPr>
        <p:spPr bwMode="auto">
          <a:xfrm flipH="1">
            <a:off x="7144377" y="1758462"/>
            <a:ext cx="1788607" cy="63304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Line 36">
            <a:extLst>
              <a:ext uri="{FF2B5EF4-FFF2-40B4-BE49-F238E27FC236}">
                <a16:creationId xmlns:a16="http://schemas.microsoft.com/office/drawing/2014/main" id="{7B7C88E7-5FEB-57C5-5206-B75AE52100D7}"/>
              </a:ext>
            </a:extLst>
          </p:cNvPr>
          <p:cNvSpPr>
            <a:spLocks noChangeShapeType="1"/>
          </p:cNvSpPr>
          <p:nvPr/>
        </p:nvSpPr>
        <p:spPr bwMode="auto">
          <a:xfrm flipV="1">
            <a:off x="3322320" y="2833635"/>
            <a:ext cx="2706690" cy="269340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3" name="TextBox 12">
            <a:extLst>
              <a:ext uri="{FF2B5EF4-FFF2-40B4-BE49-F238E27FC236}">
                <a16:creationId xmlns:a16="http://schemas.microsoft.com/office/drawing/2014/main" id="{B850580D-6E14-8E82-A627-533F6A6A73FC}"/>
              </a:ext>
            </a:extLst>
          </p:cNvPr>
          <p:cNvSpPr txBox="1"/>
          <p:nvPr/>
        </p:nvSpPr>
        <p:spPr>
          <a:xfrm>
            <a:off x="9056076" y="1207031"/>
            <a:ext cx="2881365" cy="1107996"/>
          </a:xfrm>
          <a:prstGeom prst="rect">
            <a:avLst/>
          </a:prstGeom>
          <a:noFill/>
        </p:spPr>
        <p:txBody>
          <a:bodyPr wrap="square">
            <a:spAutoFit/>
          </a:bodyPr>
          <a:lstStyle/>
          <a:p>
            <a:r>
              <a:rPr lang="en-US" sz="2200" dirty="0"/>
              <a:t>3) Recipient should add comments and confirm the handover.</a:t>
            </a:r>
          </a:p>
        </p:txBody>
      </p:sp>
      <p:pic>
        <p:nvPicPr>
          <p:cNvPr id="15" name="Picture 14">
            <a:extLst>
              <a:ext uri="{FF2B5EF4-FFF2-40B4-BE49-F238E27FC236}">
                <a16:creationId xmlns:a16="http://schemas.microsoft.com/office/drawing/2014/main" id="{62C4ED7E-004F-C327-715C-2D284BD2562B}"/>
              </a:ext>
            </a:extLst>
          </p:cNvPr>
          <p:cNvPicPr>
            <a:picLocks noChangeAspect="1"/>
          </p:cNvPicPr>
          <p:nvPr/>
        </p:nvPicPr>
        <p:blipFill>
          <a:blip r:embed="rId5"/>
          <a:stretch>
            <a:fillRect/>
          </a:stretch>
        </p:blipFill>
        <p:spPr>
          <a:xfrm>
            <a:off x="7030411" y="4330840"/>
            <a:ext cx="5077429" cy="934496"/>
          </a:xfrm>
          <a:prstGeom prst="rect">
            <a:avLst/>
          </a:prstGeom>
          <a:ln>
            <a:solidFill>
              <a:srgbClr val="0070C0"/>
            </a:solidFill>
          </a:ln>
        </p:spPr>
      </p:pic>
      <p:sp>
        <p:nvSpPr>
          <p:cNvPr id="16" name="TextBox 15">
            <a:extLst>
              <a:ext uri="{FF2B5EF4-FFF2-40B4-BE49-F238E27FC236}">
                <a16:creationId xmlns:a16="http://schemas.microsoft.com/office/drawing/2014/main" id="{61E4A87C-332A-2D55-B28C-C44D567DFB2D}"/>
              </a:ext>
            </a:extLst>
          </p:cNvPr>
          <p:cNvSpPr txBox="1"/>
          <p:nvPr/>
        </p:nvSpPr>
        <p:spPr>
          <a:xfrm>
            <a:off x="8641583" y="3881566"/>
            <a:ext cx="2813538" cy="430887"/>
          </a:xfrm>
          <a:prstGeom prst="rect">
            <a:avLst/>
          </a:prstGeom>
          <a:noFill/>
        </p:spPr>
        <p:txBody>
          <a:bodyPr wrap="square">
            <a:spAutoFit/>
          </a:bodyPr>
          <a:lstStyle/>
          <a:p>
            <a:r>
              <a:rPr lang="en-US" sz="2200" dirty="0"/>
              <a:t>4) Confirmed</a:t>
            </a:r>
          </a:p>
        </p:txBody>
      </p:sp>
      <p:sp>
        <p:nvSpPr>
          <p:cNvPr id="17" name="TextBox 16">
            <a:extLst>
              <a:ext uri="{FF2B5EF4-FFF2-40B4-BE49-F238E27FC236}">
                <a16:creationId xmlns:a16="http://schemas.microsoft.com/office/drawing/2014/main" id="{64D6D472-00C3-A5F7-7A94-6277F8EB87F2}"/>
              </a:ext>
            </a:extLst>
          </p:cNvPr>
          <p:cNvSpPr txBox="1"/>
          <p:nvPr/>
        </p:nvSpPr>
        <p:spPr>
          <a:xfrm>
            <a:off x="7023798" y="5259864"/>
            <a:ext cx="4250453" cy="430887"/>
          </a:xfrm>
          <a:prstGeom prst="rect">
            <a:avLst/>
          </a:prstGeom>
          <a:noFill/>
        </p:spPr>
        <p:txBody>
          <a:bodyPr wrap="square">
            <a:spAutoFit/>
          </a:bodyPr>
          <a:lstStyle/>
          <a:p>
            <a:r>
              <a:rPr lang="en-US" sz="2200" dirty="0"/>
              <a:t>+ e-mail notification for sender</a:t>
            </a:r>
          </a:p>
        </p:txBody>
      </p:sp>
    </p:spTree>
    <p:extLst>
      <p:ext uri="{BB962C8B-B14F-4D97-AF65-F5344CB8AC3E}">
        <p14:creationId xmlns:p14="http://schemas.microsoft.com/office/powerpoint/2010/main" val="755878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user overview</a:t>
            </a:r>
          </a:p>
        </p:txBody>
      </p:sp>
      <p:pic>
        <p:nvPicPr>
          <p:cNvPr id="3" name="Picture 2">
            <a:extLst>
              <a:ext uri="{FF2B5EF4-FFF2-40B4-BE49-F238E27FC236}">
                <a16:creationId xmlns:a16="http://schemas.microsoft.com/office/drawing/2014/main" id="{F95B4DC9-B2A6-EE7C-976A-62B2AE4801AD}"/>
              </a:ext>
            </a:extLst>
          </p:cNvPr>
          <p:cNvPicPr>
            <a:picLocks noChangeAspect="1"/>
          </p:cNvPicPr>
          <p:nvPr/>
        </p:nvPicPr>
        <p:blipFill>
          <a:blip r:embed="rId3"/>
          <a:stretch>
            <a:fillRect/>
          </a:stretch>
        </p:blipFill>
        <p:spPr>
          <a:xfrm>
            <a:off x="302347" y="773722"/>
            <a:ext cx="8364134" cy="5299627"/>
          </a:xfrm>
          <a:prstGeom prst="rect">
            <a:avLst/>
          </a:prstGeom>
          <a:ln>
            <a:solidFill>
              <a:srgbClr val="0070C0"/>
            </a:solidFill>
          </a:ln>
        </p:spPr>
      </p:pic>
      <p:sp>
        <p:nvSpPr>
          <p:cNvPr id="7" name="Text Placeholder 5">
            <a:extLst>
              <a:ext uri="{FF2B5EF4-FFF2-40B4-BE49-F238E27FC236}">
                <a16:creationId xmlns:a16="http://schemas.microsoft.com/office/drawing/2014/main" id="{B1FF549E-6348-D7F6-F6C4-36B4780828D5}"/>
              </a:ext>
            </a:extLst>
          </p:cNvPr>
          <p:cNvSpPr>
            <a:spLocks noGrp="1"/>
          </p:cNvSpPr>
          <p:nvPr>
            <p:ph type="body" sz="quarter" idx="13"/>
          </p:nvPr>
        </p:nvSpPr>
        <p:spPr>
          <a:xfrm>
            <a:off x="6354147" y="6362393"/>
            <a:ext cx="4577937" cy="485999"/>
          </a:xfrm>
        </p:spPr>
        <p:txBody>
          <a:bodyPr/>
          <a:lstStyle/>
          <a:p>
            <a:pPr indent="0">
              <a:buNone/>
            </a:pPr>
            <a:r>
              <a:rPr lang="en-US" b="0" dirty="0">
                <a:solidFill>
                  <a:srgbClr val="0070C0"/>
                </a:solidFill>
                <a:hlinkClick r:id="rId4">
                  <a:extLst>
                    <a:ext uri="{A12FA001-AC4F-418D-AE19-62706E023703}">
                      <ahyp:hlinkClr xmlns:ahyp="http://schemas.microsoft.com/office/drawing/2018/hyperlinkcolor" val="tx"/>
                    </a:ext>
                  </a:extLst>
                </a:hlinkClick>
              </a:rPr>
              <a:t>https://crc247.mdi.ruhr-uni-bochum.de/handover</a:t>
            </a:r>
            <a:endParaRPr lang="en-US" b="0" dirty="0">
              <a:solidFill>
                <a:srgbClr val="0070C0"/>
              </a:solidFill>
            </a:endParaRPr>
          </a:p>
        </p:txBody>
      </p:sp>
      <p:sp>
        <p:nvSpPr>
          <p:cNvPr id="11" name="Line 36">
            <a:extLst>
              <a:ext uri="{FF2B5EF4-FFF2-40B4-BE49-F238E27FC236}">
                <a16:creationId xmlns:a16="http://schemas.microsoft.com/office/drawing/2014/main" id="{E67A45B9-AB56-1435-68C2-B083240EEA58}"/>
              </a:ext>
            </a:extLst>
          </p:cNvPr>
          <p:cNvSpPr>
            <a:spLocks noChangeShapeType="1"/>
          </p:cNvSpPr>
          <p:nvPr/>
        </p:nvSpPr>
        <p:spPr bwMode="auto">
          <a:xfrm flipH="1">
            <a:off x="8680047" y="2568539"/>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2" name="TextBox 11">
            <a:extLst>
              <a:ext uri="{FF2B5EF4-FFF2-40B4-BE49-F238E27FC236}">
                <a16:creationId xmlns:a16="http://schemas.microsoft.com/office/drawing/2014/main" id="{10146EE3-6F99-09EC-4A7C-8B1469C1A726}"/>
              </a:ext>
            </a:extLst>
          </p:cNvPr>
          <p:cNvSpPr txBox="1"/>
          <p:nvPr/>
        </p:nvSpPr>
        <p:spPr>
          <a:xfrm>
            <a:off x="9782113" y="2218783"/>
            <a:ext cx="1149591" cy="369332"/>
          </a:xfrm>
          <a:prstGeom prst="rect">
            <a:avLst/>
          </a:prstGeom>
          <a:noFill/>
        </p:spPr>
        <p:txBody>
          <a:bodyPr wrap="square">
            <a:spAutoFit/>
          </a:bodyPr>
          <a:lstStyle/>
          <a:p>
            <a:r>
              <a:rPr lang="en-US" sz="1800" dirty="0"/>
              <a:t>Incoming</a:t>
            </a:r>
            <a:endParaRPr lang="en-US" dirty="0"/>
          </a:p>
        </p:txBody>
      </p:sp>
      <p:sp>
        <p:nvSpPr>
          <p:cNvPr id="14" name="Line 36">
            <a:extLst>
              <a:ext uri="{FF2B5EF4-FFF2-40B4-BE49-F238E27FC236}">
                <a16:creationId xmlns:a16="http://schemas.microsoft.com/office/drawing/2014/main" id="{EB89CA63-D310-885F-7F9B-8D0F1B5BBF63}"/>
              </a:ext>
            </a:extLst>
          </p:cNvPr>
          <p:cNvSpPr>
            <a:spLocks noChangeShapeType="1"/>
          </p:cNvSpPr>
          <p:nvPr/>
        </p:nvSpPr>
        <p:spPr bwMode="auto">
          <a:xfrm flipH="1">
            <a:off x="8719431" y="4816867"/>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ACD064A2-FD72-491B-E944-6142680A6399}"/>
              </a:ext>
            </a:extLst>
          </p:cNvPr>
          <p:cNvSpPr txBox="1"/>
          <p:nvPr/>
        </p:nvSpPr>
        <p:spPr>
          <a:xfrm>
            <a:off x="9821497" y="4467111"/>
            <a:ext cx="1418431" cy="369332"/>
          </a:xfrm>
          <a:prstGeom prst="rect">
            <a:avLst/>
          </a:prstGeom>
          <a:noFill/>
        </p:spPr>
        <p:txBody>
          <a:bodyPr wrap="square">
            <a:spAutoFit/>
          </a:bodyPr>
          <a:lstStyle/>
          <a:p>
            <a:r>
              <a:rPr lang="en-US" sz="1800" dirty="0"/>
              <a:t>Outcoming</a:t>
            </a:r>
            <a:endParaRPr lang="en-US" dirty="0"/>
          </a:p>
        </p:txBody>
      </p:sp>
    </p:spTree>
    <p:extLst>
      <p:ext uri="{BB962C8B-B14F-4D97-AF65-F5344CB8AC3E}">
        <p14:creationId xmlns:p14="http://schemas.microsoft.com/office/powerpoint/2010/main" val="3981312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project overview</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382139" y="6362393"/>
            <a:ext cx="4549945"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https://crc247.mdi.ruhr-uni-bochum.de/rubric/area-c_c03</a:t>
            </a:r>
            <a:endParaRPr lang="en-US" b="0" dirty="0">
              <a:solidFill>
                <a:srgbClr val="0070C0"/>
              </a:solidFill>
            </a:endParaRPr>
          </a:p>
        </p:txBody>
      </p:sp>
      <p:pic>
        <p:nvPicPr>
          <p:cNvPr id="6" name="Picture 5">
            <a:extLst>
              <a:ext uri="{FF2B5EF4-FFF2-40B4-BE49-F238E27FC236}">
                <a16:creationId xmlns:a16="http://schemas.microsoft.com/office/drawing/2014/main" id="{73654660-0670-C4AA-6459-683DFCE4B3E2}"/>
              </a:ext>
            </a:extLst>
          </p:cNvPr>
          <p:cNvPicPr>
            <a:picLocks noChangeAspect="1"/>
          </p:cNvPicPr>
          <p:nvPr/>
        </p:nvPicPr>
        <p:blipFill>
          <a:blip r:embed="rId4"/>
          <a:stretch>
            <a:fillRect/>
          </a:stretch>
        </p:blipFill>
        <p:spPr>
          <a:xfrm>
            <a:off x="368125" y="793820"/>
            <a:ext cx="6685818" cy="5457810"/>
          </a:xfrm>
          <a:prstGeom prst="rect">
            <a:avLst/>
          </a:prstGeom>
          <a:ln>
            <a:solidFill>
              <a:srgbClr val="0070C0"/>
            </a:solidFill>
          </a:ln>
        </p:spPr>
      </p:pic>
      <p:sp>
        <p:nvSpPr>
          <p:cNvPr id="7" name="Line 36">
            <a:extLst>
              <a:ext uri="{FF2B5EF4-FFF2-40B4-BE49-F238E27FC236}">
                <a16:creationId xmlns:a16="http://schemas.microsoft.com/office/drawing/2014/main" id="{0D86CA3A-04D8-CBA7-0982-4A70A1037E29}"/>
              </a:ext>
            </a:extLst>
          </p:cNvPr>
          <p:cNvSpPr>
            <a:spLocks noChangeShapeType="1"/>
          </p:cNvSpPr>
          <p:nvPr/>
        </p:nvSpPr>
        <p:spPr bwMode="auto">
          <a:xfrm flipH="1" flipV="1">
            <a:off x="6984809" y="4139224"/>
            <a:ext cx="4943838" cy="985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9AEBF2AF-F643-8D54-F44C-DE79875CC9FC}"/>
              </a:ext>
            </a:extLst>
          </p:cNvPr>
          <p:cNvSpPr txBox="1"/>
          <p:nvPr/>
        </p:nvSpPr>
        <p:spPr>
          <a:xfrm>
            <a:off x="7624540" y="3708536"/>
            <a:ext cx="3800324" cy="369332"/>
          </a:xfrm>
          <a:prstGeom prst="rect">
            <a:avLst/>
          </a:prstGeom>
          <a:noFill/>
        </p:spPr>
        <p:txBody>
          <a:bodyPr wrap="square">
            <a:spAutoFit/>
          </a:bodyPr>
          <a:lstStyle/>
          <a:p>
            <a:r>
              <a:rPr lang="en-US" sz="1800" dirty="0"/>
              <a:t>Pending handovers (unconfirmed)</a:t>
            </a:r>
          </a:p>
        </p:txBody>
      </p:sp>
      <p:sp>
        <p:nvSpPr>
          <p:cNvPr id="9" name="Line 36">
            <a:extLst>
              <a:ext uri="{FF2B5EF4-FFF2-40B4-BE49-F238E27FC236}">
                <a16:creationId xmlns:a16="http://schemas.microsoft.com/office/drawing/2014/main" id="{EA827596-4E82-46B1-B6FC-765A696AA615}"/>
              </a:ext>
            </a:extLst>
          </p:cNvPr>
          <p:cNvSpPr>
            <a:spLocks noChangeShapeType="1"/>
          </p:cNvSpPr>
          <p:nvPr/>
        </p:nvSpPr>
        <p:spPr bwMode="auto">
          <a:xfrm flipH="1">
            <a:off x="6993371" y="5517231"/>
            <a:ext cx="4935276" cy="1756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extBox 9">
            <a:extLst>
              <a:ext uri="{FF2B5EF4-FFF2-40B4-BE49-F238E27FC236}">
                <a16:creationId xmlns:a16="http://schemas.microsoft.com/office/drawing/2014/main" id="{EB919ED6-4948-5A26-9999-7B8D1FB2F4DE}"/>
              </a:ext>
            </a:extLst>
          </p:cNvPr>
          <p:cNvSpPr txBox="1"/>
          <p:nvPr/>
        </p:nvSpPr>
        <p:spPr>
          <a:xfrm>
            <a:off x="8526954" y="5114382"/>
            <a:ext cx="3021200" cy="369332"/>
          </a:xfrm>
          <a:prstGeom prst="rect">
            <a:avLst/>
          </a:prstGeom>
          <a:noFill/>
        </p:spPr>
        <p:txBody>
          <a:bodyPr wrap="square">
            <a:spAutoFit/>
          </a:bodyPr>
          <a:lstStyle/>
          <a:p>
            <a:r>
              <a:rPr lang="en-US" sz="1800" dirty="0"/>
              <a:t>Successful handover</a:t>
            </a:r>
            <a:endParaRPr lang="en-US" dirty="0"/>
          </a:p>
        </p:txBody>
      </p:sp>
    </p:spTree>
    <p:extLst>
      <p:ext uri="{BB962C8B-B14F-4D97-AF65-F5344CB8AC3E}">
        <p14:creationId xmlns:p14="http://schemas.microsoft.com/office/powerpoint/2010/main" val="3874102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Objects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79502" y="6362393"/>
            <a:ext cx="4652582"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https://crc247.mdi.ruhr-uni-bochum.de/report/objectsstatistics</a:t>
            </a:r>
            <a:endParaRPr lang="en-US" b="0" dirty="0">
              <a:solidFill>
                <a:srgbClr val="0070C0"/>
              </a:solidFill>
            </a:endParaRPr>
          </a:p>
        </p:txBody>
      </p:sp>
      <p:pic>
        <p:nvPicPr>
          <p:cNvPr id="12" name="Picture 11">
            <a:extLst>
              <a:ext uri="{FF2B5EF4-FFF2-40B4-BE49-F238E27FC236}">
                <a16:creationId xmlns:a16="http://schemas.microsoft.com/office/drawing/2014/main" id="{1684BCD0-1938-3DDC-734F-C521F3A2A3AA}"/>
              </a:ext>
            </a:extLst>
          </p:cNvPr>
          <p:cNvPicPr>
            <a:picLocks noChangeAspect="1"/>
          </p:cNvPicPr>
          <p:nvPr/>
        </p:nvPicPr>
        <p:blipFill>
          <a:blip r:embed="rId4"/>
          <a:stretch>
            <a:fillRect/>
          </a:stretch>
        </p:blipFill>
        <p:spPr>
          <a:xfrm>
            <a:off x="9600862" y="249871"/>
            <a:ext cx="952633" cy="409632"/>
          </a:xfrm>
          <a:prstGeom prst="rect">
            <a:avLst/>
          </a:prstGeom>
        </p:spPr>
      </p:pic>
      <p:pic>
        <p:nvPicPr>
          <p:cNvPr id="4" name="Picture 3">
            <a:extLst>
              <a:ext uri="{FF2B5EF4-FFF2-40B4-BE49-F238E27FC236}">
                <a16:creationId xmlns:a16="http://schemas.microsoft.com/office/drawing/2014/main" id="{90AE4A3F-53AF-D327-E1D6-D4824EDB6DBA}"/>
              </a:ext>
            </a:extLst>
          </p:cNvPr>
          <p:cNvPicPr>
            <a:picLocks noChangeAspect="1"/>
          </p:cNvPicPr>
          <p:nvPr/>
        </p:nvPicPr>
        <p:blipFill>
          <a:blip r:embed="rId5"/>
          <a:stretch>
            <a:fillRect/>
          </a:stretch>
        </p:blipFill>
        <p:spPr>
          <a:xfrm>
            <a:off x="245855" y="969045"/>
            <a:ext cx="8667236" cy="5092451"/>
          </a:xfrm>
          <a:prstGeom prst="rect">
            <a:avLst/>
          </a:prstGeom>
          <a:ln>
            <a:solidFill>
              <a:srgbClr val="0070C0"/>
            </a:solidFill>
          </a:ln>
        </p:spPr>
      </p:pic>
      <p:sp>
        <p:nvSpPr>
          <p:cNvPr id="11" name="Rectangle: Rounded Corners 10">
            <a:extLst>
              <a:ext uri="{FF2B5EF4-FFF2-40B4-BE49-F238E27FC236}">
                <a16:creationId xmlns:a16="http://schemas.microsoft.com/office/drawing/2014/main" id="{F43FA843-A593-BC02-DD29-96E0DC6950CF}"/>
              </a:ext>
            </a:extLst>
          </p:cNvPr>
          <p:cNvSpPr/>
          <p:nvPr/>
        </p:nvSpPr>
        <p:spPr>
          <a:xfrm>
            <a:off x="644719" y="2990048"/>
            <a:ext cx="291402" cy="2331217"/>
          </a:xfrm>
          <a:prstGeom prst="roundRect">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B0DFC0-1A7E-CD9A-E07F-FA5C45FEF291}"/>
              </a:ext>
            </a:extLst>
          </p:cNvPr>
          <p:cNvSpPr txBox="1"/>
          <p:nvPr/>
        </p:nvSpPr>
        <p:spPr>
          <a:xfrm>
            <a:off x="9275818" y="1266786"/>
            <a:ext cx="2765456" cy="2031325"/>
          </a:xfrm>
          <a:prstGeom prst="rect">
            <a:avLst/>
          </a:prstGeom>
          <a:noFill/>
        </p:spPr>
        <p:txBody>
          <a:bodyPr wrap="square">
            <a:spAutoFit/>
          </a:bodyPr>
          <a:lstStyle/>
          <a:p>
            <a:r>
              <a:rPr lang="en-US" b="1" dirty="0"/>
              <a:t>Objects Statistics:</a:t>
            </a:r>
          </a:p>
          <a:p>
            <a:pPr marL="285750" indent="-285750">
              <a:buFont typeface="Arial" panose="020B0604020202020204" pitchFamily="34" charset="0"/>
              <a:buChar char="•"/>
            </a:pPr>
            <a:r>
              <a:rPr lang="en-US" dirty="0"/>
              <a:t>Objects (</a:t>
            </a:r>
            <a:r>
              <a:rPr lang="en-US" dirty="0" err="1"/>
              <a:t>w.r.t.</a:t>
            </a:r>
            <a:r>
              <a:rPr lang="en-US" dirty="0"/>
              <a:t> types)</a:t>
            </a:r>
          </a:p>
          <a:p>
            <a:pPr marL="285750" indent="-285750">
              <a:buFont typeface="Arial" panose="020B0604020202020204" pitchFamily="34" charset="0"/>
              <a:buChar char="•"/>
            </a:pPr>
            <a:r>
              <a:rPr lang="en-US" dirty="0"/>
              <a:t>Projects</a:t>
            </a:r>
          </a:p>
          <a:p>
            <a:pPr marL="285750" indent="-285750">
              <a:buFont typeface="Arial" panose="020B0604020202020204" pitchFamily="34" charset="0"/>
              <a:buChar char="•"/>
            </a:pPr>
            <a:r>
              <a:rPr lang="en-US" dirty="0"/>
              <a:t>Object Links</a:t>
            </a:r>
          </a:p>
          <a:p>
            <a:pPr marL="285750" indent="-285750">
              <a:buFont typeface="Arial" panose="020B0604020202020204" pitchFamily="34" charset="0"/>
              <a:buChar char="•"/>
            </a:pPr>
            <a:endParaRPr lang="en-US" dirty="0"/>
          </a:p>
          <a:p>
            <a:r>
              <a:rPr lang="en-US" b="1" dirty="0"/>
              <a:t>Feature:</a:t>
            </a:r>
          </a:p>
          <a:p>
            <a:pPr marL="285750" indent="-285750">
              <a:buFont typeface="Arial" panose="020B0604020202020204" pitchFamily="34" charset="0"/>
              <a:buChar char="•"/>
            </a:pPr>
            <a:r>
              <a:rPr lang="en-US" dirty="0"/>
              <a:t>Filter by person</a:t>
            </a:r>
          </a:p>
        </p:txBody>
      </p:sp>
    </p:spTree>
    <p:extLst>
      <p:ext uri="{BB962C8B-B14F-4D97-AF65-F5344CB8AC3E}">
        <p14:creationId xmlns:p14="http://schemas.microsoft.com/office/powerpoint/2010/main" val="68845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Users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43782" y="6362393"/>
            <a:ext cx="4688302" cy="485999"/>
          </a:xfrm>
        </p:spPr>
        <p:txBody>
          <a:bodyPr/>
          <a:lstStyle/>
          <a:p>
            <a:pPr indent="0">
              <a:buNone/>
            </a:pPr>
            <a:r>
              <a:rPr lang="en-US" b="0" dirty="0">
                <a:hlinkClick r:id="rId3"/>
              </a:rPr>
              <a:t>https://crc247.mdi.ruhr-uni-bochum.de/report/usersstatistics</a:t>
            </a:r>
            <a:endParaRPr lang="en-US" b="0" dirty="0"/>
          </a:p>
        </p:txBody>
      </p:sp>
      <p:sp>
        <p:nvSpPr>
          <p:cNvPr id="13" name="TextBox 12">
            <a:extLst>
              <a:ext uri="{FF2B5EF4-FFF2-40B4-BE49-F238E27FC236}">
                <a16:creationId xmlns:a16="http://schemas.microsoft.com/office/drawing/2014/main" id="{8DB0DFC0-1A7E-CD9A-E07F-FA5C45FEF291}"/>
              </a:ext>
            </a:extLst>
          </p:cNvPr>
          <p:cNvSpPr txBox="1"/>
          <p:nvPr/>
        </p:nvSpPr>
        <p:spPr>
          <a:xfrm>
            <a:off x="8592529" y="844753"/>
            <a:ext cx="2765456" cy="5539978"/>
          </a:xfrm>
          <a:prstGeom prst="rect">
            <a:avLst/>
          </a:prstGeom>
          <a:noFill/>
        </p:spPr>
        <p:txBody>
          <a:bodyPr wrap="square">
            <a:spAutoFit/>
          </a:bodyPr>
          <a:lstStyle/>
          <a:p>
            <a:r>
              <a:rPr lang="en-US" sz="2400" b="1" dirty="0"/>
              <a:t>Users Statistics:</a:t>
            </a:r>
          </a:p>
          <a:p>
            <a:pPr marL="285750" indent="-285750">
              <a:buFont typeface="Arial" panose="020B0604020202020204" pitchFamily="34" charset="0"/>
              <a:buChar char="•"/>
            </a:pPr>
            <a:r>
              <a:rPr lang="en-US" sz="2400" dirty="0"/>
              <a:t>Objects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Projects</a:t>
            </a:r>
          </a:p>
          <a:p>
            <a:pPr marL="285750" indent="-285750">
              <a:buFont typeface="Arial" panose="020B0604020202020204" pitchFamily="34" charset="0"/>
              <a:buChar char="•"/>
            </a:pPr>
            <a:r>
              <a:rPr lang="en-US" sz="2400" dirty="0"/>
              <a:t>Links</a:t>
            </a:r>
            <a:endParaRPr lang="en-US" dirty="0"/>
          </a:p>
          <a:p>
            <a:endParaRPr lang="en-US" b="1" dirty="0"/>
          </a:p>
        </p:txBody>
      </p:sp>
      <p:pic>
        <p:nvPicPr>
          <p:cNvPr id="6" name="Picture 5">
            <a:extLst>
              <a:ext uri="{FF2B5EF4-FFF2-40B4-BE49-F238E27FC236}">
                <a16:creationId xmlns:a16="http://schemas.microsoft.com/office/drawing/2014/main" id="{4F379DF1-64AC-02E3-8279-BCEECE44DEB2}"/>
              </a:ext>
            </a:extLst>
          </p:cNvPr>
          <p:cNvPicPr>
            <a:picLocks noChangeAspect="1"/>
          </p:cNvPicPr>
          <p:nvPr/>
        </p:nvPicPr>
        <p:blipFill>
          <a:blip r:embed="rId4"/>
          <a:stretch>
            <a:fillRect/>
          </a:stretch>
        </p:blipFill>
        <p:spPr>
          <a:xfrm>
            <a:off x="213614" y="700510"/>
            <a:ext cx="7449686" cy="5396884"/>
          </a:xfrm>
          <a:prstGeom prst="rect">
            <a:avLst/>
          </a:prstGeom>
          <a:ln>
            <a:solidFill>
              <a:schemeClr val="accent1">
                <a:shade val="15000"/>
              </a:schemeClr>
            </a:solidFill>
          </a:ln>
        </p:spPr>
      </p:pic>
      <p:sp>
        <p:nvSpPr>
          <p:cNvPr id="7" name="Line 36">
            <a:extLst>
              <a:ext uri="{FF2B5EF4-FFF2-40B4-BE49-F238E27FC236}">
                <a16:creationId xmlns:a16="http://schemas.microsoft.com/office/drawing/2014/main" id="{1DB363DD-DC7F-C563-897A-7D4D14837328}"/>
              </a:ext>
            </a:extLst>
          </p:cNvPr>
          <p:cNvSpPr>
            <a:spLocks noChangeShapeType="1"/>
          </p:cNvSpPr>
          <p:nvPr/>
        </p:nvSpPr>
        <p:spPr bwMode="auto">
          <a:xfrm flipH="1" flipV="1">
            <a:off x="7604449" y="1436913"/>
            <a:ext cx="1147664" cy="1004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Line 36">
            <a:extLst>
              <a:ext uri="{FF2B5EF4-FFF2-40B4-BE49-F238E27FC236}">
                <a16:creationId xmlns:a16="http://schemas.microsoft.com/office/drawing/2014/main" id="{C3BA03D5-A345-400C-8ABB-E60F309F5978}"/>
              </a:ext>
            </a:extLst>
          </p:cNvPr>
          <p:cNvSpPr>
            <a:spLocks noChangeShapeType="1"/>
          </p:cNvSpPr>
          <p:nvPr/>
        </p:nvSpPr>
        <p:spPr bwMode="auto">
          <a:xfrm flipH="1">
            <a:off x="7636745" y="5456254"/>
            <a:ext cx="1085223" cy="1909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7E1DDA87-F6FA-F5BF-4CD9-5A90AB94F787}"/>
              </a:ext>
            </a:extLst>
          </p:cNvPr>
          <p:cNvSpPr>
            <a:spLocks noChangeShapeType="1"/>
          </p:cNvSpPr>
          <p:nvPr/>
        </p:nvSpPr>
        <p:spPr bwMode="auto">
          <a:xfrm flipH="1">
            <a:off x="7638419" y="5817995"/>
            <a:ext cx="1073501" cy="192593"/>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pic>
        <p:nvPicPr>
          <p:cNvPr id="1026" name="Picture 2" descr="1st prize Stock Photos, Royalty Free 1st prize Images | Depositphotos">
            <a:extLst>
              <a:ext uri="{FF2B5EF4-FFF2-40B4-BE49-F238E27FC236}">
                <a16:creationId xmlns:a16="http://schemas.microsoft.com/office/drawing/2014/main" id="{A052982E-01EB-2E6D-864B-6F9D01AA0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7279" y="1861561"/>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BAFDCD-54EF-8BA4-BD57-853B120D6472}"/>
              </a:ext>
            </a:extLst>
          </p:cNvPr>
          <p:cNvPicPr>
            <a:picLocks noChangeAspect="1"/>
          </p:cNvPicPr>
          <p:nvPr/>
        </p:nvPicPr>
        <p:blipFill>
          <a:blip r:embed="rId6"/>
          <a:stretch>
            <a:fillRect/>
          </a:stretch>
        </p:blipFill>
        <p:spPr>
          <a:xfrm>
            <a:off x="9600862" y="249871"/>
            <a:ext cx="952633" cy="409632"/>
          </a:xfrm>
          <a:prstGeom prst="rect">
            <a:avLst/>
          </a:prstGeom>
        </p:spPr>
      </p:pic>
    </p:spTree>
    <p:extLst>
      <p:ext uri="{BB962C8B-B14F-4D97-AF65-F5344CB8AC3E}">
        <p14:creationId xmlns:p14="http://schemas.microsoft.com/office/powerpoint/2010/main" val="375602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Project-wide Statistics / Person-wide Statistics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endParaRPr lang="en-US" dirty="0"/>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193110" cy="5447645"/>
          </a:xfrm>
          <a:prstGeom prst="rect">
            <a:avLst/>
          </a:prstGeom>
          <a:noFill/>
        </p:spPr>
        <p:txBody>
          <a:bodyPr wrap="square">
            <a:spAutoFit/>
          </a:bodyPr>
          <a:lstStyle/>
          <a:p>
            <a:pPr defTabSz="685800"/>
            <a:r>
              <a:rPr lang="en-US" sz="2800" dirty="0">
                <a:solidFill>
                  <a:prstClr val="black"/>
                </a:solidFill>
              </a:rPr>
              <a:t>Even more is to be implemented…</a:t>
            </a:r>
          </a:p>
          <a:p>
            <a:pPr defTabSz="685800"/>
            <a:r>
              <a:rPr lang="en-US" sz="2800" b="1" dirty="0">
                <a:solidFill>
                  <a:prstClr val="black"/>
                </a:solidFill>
              </a:rPr>
              <a:t>Questions:</a:t>
            </a:r>
          </a:p>
          <a:p>
            <a:pPr marL="342900" indent="-342900" defTabSz="685800">
              <a:buFont typeface="Arial" panose="020B0604020202020204" pitchFamily="34" charset="0"/>
              <a:buChar char="•"/>
            </a:pPr>
            <a:r>
              <a:rPr lang="en-US" sz="2400" dirty="0">
                <a:solidFill>
                  <a:prstClr val="black"/>
                </a:solidFill>
              </a:rPr>
              <a:t>How productive is project/person in terms of adding data (objects creation)?</a:t>
            </a:r>
          </a:p>
          <a:p>
            <a:pPr marL="342900" indent="-342900" defTabSz="685800">
              <a:buFont typeface="Arial" panose="020B0604020202020204" pitchFamily="34" charset="0"/>
              <a:buChar char="•"/>
            </a:pPr>
            <a:r>
              <a:rPr lang="en-US" sz="2400" dirty="0">
                <a:solidFill>
                  <a:prstClr val="black"/>
                </a:solidFill>
              </a:rPr>
              <a:t>Is project subtree clearly structured (for manual subprojects traversing)?</a:t>
            </a:r>
          </a:p>
          <a:p>
            <a:pPr marL="342900" indent="-342900" defTabSz="685800">
              <a:buFont typeface="Arial" panose="020B0604020202020204" pitchFamily="34" charset="0"/>
              <a:buChar char="•"/>
            </a:pPr>
            <a:r>
              <a:rPr lang="en-US" sz="2400" dirty="0">
                <a:solidFill>
                  <a:prstClr val="black"/>
                </a:solidFill>
              </a:rPr>
              <a:t>What is the most referenced / liked object?</a:t>
            </a:r>
          </a:p>
          <a:p>
            <a:pPr marL="342900"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marL="4000500" lvl="8"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defTabSz="685800"/>
            <a:r>
              <a:rPr lang="en-US" sz="2800" b="1" dirty="0">
                <a:solidFill>
                  <a:prstClr val="black"/>
                </a:solidFill>
              </a:rPr>
              <a:t>Awards from INF (the winner is…):</a:t>
            </a:r>
          </a:p>
          <a:p>
            <a:pPr marL="342900" indent="-342900" defTabSz="685800">
              <a:buFont typeface="Arial" panose="020B0604020202020204" pitchFamily="34" charset="0"/>
              <a:buChar char="•"/>
            </a:pPr>
            <a:r>
              <a:rPr lang="en-US" sz="2400" dirty="0">
                <a:solidFill>
                  <a:prstClr val="black"/>
                </a:solidFill>
              </a:rPr>
              <a:t>The most productive data creator award project/person</a:t>
            </a:r>
          </a:p>
          <a:p>
            <a:pPr marL="342900" indent="-342900" defTabSz="685800">
              <a:buFont typeface="Arial" panose="020B0604020202020204" pitchFamily="34" charset="0"/>
              <a:buChar char="•"/>
            </a:pPr>
            <a:r>
              <a:rPr lang="en-US" sz="2400" dirty="0">
                <a:solidFill>
                  <a:prstClr val="black"/>
                </a:solidFill>
              </a:rPr>
              <a:t>The people’s choice award:</a:t>
            </a:r>
            <a:r>
              <a:rPr lang="ru-RU" sz="2400" dirty="0">
                <a:solidFill>
                  <a:prstClr val="black"/>
                </a:solidFill>
              </a:rPr>
              <a:t> </a:t>
            </a:r>
            <a:r>
              <a:rPr lang="en-US" sz="2400" dirty="0">
                <a:solidFill>
                  <a:prstClr val="black"/>
                </a:solidFill>
              </a:rPr>
              <a:t>project subtree clarity</a:t>
            </a:r>
          </a:p>
          <a:p>
            <a:pPr marL="342900" indent="-342900" defTabSz="685800">
              <a:buFont typeface="Arial" panose="020B0604020202020204" pitchFamily="34" charset="0"/>
              <a:buChar char="•"/>
            </a:pPr>
            <a:r>
              <a:rPr lang="en-US" sz="2400" dirty="0">
                <a:solidFill>
                  <a:prstClr val="black"/>
                </a:solidFill>
              </a:rPr>
              <a:t>The citation / popularity award</a:t>
            </a:r>
          </a:p>
          <a:p>
            <a:pPr defTabSz="685800"/>
            <a:endParaRPr lang="en-US" sz="2400" dirty="0">
              <a:solidFill>
                <a:prstClr val="black"/>
              </a:solidFill>
            </a:endParaRPr>
          </a:p>
        </p:txBody>
      </p:sp>
      <p:pic>
        <p:nvPicPr>
          <p:cNvPr id="1026" name="Picture 2" descr="Winner Logo - Free Vectors &amp; PSDs to Download">
            <a:extLst>
              <a:ext uri="{FF2B5EF4-FFF2-40B4-BE49-F238E27FC236}">
                <a16:creationId xmlns:a16="http://schemas.microsoft.com/office/drawing/2014/main" id="{A596AF2B-875B-35D0-95DC-3F8719E85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724" y="3094891"/>
            <a:ext cx="1477974" cy="1341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устой подиум победителей с прожекторами. пьедестал. | Премиум векторы">
            <a:extLst>
              <a:ext uri="{FF2B5EF4-FFF2-40B4-BE49-F238E27FC236}">
                <a16:creationId xmlns:a16="http://schemas.microsoft.com/office/drawing/2014/main" id="{2402397E-BCFD-34C7-9679-90923421D1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131" y="3114880"/>
            <a:ext cx="2432014" cy="1367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FAFEEC-F7B5-87B7-6DC1-0203E923BA88}"/>
              </a:ext>
            </a:extLst>
          </p:cNvPr>
          <p:cNvSpPr txBox="1"/>
          <p:nvPr/>
        </p:nvSpPr>
        <p:spPr>
          <a:xfrm>
            <a:off x="5285434" y="3246847"/>
            <a:ext cx="1235947" cy="1015663"/>
          </a:xfrm>
          <a:prstGeom prst="rect">
            <a:avLst/>
          </a:prstGeom>
          <a:noFill/>
        </p:spPr>
        <p:txBody>
          <a:bodyPr wrap="square">
            <a:spAutoFit/>
          </a:bodyPr>
          <a:lstStyle/>
          <a:p>
            <a:r>
              <a:rPr lang="en-US" sz="6000" dirty="0"/>
              <a:t>?</a:t>
            </a:r>
          </a:p>
        </p:txBody>
      </p:sp>
      <p:pic>
        <p:nvPicPr>
          <p:cNvPr id="1030" name="Picture 6" descr="Celebration Icons - Free SVG &amp; PNG Celebration Images - Noun Project">
            <a:extLst>
              <a:ext uri="{FF2B5EF4-FFF2-40B4-BE49-F238E27FC236}">
                <a16:creationId xmlns:a16="http://schemas.microsoft.com/office/drawing/2014/main" id="{2814505C-7468-A129-395F-E53EACE42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7144" y="429525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06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Source Control</a:t>
            </a:r>
            <a:r>
              <a:rPr lang="ru-RU" dirty="0"/>
              <a:t> (</a:t>
            </a:r>
            <a:r>
              <a:rPr lang="en-US" dirty="0"/>
              <a:t>GitLab</a:t>
            </a:r>
            <a:r>
              <a:rPr lang="ru-RU" dirty="0"/>
              <a:t>)</a:t>
            </a:r>
            <a:endParaRPr lang="de-DE" sz="2667" dirty="0"/>
          </a:p>
        </p:txBody>
      </p:sp>
      <p:sp>
        <p:nvSpPr>
          <p:cNvPr id="3" name="Text Placeholder 2">
            <a:extLst>
              <a:ext uri="{FF2B5EF4-FFF2-40B4-BE49-F238E27FC236}">
                <a16:creationId xmlns:a16="http://schemas.microsoft.com/office/drawing/2014/main" id="{13961AFA-5CC2-C46E-FF70-E558B9ABDEAD}"/>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D10ECBB7-B299-F195-475E-7CAE80883F17}"/>
              </a:ext>
            </a:extLst>
          </p:cNvPr>
          <p:cNvSpPr txBox="1"/>
          <p:nvPr/>
        </p:nvSpPr>
        <p:spPr>
          <a:xfrm>
            <a:off x="124253" y="5830481"/>
            <a:ext cx="4631904" cy="256545"/>
          </a:xfrm>
          <a:prstGeom prst="rect">
            <a:avLst/>
          </a:prstGeom>
          <a:noFill/>
        </p:spPr>
        <p:txBody>
          <a:bodyPr wrap="square">
            <a:spAutoFit/>
          </a:bodyPr>
          <a:lstStyle/>
          <a:p>
            <a:pPr defTabSz="914377"/>
            <a:r>
              <a:rPr lang="en-US" sz="1067" dirty="0">
                <a:solidFill>
                  <a:srgbClr val="0070C0"/>
                </a:solidFill>
                <a:latin typeface="Arial" panose="020B0604020202020204"/>
                <a:hlinkClick r:id="rId3">
                  <a:extLst>
                    <a:ext uri="{A12FA001-AC4F-418D-AE19-62706E023703}">
                      <ahyp:hlinkClr xmlns:ahyp="http://schemas.microsoft.com/office/drawing/2018/hyperlinkcolor" val="tx"/>
                    </a:ext>
                  </a:extLst>
                </a:hlinkClick>
              </a:rPr>
              <a:t>https://gitlab.ruhr-uni-bochum.de</a:t>
            </a:r>
            <a:endParaRPr lang="en-US" sz="1067" dirty="0">
              <a:solidFill>
                <a:srgbClr val="0070C0"/>
              </a:solidFill>
              <a:latin typeface="Arial" panose="020B0604020202020204"/>
            </a:endParaRPr>
          </a:p>
        </p:txBody>
      </p:sp>
      <p:sp>
        <p:nvSpPr>
          <p:cNvPr id="15" name="TextBox 14">
            <a:extLst>
              <a:ext uri="{FF2B5EF4-FFF2-40B4-BE49-F238E27FC236}">
                <a16:creationId xmlns:a16="http://schemas.microsoft.com/office/drawing/2014/main" id="{2588F61D-5814-5AA3-B7C0-9AC235D449EB}"/>
              </a:ext>
            </a:extLst>
          </p:cNvPr>
          <p:cNvSpPr txBox="1"/>
          <p:nvPr/>
        </p:nvSpPr>
        <p:spPr>
          <a:xfrm>
            <a:off x="143339" y="1112342"/>
            <a:ext cx="5856651" cy="3418949"/>
          </a:xfrm>
          <a:prstGeom prst="rect">
            <a:avLst/>
          </a:prstGeom>
          <a:noFill/>
        </p:spPr>
        <p:txBody>
          <a:bodyPr wrap="square">
            <a:spAutoFit/>
          </a:bodyPr>
          <a:lstStyle/>
          <a:p>
            <a:pPr defTabSz="914377"/>
            <a:r>
              <a:rPr lang="en-US" sz="2667" b="1" dirty="0">
                <a:solidFill>
                  <a:prstClr val="black"/>
                </a:solidFill>
              </a:rPr>
              <a:t>Everybody’s welcome!</a:t>
            </a:r>
          </a:p>
          <a:p>
            <a:pPr defTabSz="914377"/>
            <a:r>
              <a:rPr lang="en-US" sz="1600" dirty="0">
                <a:solidFill>
                  <a:prstClr val="black"/>
                </a:solidFill>
              </a:rPr>
              <a:t>Feel free to contribute to open source!</a:t>
            </a:r>
          </a:p>
          <a:p>
            <a:pPr defTabSz="914377"/>
            <a:endParaRPr lang="en-US" sz="1600" b="1" dirty="0">
              <a:solidFill>
                <a:prstClr val="black"/>
              </a:solidFill>
            </a:endParaRPr>
          </a:p>
          <a:p>
            <a:pPr defTabSz="914377"/>
            <a:r>
              <a:rPr lang="en-US" sz="1600" b="1" dirty="0">
                <a:solidFill>
                  <a:prstClr val="black"/>
                </a:solidFill>
              </a:rPr>
              <a:t>Core INF project:</a:t>
            </a:r>
          </a:p>
          <a:p>
            <a:pPr defTabSz="914377"/>
            <a:r>
              <a:rPr lang="en-US" sz="1600" dirty="0">
                <a:solidFill>
                  <a:srgbClr val="0070C0"/>
                </a:solidFill>
                <a:hlinkClick r:id="rId4">
                  <a:extLst>
                    <a:ext uri="{A12FA001-AC4F-418D-AE19-62706E023703}">
                      <ahyp:hlinkClr xmlns:ahyp="http://schemas.microsoft.com/office/drawing/2018/hyperlinkcolor" val="tx"/>
                    </a:ext>
                  </a:extLst>
                </a:hlinkClick>
              </a:rPr>
              <a:t>https://gitlab.ruhr-uni-bochum.de/vic/infproject</a:t>
            </a:r>
            <a:endParaRPr lang="en-US" sz="1600" dirty="0">
              <a:solidFill>
                <a:srgbClr val="0070C0"/>
              </a:solidFill>
            </a:endParaRPr>
          </a:p>
          <a:p>
            <a:pPr defTabSz="914377"/>
            <a:endParaRPr lang="en-US" sz="1600" dirty="0">
              <a:solidFill>
                <a:prstClr val="black"/>
              </a:solidFill>
            </a:endParaRPr>
          </a:p>
          <a:p>
            <a:pPr defTabSz="914377"/>
            <a:endParaRPr lang="en-US" sz="1600" dirty="0">
              <a:solidFill>
                <a:prstClr val="black"/>
              </a:solidFill>
            </a:endParaRPr>
          </a:p>
          <a:p>
            <a:pPr defTabSz="914377"/>
            <a:r>
              <a:rPr lang="en-US" sz="1600" b="1" dirty="0">
                <a:solidFill>
                  <a:prstClr val="black"/>
                </a:solidFill>
              </a:rPr>
              <a:t>Shared projects (</a:t>
            </a:r>
            <a:r>
              <a:rPr lang="en-US" sz="1600" b="1" dirty="0" err="1">
                <a:solidFill>
                  <a:prstClr val="black"/>
                </a:solidFill>
              </a:rPr>
              <a:t>WebCompact</a:t>
            </a:r>
            <a:r>
              <a:rPr lang="en-US" sz="1600" b="1" dirty="0">
                <a:solidFill>
                  <a:prstClr val="black"/>
                </a:solidFill>
              </a:rPr>
              <a:t>):</a:t>
            </a:r>
            <a:br>
              <a:rPr lang="en-US" sz="1600" b="1" dirty="0">
                <a:solidFill>
                  <a:prstClr val="black"/>
                </a:solidFill>
              </a:rPr>
            </a:br>
            <a:r>
              <a:rPr lang="en-US" sz="1600" b="1" dirty="0">
                <a:solidFill>
                  <a:prstClr val="black"/>
                </a:solidFill>
              </a:rPr>
              <a:t>1) </a:t>
            </a:r>
            <a:r>
              <a:rPr lang="en-US" sz="1600" dirty="0">
                <a:solidFill>
                  <a:prstClr val="black"/>
                </a:solidFill>
              </a:rPr>
              <a:t>Administration User Interface (Identity Manager UI):</a:t>
            </a:r>
          </a:p>
          <a:p>
            <a:pPr defTabSz="914377"/>
            <a:r>
              <a:rPr lang="en-US" sz="1600" dirty="0">
                <a:solidFill>
                  <a:srgbClr val="0070C0"/>
                </a:solidFill>
                <a:hlinkClick r:id="rId5">
                  <a:extLst>
                    <a:ext uri="{A12FA001-AC4F-418D-AE19-62706E023703}">
                      <ahyp:hlinkClr xmlns:ahyp="http://schemas.microsoft.com/office/drawing/2018/hyperlinkcolor" val="tx"/>
                    </a:ext>
                  </a:extLst>
                </a:hlinkClick>
              </a:rPr>
              <a:t>https://gitlab.ruhr-uni-bochum.de/vic/identitymanagerui</a:t>
            </a:r>
            <a:endParaRPr lang="en-US" sz="1600" dirty="0">
              <a:solidFill>
                <a:srgbClr val="0070C0"/>
              </a:solidFill>
            </a:endParaRPr>
          </a:p>
          <a:p>
            <a:pPr defTabSz="914377"/>
            <a:r>
              <a:rPr lang="en-US" sz="1600" b="1" dirty="0">
                <a:solidFill>
                  <a:prstClr val="black"/>
                </a:solidFill>
              </a:rPr>
              <a:t>2) </a:t>
            </a:r>
            <a:r>
              <a:rPr lang="en-US" sz="1600" dirty="0">
                <a:solidFill>
                  <a:srgbClr val="333238"/>
                </a:solidFill>
              </a:rPr>
              <a:t>Web Application General Library (</a:t>
            </a:r>
            <a:r>
              <a:rPr lang="en-US" sz="1600" dirty="0" err="1">
                <a:solidFill>
                  <a:srgbClr val="333238"/>
                </a:solidFill>
              </a:rPr>
              <a:t>WebUtilsLib</a:t>
            </a:r>
            <a:r>
              <a:rPr lang="en-US" sz="1600" dirty="0">
                <a:solidFill>
                  <a:srgbClr val="333238"/>
                </a:solidFill>
              </a:rPr>
              <a:t>):</a:t>
            </a:r>
            <a:br>
              <a:rPr lang="en-US" sz="1600" dirty="0">
                <a:solidFill>
                  <a:srgbClr val="333238"/>
                </a:solidFill>
              </a:rPr>
            </a:br>
            <a:r>
              <a:rPr lang="en-US" sz="1600" dirty="0">
                <a:solidFill>
                  <a:srgbClr val="0070C0"/>
                </a:solidFill>
                <a:hlinkClick r:id="rId6">
                  <a:extLst>
                    <a:ext uri="{A12FA001-AC4F-418D-AE19-62706E023703}">
                      <ahyp:hlinkClr xmlns:ahyp="http://schemas.microsoft.com/office/drawing/2018/hyperlinkcolor" val="tx"/>
                    </a:ext>
                  </a:extLst>
                </a:hlinkClick>
              </a:rPr>
              <a:t>https://gitlab.ruhr-uni-bochum.de/vic/webutilslib</a:t>
            </a:r>
            <a:endParaRPr lang="en-US" sz="1600" dirty="0">
              <a:solidFill>
                <a:srgbClr val="0070C0"/>
              </a:solidFill>
            </a:endParaRPr>
          </a:p>
          <a:p>
            <a:pPr defTabSz="914377"/>
            <a:endParaRPr lang="en-US" dirty="0">
              <a:solidFill>
                <a:srgbClr val="333238"/>
              </a:solidFill>
            </a:endParaRPr>
          </a:p>
        </p:txBody>
      </p:sp>
      <p:pic>
        <p:nvPicPr>
          <p:cNvPr id="4" name="Picture 3">
            <a:extLst>
              <a:ext uri="{FF2B5EF4-FFF2-40B4-BE49-F238E27FC236}">
                <a16:creationId xmlns:a16="http://schemas.microsoft.com/office/drawing/2014/main" id="{B062754D-AC6C-E80B-AC5E-CF42CFE8896E}"/>
              </a:ext>
            </a:extLst>
          </p:cNvPr>
          <p:cNvPicPr>
            <a:picLocks noChangeAspect="1"/>
          </p:cNvPicPr>
          <p:nvPr/>
        </p:nvPicPr>
        <p:blipFill>
          <a:blip r:embed="rId7"/>
          <a:stretch>
            <a:fillRect/>
          </a:stretch>
        </p:blipFill>
        <p:spPr>
          <a:xfrm>
            <a:off x="5778552" y="0"/>
            <a:ext cx="6413448" cy="3805179"/>
          </a:xfrm>
          <a:prstGeom prst="rect">
            <a:avLst/>
          </a:prstGeom>
          <a:ln>
            <a:solidFill>
              <a:schemeClr val="tx2">
                <a:lumMod val="90000"/>
                <a:lumOff val="10000"/>
              </a:schemeClr>
            </a:solidFill>
          </a:ln>
        </p:spPr>
      </p:pic>
      <p:pic>
        <p:nvPicPr>
          <p:cNvPr id="6" name="Picture 5">
            <a:extLst>
              <a:ext uri="{FF2B5EF4-FFF2-40B4-BE49-F238E27FC236}">
                <a16:creationId xmlns:a16="http://schemas.microsoft.com/office/drawing/2014/main" id="{1CD98350-2E9B-A694-BF0F-262043CFB282}"/>
              </a:ext>
            </a:extLst>
          </p:cNvPr>
          <p:cNvPicPr>
            <a:picLocks noChangeAspect="1"/>
          </p:cNvPicPr>
          <p:nvPr/>
        </p:nvPicPr>
        <p:blipFill>
          <a:blip r:embed="rId8"/>
          <a:stretch>
            <a:fillRect/>
          </a:stretch>
        </p:blipFill>
        <p:spPr>
          <a:xfrm>
            <a:off x="5754115" y="3786775"/>
            <a:ext cx="6416665" cy="3071225"/>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A0B9424D-2B27-0F45-8439-825AF6CC1FA6}"/>
              </a:ext>
            </a:extLst>
          </p:cNvPr>
          <p:cNvPicPr>
            <a:picLocks noChangeAspect="1"/>
          </p:cNvPicPr>
          <p:nvPr/>
        </p:nvPicPr>
        <p:blipFill>
          <a:blip r:embed="rId9"/>
          <a:stretch>
            <a:fillRect/>
          </a:stretch>
        </p:blipFill>
        <p:spPr>
          <a:xfrm>
            <a:off x="4511846" y="1088149"/>
            <a:ext cx="828700" cy="758339"/>
          </a:xfrm>
          <a:prstGeom prst="rect">
            <a:avLst/>
          </a:prstGeom>
        </p:spPr>
      </p:pic>
      <p:pic>
        <p:nvPicPr>
          <p:cNvPr id="7" name="Picture 6" descr="Microsoft SQL Server-Verschlüsselung | Thales">
            <a:extLst>
              <a:ext uri="{FF2B5EF4-FFF2-40B4-BE49-F238E27FC236}">
                <a16:creationId xmlns:a16="http://schemas.microsoft.com/office/drawing/2014/main" id="{D24BB2B8-4691-B65D-2FC8-DF4773C389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2038" y="4745447"/>
            <a:ext cx="1417405" cy="1158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Open Source Logo png transparent">
            <a:extLst>
              <a:ext uri="{FF2B5EF4-FFF2-40B4-BE49-F238E27FC236}">
                <a16:creationId xmlns:a16="http://schemas.microsoft.com/office/drawing/2014/main" id="{0CDAFFCD-0D42-008F-A4A2-8715926A23A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47" y="4833903"/>
            <a:ext cx="990709" cy="959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SP nach ASP.NET - Ispirer">
            <a:extLst>
              <a:ext uri="{FF2B5EF4-FFF2-40B4-BE49-F238E27FC236}">
                <a16:creationId xmlns:a16="http://schemas.microsoft.com/office/drawing/2014/main" id="{3EB45404-E651-F572-94A1-EA1E29D623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9580" y="4645990"/>
            <a:ext cx="1966623" cy="14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77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Free Playground</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211016" y="4215843"/>
            <a:ext cx="8199453" cy="1546577"/>
          </a:xfrm>
          <a:prstGeom prst="rect">
            <a:avLst/>
          </a:prstGeom>
          <a:noFill/>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endParaRPr lang="en-US" b="0" i="0" dirty="0">
              <a:solidFill>
                <a:srgbClr val="0070C0"/>
              </a:solidFill>
              <a:effectLst/>
              <a:latin typeface="Slack-Lato"/>
            </a:endParaRPr>
          </a:p>
          <a:p>
            <a:pPr indent="0">
              <a:buNone/>
            </a:pP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a:xfrm>
            <a:off x="6382139" y="6362393"/>
            <a:ext cx="4600185" cy="485999"/>
          </a:xfrm>
        </p:spPr>
        <p:txBody>
          <a:bodyPr>
            <a:normAutofit/>
          </a:bodyPr>
          <a:lstStyle/>
          <a:p>
            <a:pPr indent="0">
              <a:spcAft>
                <a:spcPts val="0"/>
              </a:spcAft>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endParaRPr lang="en-US" b="0" i="0" dirty="0">
              <a:solidFill>
                <a:srgbClr val="0070C0"/>
              </a:solidFill>
              <a:effectLst/>
              <a:latin typeface="Slack-Lato"/>
            </a:endParaRPr>
          </a:p>
          <a:p>
            <a:pPr indent="0">
              <a:spcAft>
                <a:spcPts val="0"/>
              </a:spcAft>
              <a:buNone/>
            </a:pP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a:spcAft>
                <a:spcPts val="0"/>
              </a:spcAft>
            </a:pPr>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261256" y="3729885"/>
            <a:ext cx="11726428" cy="507831"/>
          </a:xfrm>
          <a:prstGeom prst="rect">
            <a:avLst/>
          </a:prstGeom>
          <a:noFill/>
        </p:spPr>
        <p:txBody>
          <a:bodyPr wrap="square">
            <a:spAutoFit/>
          </a:bodyPr>
          <a:lstStyle/>
          <a:p>
            <a:pPr lvl="1"/>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r>
              <a:rPr lang="ru-RU" b="0" i="0" dirty="0">
                <a:solidFill>
                  <a:srgbClr val="0070C0"/>
                </a:solidFill>
                <a:effectLst/>
                <a:latin typeface="Slack-Lato"/>
              </a:rPr>
              <a:t>								</a:t>
            </a: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p:txBody>
      </p:sp>
      <p:pic>
        <p:nvPicPr>
          <p:cNvPr id="16" name="Picture 15">
            <a:extLst>
              <a:ext uri="{FF2B5EF4-FFF2-40B4-BE49-F238E27FC236}">
                <a16:creationId xmlns:a16="http://schemas.microsoft.com/office/drawing/2014/main" id="{4B0C64A6-CCD4-F705-370B-73AA435471CD}"/>
              </a:ext>
            </a:extLst>
          </p:cNvPr>
          <p:cNvPicPr>
            <a:picLocks noChangeAspect="1"/>
          </p:cNvPicPr>
          <p:nvPr/>
        </p:nvPicPr>
        <p:blipFill>
          <a:blip r:embed="rId5"/>
          <a:stretch>
            <a:fillRect/>
          </a:stretch>
        </p:blipFill>
        <p:spPr>
          <a:xfrm>
            <a:off x="856180" y="1209167"/>
            <a:ext cx="2581635" cy="2572109"/>
          </a:xfrm>
          <a:prstGeom prst="rect">
            <a:avLst/>
          </a:prstGeom>
        </p:spPr>
      </p:pic>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6"/>
          <a:stretch>
            <a:fillRect/>
          </a:stretch>
        </p:blipFill>
        <p:spPr>
          <a:xfrm>
            <a:off x="8628841" y="1148877"/>
            <a:ext cx="2591162" cy="2572109"/>
          </a:xfrm>
          <a:prstGeom prst="rect">
            <a:avLst/>
          </a:prstGeom>
        </p:spPr>
      </p:pic>
    </p:spTree>
    <p:extLst>
      <p:ext uri="{BB962C8B-B14F-4D97-AF65-F5344CB8AC3E}">
        <p14:creationId xmlns:p14="http://schemas.microsoft.com/office/powerpoint/2010/main" val="263740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8A4A6-9057-F1C2-19F3-0D5F94AE7BF1}"/>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EFFA3FB-C13A-D4E5-67C1-0C9A867A6AD7}"/>
              </a:ext>
            </a:extLst>
          </p:cNvPr>
          <p:cNvSpPr>
            <a:spLocks noGrp="1"/>
          </p:cNvSpPr>
          <p:nvPr>
            <p:ph type="title"/>
          </p:nvPr>
        </p:nvSpPr>
        <p:spPr>
          <a:xfrm>
            <a:off x="215999" y="108000"/>
            <a:ext cx="8911959" cy="792000"/>
          </a:xfrm>
        </p:spPr>
        <p:txBody>
          <a:bodyPr/>
          <a:lstStyle/>
          <a:p>
            <a:r>
              <a:rPr lang="en-US" dirty="0"/>
              <a:t>RDMS: Data transfer between tenants</a:t>
            </a:r>
          </a:p>
        </p:txBody>
      </p:sp>
      <p:pic>
        <p:nvPicPr>
          <p:cNvPr id="9" name="Picture 8">
            <a:extLst>
              <a:ext uri="{FF2B5EF4-FFF2-40B4-BE49-F238E27FC236}">
                <a16:creationId xmlns:a16="http://schemas.microsoft.com/office/drawing/2014/main" id="{D834A570-3A95-6DED-1B3F-86892183B2D5}"/>
              </a:ext>
            </a:extLst>
          </p:cNvPr>
          <p:cNvPicPr>
            <a:picLocks noChangeAspect="1"/>
          </p:cNvPicPr>
          <p:nvPr/>
        </p:nvPicPr>
        <p:blipFill>
          <a:blip r:embed="rId3"/>
          <a:stretch>
            <a:fillRect/>
          </a:stretch>
        </p:blipFill>
        <p:spPr>
          <a:xfrm>
            <a:off x="166857" y="798947"/>
            <a:ext cx="5880991" cy="2415307"/>
          </a:xfrm>
          <a:prstGeom prst="rect">
            <a:avLst/>
          </a:prstGeom>
          <a:ln>
            <a:solidFill>
              <a:srgbClr val="0070C0"/>
            </a:solidFill>
          </a:ln>
        </p:spPr>
      </p:pic>
      <p:pic>
        <p:nvPicPr>
          <p:cNvPr id="13" name="Picture 12">
            <a:extLst>
              <a:ext uri="{FF2B5EF4-FFF2-40B4-BE49-F238E27FC236}">
                <a16:creationId xmlns:a16="http://schemas.microsoft.com/office/drawing/2014/main" id="{93C49D9B-C91C-7F27-99A4-26F8D429EE19}"/>
              </a:ext>
            </a:extLst>
          </p:cNvPr>
          <p:cNvPicPr>
            <a:picLocks noChangeAspect="1"/>
          </p:cNvPicPr>
          <p:nvPr/>
        </p:nvPicPr>
        <p:blipFill>
          <a:blip r:embed="rId4"/>
          <a:stretch>
            <a:fillRect/>
          </a:stretch>
        </p:blipFill>
        <p:spPr>
          <a:xfrm>
            <a:off x="6392414" y="3096690"/>
            <a:ext cx="5546486" cy="2860766"/>
          </a:xfrm>
          <a:prstGeom prst="rect">
            <a:avLst/>
          </a:prstGeom>
          <a:ln>
            <a:solidFill>
              <a:srgbClr val="0070C0"/>
            </a:solidFill>
          </a:ln>
        </p:spPr>
      </p:pic>
      <p:cxnSp>
        <p:nvCxnSpPr>
          <p:cNvPr id="14" name="Straight Arrow Connector 13">
            <a:extLst>
              <a:ext uri="{FF2B5EF4-FFF2-40B4-BE49-F238E27FC236}">
                <a16:creationId xmlns:a16="http://schemas.microsoft.com/office/drawing/2014/main" id="{675ED7AF-C4F6-3A25-9A5E-2D1B175FA464}"/>
              </a:ext>
            </a:extLst>
          </p:cNvPr>
          <p:cNvCxnSpPr>
            <a:cxnSpLocks/>
          </p:cNvCxnSpPr>
          <p:nvPr/>
        </p:nvCxnSpPr>
        <p:spPr>
          <a:xfrm>
            <a:off x="1339273" y="2087418"/>
            <a:ext cx="5514109" cy="155170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443C4B-1CB8-6351-8824-C0EDB71B796B}"/>
              </a:ext>
            </a:extLst>
          </p:cNvPr>
          <p:cNvSpPr txBox="1"/>
          <p:nvPr/>
        </p:nvSpPr>
        <p:spPr>
          <a:xfrm>
            <a:off x="2946400" y="3462267"/>
            <a:ext cx="3020291" cy="769441"/>
          </a:xfrm>
          <a:prstGeom prst="rect">
            <a:avLst/>
          </a:prstGeom>
          <a:noFill/>
        </p:spPr>
        <p:txBody>
          <a:bodyPr wrap="square">
            <a:spAutoFit/>
          </a:bodyPr>
          <a:lstStyle/>
          <a:p>
            <a:pPr indent="0">
              <a:buNone/>
            </a:pPr>
            <a:r>
              <a:rPr lang="en-US" sz="2200" dirty="0">
                <a:solidFill>
                  <a:srgbClr val="1D1C1D"/>
                </a:solidFill>
                <a:latin typeface="Slack-Lato"/>
              </a:rPr>
              <a:t>Automatic Data Transfer</a:t>
            </a:r>
            <a:br>
              <a:rPr lang="en-US" sz="2200" dirty="0">
                <a:solidFill>
                  <a:srgbClr val="1D1C1D"/>
                </a:solidFill>
                <a:latin typeface="Slack-Lato"/>
              </a:rPr>
            </a:br>
            <a:r>
              <a:rPr lang="en-US" sz="2200" dirty="0">
                <a:solidFill>
                  <a:srgbClr val="1D1C1D"/>
                </a:solidFill>
                <a:latin typeface="Slack-Lato"/>
              </a:rPr>
              <a:t>(on a daily basis)</a:t>
            </a:r>
            <a:endParaRPr lang="en-US" sz="2200" dirty="0"/>
          </a:p>
        </p:txBody>
      </p:sp>
      <p:sp>
        <p:nvSpPr>
          <p:cNvPr id="18" name="TextBox 17">
            <a:extLst>
              <a:ext uri="{FF2B5EF4-FFF2-40B4-BE49-F238E27FC236}">
                <a16:creationId xmlns:a16="http://schemas.microsoft.com/office/drawing/2014/main" id="{8AB32235-849C-C6A1-36F9-889D6280B2EC}"/>
              </a:ext>
            </a:extLst>
          </p:cNvPr>
          <p:cNvSpPr txBox="1"/>
          <p:nvPr/>
        </p:nvSpPr>
        <p:spPr>
          <a:xfrm>
            <a:off x="6765636" y="1333285"/>
            <a:ext cx="4761346" cy="1446550"/>
          </a:xfrm>
          <a:prstGeom prst="rect">
            <a:avLst/>
          </a:prstGeom>
          <a:noFill/>
        </p:spPr>
        <p:txBody>
          <a:bodyPr wrap="square">
            <a:spAutoFit/>
          </a:bodyPr>
          <a:lstStyle/>
          <a:p>
            <a:pPr indent="0">
              <a:buNone/>
            </a:pPr>
            <a:r>
              <a:rPr lang="en-US" sz="2200" dirty="0"/>
              <a:t>Data from </a:t>
            </a:r>
            <a:r>
              <a:rPr lang="en-US" sz="2200" b="1" dirty="0"/>
              <a:t>MDI tenant </a:t>
            </a:r>
          </a:p>
          <a:p>
            <a:pPr indent="0">
              <a:buNone/>
            </a:pPr>
            <a:r>
              <a:rPr lang="en-US" sz="2200" dirty="0"/>
              <a:t>	(</a:t>
            </a:r>
            <a:r>
              <a:rPr lang="en-US" sz="2200" u="sng" dirty="0" err="1"/>
              <a:t>Nonindustry</a:t>
            </a:r>
            <a:r>
              <a:rPr lang="en-US" sz="2200" u="sng" dirty="0"/>
              <a:t> / CRC 1625</a:t>
            </a:r>
            <a:r>
              <a:rPr lang="en-US" sz="2200" dirty="0"/>
              <a:t> project) transferred to </a:t>
            </a:r>
          </a:p>
          <a:p>
            <a:pPr indent="0">
              <a:buNone/>
            </a:pPr>
            <a:r>
              <a:rPr lang="en-US" sz="2200" dirty="0"/>
              <a:t>	</a:t>
            </a:r>
            <a:r>
              <a:rPr lang="en-US" sz="2200" b="1" dirty="0"/>
              <a:t>CRC 1625 tenant</a:t>
            </a:r>
          </a:p>
        </p:txBody>
      </p:sp>
      <p:sp>
        <p:nvSpPr>
          <p:cNvPr id="20" name="Text Placeholder 19">
            <a:extLst>
              <a:ext uri="{FF2B5EF4-FFF2-40B4-BE49-F238E27FC236}">
                <a16:creationId xmlns:a16="http://schemas.microsoft.com/office/drawing/2014/main" id="{A61102FD-0495-22DA-1E88-BCFBB24039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3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285007" y="1152580"/>
            <a:ext cx="11625943" cy="2923877"/>
          </a:xfrm>
          <a:prstGeom prst="rect">
            <a:avLst/>
          </a:prstGeom>
          <a:noFill/>
        </p:spPr>
        <p:txBody>
          <a:bodyPr wrap="square">
            <a:spAutoFit/>
          </a:bodyPr>
          <a:lstStyle/>
          <a:p>
            <a:pPr algn="ctr"/>
            <a:endParaRPr lang="de-DE" sz="8000" dirty="0"/>
          </a:p>
          <a:p>
            <a:pPr algn="ctr"/>
            <a:r>
              <a:rPr lang="de-DE" sz="8000" dirty="0"/>
              <a:t>Questions &amp; </a:t>
            </a:r>
            <a:r>
              <a:rPr lang="de-DE" sz="8000" dirty="0" err="1"/>
              <a:t>Answers</a:t>
            </a:r>
            <a:endParaRPr lang="de-DE" sz="8000" dirty="0"/>
          </a:p>
          <a:p>
            <a:endParaRPr lang="de-DE" sz="2400" dirty="0"/>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6714309" y="6362393"/>
            <a:ext cx="4268015"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solidFill>
                  <a:srgbClr val="0070C0"/>
                </a:solidFill>
                <a:hlinkClick r:id="rId3">
                  <a:extLst>
                    <a:ext uri="{A12FA001-AC4F-418D-AE19-62706E023703}">
                      <ahyp:hlinkClr xmlns:ahyp="http://schemas.microsoft.com/office/drawing/2018/hyperlinkcolor" val="tx"/>
                    </a:ext>
                  </a:extLst>
                </a:hlinkClick>
              </a:rPr>
              <a:t>https://vdudarev.ru</a:t>
            </a:r>
            <a:endParaRPr lang="en-US" dirty="0">
              <a:solidFill>
                <a:srgbClr val="0070C0"/>
              </a:solidFill>
            </a:endParaRPr>
          </a:p>
          <a:p>
            <a:pPr indent="0">
              <a:buFont typeface="+mj-lt"/>
              <a:buNone/>
            </a:pPr>
            <a:endParaRPr lang="en-US" dirty="0"/>
          </a:p>
        </p:txBody>
      </p:sp>
    </p:spTree>
    <p:extLst>
      <p:ext uri="{BB962C8B-B14F-4D97-AF65-F5344CB8AC3E}">
        <p14:creationId xmlns:p14="http://schemas.microsoft.com/office/powerpoint/2010/main" val="1275985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D48BA-DEA6-8288-123D-6C585513EDA1}"/>
              </a:ext>
            </a:extLst>
          </p:cNvPr>
          <p:cNvSpPr txBox="1"/>
          <p:nvPr/>
        </p:nvSpPr>
        <p:spPr>
          <a:xfrm>
            <a:off x="198944" y="951263"/>
            <a:ext cx="11718401" cy="4524315"/>
          </a:xfrm>
          <a:prstGeom prst="rect">
            <a:avLst/>
          </a:prstGeom>
          <a:noFill/>
        </p:spPr>
        <p:txBody>
          <a:bodyPr wrap="square">
            <a:spAutoFit/>
          </a:bodyPr>
          <a:lstStyle/>
          <a:p>
            <a:pPr marL="285750" indent="-285750">
              <a:buFont typeface="Arial" panose="020B0604020202020204" pitchFamily="34" charset="0"/>
              <a:buChar char="•"/>
            </a:pPr>
            <a:r>
              <a:rPr lang="en-US" sz="2400" b="1" dirty="0"/>
              <a:t>Target audience</a:t>
            </a:r>
            <a:r>
              <a:rPr lang="en-US" sz="2400" dirty="0"/>
              <a:t> – materials repository creators and users:</a:t>
            </a:r>
          </a:p>
          <a:p>
            <a:pPr marL="742950" lvl="1" indent="-285750">
              <a:buFont typeface="Arial" panose="020B0604020202020204" pitchFamily="34" charset="0"/>
              <a:buChar char="•"/>
            </a:pPr>
            <a:r>
              <a:rPr lang="en-US" sz="2400" u="sng" dirty="0"/>
              <a:t>Scale:</a:t>
            </a:r>
            <a:r>
              <a:rPr lang="en-US" sz="2400" dirty="0"/>
              <a:t> from private users to enterprises;</a:t>
            </a:r>
          </a:p>
          <a:p>
            <a:pPr marL="742950" lvl="1" indent="-285750">
              <a:buFont typeface="Arial" panose="020B0604020202020204" pitchFamily="34" charset="0"/>
              <a:buChar char="•"/>
            </a:pPr>
            <a:r>
              <a:rPr lang="en-US" sz="2400" u="sng" dirty="0"/>
              <a:t>Accessibility for everybody:</a:t>
            </a:r>
            <a:r>
              <a:rPr lang="en-US" sz="2400" dirty="0"/>
              <a:t> Open source / Free of charge.</a:t>
            </a:r>
          </a:p>
          <a:p>
            <a:pPr lvl="1"/>
            <a:endParaRPr lang="en-US" sz="2400" dirty="0"/>
          </a:p>
          <a:p>
            <a:pPr marL="285750" indent="-285750">
              <a:buFont typeface="Arial" panose="020B0604020202020204" pitchFamily="34" charset="0"/>
              <a:buChar char="•"/>
            </a:pPr>
            <a:r>
              <a:rPr lang="en-US" sz="2400" b="1" dirty="0"/>
              <a:t>What does it do? </a:t>
            </a:r>
            <a:endParaRPr lang="en-US" sz="2400" dirty="0"/>
          </a:p>
          <a:p>
            <a:pPr lvl="1"/>
            <a:r>
              <a:rPr lang="en-US" sz="2400" dirty="0"/>
              <a:t>Facilitates </a:t>
            </a:r>
            <a:r>
              <a:rPr lang="en-US" sz="2400" dirty="0" err="1"/>
              <a:t>customisable</a:t>
            </a:r>
            <a:r>
              <a:rPr lang="en-US" sz="2400" dirty="0"/>
              <a:t> multitenant materials repositories creation.</a:t>
            </a:r>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r>
              <a:rPr lang="en-US" sz="2400" b="1" dirty="0"/>
              <a:t>Which aspects of FAIR does it cover?</a:t>
            </a:r>
            <a:endParaRPr lang="en-US" sz="2400" dirty="0"/>
          </a:p>
          <a:p>
            <a:pPr marL="742950" lvl="1" indent="-285750">
              <a:buFont typeface="Arial" panose="020B0604020202020204" pitchFamily="34" charset="0"/>
              <a:buChar char="•"/>
            </a:pPr>
            <a:r>
              <a:rPr lang="en-US" sz="2400" b="1" u="sng" dirty="0"/>
              <a:t>F</a:t>
            </a:r>
            <a:r>
              <a:rPr lang="en-US" sz="2400" u="sng" dirty="0"/>
              <a:t>indable:</a:t>
            </a:r>
            <a:r>
              <a:rPr lang="en-US" sz="2400" dirty="0"/>
              <a:t> yes (internal search &amp; external public search via SEO);</a:t>
            </a:r>
          </a:p>
          <a:p>
            <a:pPr marL="742950" lvl="1" indent="-285750">
              <a:buFont typeface="Arial" panose="020B0604020202020204" pitchFamily="34" charset="0"/>
              <a:buChar char="•"/>
            </a:pPr>
            <a:r>
              <a:rPr lang="en-US" sz="2400" b="1" u="sng" dirty="0"/>
              <a:t>A</a:t>
            </a:r>
            <a:r>
              <a:rPr lang="en-US" sz="2400" u="sng" dirty="0"/>
              <a:t>ccessible:</a:t>
            </a:r>
            <a:r>
              <a:rPr lang="en-US" sz="2400" dirty="0"/>
              <a:t> yes (UI and API: 24x7 on the internet);</a:t>
            </a:r>
          </a:p>
          <a:p>
            <a:pPr marL="742950" lvl="1" indent="-285750">
              <a:buFont typeface="Arial" panose="020B0604020202020204" pitchFamily="34" charset="0"/>
              <a:buChar char="•"/>
            </a:pPr>
            <a:r>
              <a:rPr lang="en-US" sz="2400" b="1" u="sng" dirty="0"/>
              <a:t>I</a:t>
            </a:r>
            <a:r>
              <a:rPr lang="en-US" sz="2400" u="sng" dirty="0"/>
              <a:t>nteroperable:</a:t>
            </a:r>
            <a:r>
              <a:rPr lang="en-US" sz="2400" dirty="0"/>
              <a:t> yes (</a:t>
            </a:r>
            <a:r>
              <a:rPr lang="en-US" sz="2400" dirty="0" err="1"/>
              <a:t>OpenAPI</a:t>
            </a:r>
            <a:r>
              <a:rPr lang="en-US" sz="2400" dirty="0"/>
              <a:t>, REST API);</a:t>
            </a:r>
          </a:p>
          <a:p>
            <a:pPr marL="742950" lvl="1" indent="-285750">
              <a:buFont typeface="Arial" panose="020B0604020202020204" pitchFamily="34" charset="0"/>
              <a:buChar char="•"/>
            </a:pPr>
            <a:r>
              <a:rPr lang="en-US" sz="2400" b="1" u="sng" dirty="0"/>
              <a:t>R</a:t>
            </a:r>
            <a:r>
              <a:rPr lang="en-US" sz="2400" u="sng" dirty="0"/>
              <a:t>eusable:</a:t>
            </a:r>
            <a:r>
              <a:rPr lang="en-US" sz="2400" dirty="0"/>
              <a:t> yes (create and customize new tenant).</a:t>
            </a: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8" y="108000"/>
            <a:ext cx="11976001" cy="792000"/>
          </a:xfrm>
        </p:spPr>
        <p:txBody>
          <a:bodyPr/>
          <a:lstStyle/>
          <a:p>
            <a:r>
              <a:rPr lang="en-US" dirty="0"/>
              <a:t>Placement: an Extensible Materials Repository Framework</a:t>
            </a:r>
          </a:p>
        </p:txBody>
      </p:sp>
      <p:sp>
        <p:nvSpPr>
          <p:cNvPr id="18" name="Text Placeholder 17">
            <a:extLst>
              <a:ext uri="{FF2B5EF4-FFF2-40B4-BE49-F238E27FC236}">
                <a16:creationId xmlns:a16="http://schemas.microsoft.com/office/drawing/2014/main" id="{547A8E55-9D1F-20E7-B0D9-506A71DA878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8479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6251-E524-0392-91CC-0686B971F4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CA323D-B1B1-E6B7-DD5E-DA6B36D1F8BF}"/>
              </a:ext>
            </a:extLst>
          </p:cNvPr>
          <p:cNvSpPr>
            <a:spLocks noGrp="1"/>
          </p:cNvSpPr>
          <p:nvPr>
            <p:ph type="title"/>
          </p:nvPr>
        </p:nvSpPr>
        <p:spPr/>
        <p:txBody>
          <a:bodyPr/>
          <a:lstStyle/>
          <a:p>
            <a:r>
              <a:rPr lang="en-US" dirty="0"/>
              <a:t>Security</a:t>
            </a:r>
          </a:p>
        </p:txBody>
      </p:sp>
      <p:sp>
        <p:nvSpPr>
          <p:cNvPr id="3" name="Textplatzhalter 2">
            <a:extLst>
              <a:ext uri="{FF2B5EF4-FFF2-40B4-BE49-F238E27FC236}">
                <a16:creationId xmlns:a16="http://schemas.microsoft.com/office/drawing/2014/main" id="{987263D6-3582-CE84-AE72-8FCD2E20C9C6}"/>
              </a:ext>
            </a:extLst>
          </p:cNvPr>
          <p:cNvSpPr>
            <a:spLocks noGrp="1"/>
          </p:cNvSpPr>
          <p:nvPr>
            <p:ph type="body" sz="quarter" idx="10"/>
          </p:nvPr>
        </p:nvSpPr>
        <p:spPr>
          <a:xfrm>
            <a:off x="624000" y="1968589"/>
            <a:ext cx="7032945" cy="1919817"/>
          </a:xfrm>
        </p:spPr>
        <p:txBody>
          <a:bodyPr/>
          <a:lstStyle/>
          <a:p>
            <a:r>
              <a:rPr lang="en-US" sz="3200" dirty="0"/>
              <a:t>Access levels, Roles, Authorization…</a:t>
            </a:r>
          </a:p>
        </p:txBody>
      </p:sp>
      <p:pic>
        <p:nvPicPr>
          <p:cNvPr id="1026" name="Picture 2" descr="IT Security - Reporting security threats">
            <a:extLst>
              <a:ext uri="{FF2B5EF4-FFF2-40B4-BE49-F238E27FC236}">
                <a16:creationId xmlns:a16="http://schemas.microsoft.com/office/drawing/2014/main" id="{EE22057C-82CF-B8A0-1D82-37F4306E8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318" y="2945102"/>
            <a:ext cx="41910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8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a:t>
            </a:r>
            <a:r>
              <a:rPr lang="en-US" sz="3600" dirty="0"/>
              <a:t>Registration and Authorization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43782" y="6362393"/>
            <a:ext cx="4738542" cy="485999"/>
          </a:xfrm>
        </p:spPr>
        <p:txBody>
          <a:bodyPr>
            <a:noAutofit/>
          </a:bodyPr>
          <a:lstStyle/>
          <a:p>
            <a:pPr>
              <a:spcAft>
                <a:spcPts val="0"/>
              </a:spcAft>
            </a:pPr>
            <a:r>
              <a:rPr lang="en-US" sz="700" dirty="0">
                <a:hlinkClick r:id="rId3"/>
              </a:rPr>
              <a:t>https://openid.net</a:t>
            </a:r>
            <a:endParaRPr lang="en-US" sz="700" dirty="0"/>
          </a:p>
          <a:p>
            <a:pPr>
              <a:spcAft>
                <a:spcPts val="0"/>
              </a:spcAft>
            </a:pPr>
            <a:r>
              <a:rPr lang="en-US" sz="700" dirty="0">
                <a:hlinkClick r:id="rId4"/>
              </a:rPr>
              <a:t>https://en.wikipedia.org/wiki/Authentication</a:t>
            </a:r>
            <a:endParaRPr lang="en-US" sz="700" dirty="0"/>
          </a:p>
          <a:p>
            <a:pPr>
              <a:spcAft>
                <a:spcPts val="0"/>
              </a:spcAft>
            </a:pPr>
            <a:r>
              <a:rPr lang="en-US" sz="700" dirty="0">
                <a:hlinkClick r:id="rId5"/>
              </a:rPr>
              <a:t>https://en.wikipedia.org/wiki/Authorization</a:t>
            </a:r>
            <a:endParaRPr lang="en-US" sz="700" dirty="0"/>
          </a:p>
        </p:txBody>
      </p:sp>
      <p:sp>
        <p:nvSpPr>
          <p:cNvPr id="3" name="TextBox 2">
            <a:extLst>
              <a:ext uri="{FF2B5EF4-FFF2-40B4-BE49-F238E27FC236}">
                <a16:creationId xmlns:a16="http://schemas.microsoft.com/office/drawing/2014/main" id="{2200481F-538C-6F5A-8DBC-1F938DCEE3B1}"/>
              </a:ext>
            </a:extLst>
          </p:cNvPr>
          <p:cNvSpPr txBox="1"/>
          <p:nvPr/>
        </p:nvSpPr>
        <p:spPr>
          <a:xfrm>
            <a:off x="241914" y="1082591"/>
            <a:ext cx="5212401" cy="2308324"/>
          </a:xfrm>
          <a:prstGeom prst="rect">
            <a:avLst/>
          </a:prstGeom>
          <a:noFill/>
        </p:spPr>
        <p:txBody>
          <a:bodyPr wrap="square">
            <a:spAutoFit/>
          </a:bodyPr>
          <a:lstStyle/>
          <a:p>
            <a:pPr defTabSz="685800"/>
            <a:r>
              <a:rPr lang="en-US" sz="1600" dirty="0">
                <a:solidFill>
                  <a:prstClr val="black"/>
                </a:solidFill>
              </a:rPr>
              <a:t>Application access level is determined by the current user context.</a:t>
            </a:r>
          </a:p>
          <a:p>
            <a:pPr defTabSz="685800"/>
            <a:r>
              <a:rPr lang="en-US" sz="1600" b="1" dirty="0">
                <a:solidFill>
                  <a:prstClr val="black"/>
                </a:solidFill>
              </a:rPr>
              <a:t>Two-way registration </a:t>
            </a:r>
            <a:r>
              <a:rPr lang="en-US" sz="1600" dirty="0">
                <a:solidFill>
                  <a:prstClr val="black"/>
                </a:solidFill>
              </a:rPr>
              <a:t>(choose any):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external provider </a:t>
            </a:r>
            <a:r>
              <a:rPr lang="en-US" sz="1600" dirty="0">
                <a:solidFill>
                  <a:prstClr val="black"/>
                </a:solidFill>
              </a:rPr>
              <a:t>(OpenID Connect)</a:t>
            </a:r>
            <a:r>
              <a:rPr lang="ru-RU" sz="1600" dirty="0">
                <a:solidFill>
                  <a:prstClr val="black"/>
                </a:solidFill>
              </a:rPr>
              <a:t>, </a:t>
            </a:r>
            <a:r>
              <a:rPr lang="en-US" sz="1600" dirty="0">
                <a:solidFill>
                  <a:prstClr val="black"/>
                </a:solidFill>
              </a:rPr>
              <a:t>e.g. Google (external authentication authority is used, no credentials are stored locally).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local account </a:t>
            </a:r>
            <a:r>
              <a:rPr lang="en-US" sz="1600" dirty="0">
                <a:solidFill>
                  <a:prstClr val="black"/>
                </a:solidFill>
              </a:rPr>
              <a:t>(credentials are stored internally);</a:t>
            </a:r>
          </a:p>
          <a:p>
            <a:pPr defTabSz="685800"/>
            <a:r>
              <a:rPr lang="en-US" sz="1600" dirty="0">
                <a:solidFill>
                  <a:prstClr val="black"/>
                </a:solidFill>
              </a:rPr>
              <a:t>In both cases, an </a:t>
            </a:r>
            <a:r>
              <a:rPr lang="en-US" sz="1600" u="sng" dirty="0">
                <a:solidFill>
                  <a:prstClr val="black"/>
                </a:solidFill>
              </a:rPr>
              <a:t>e-mail address is required</a:t>
            </a:r>
            <a:r>
              <a:rPr lang="en-US" sz="1600" dirty="0">
                <a:solidFill>
                  <a:prstClr val="black"/>
                </a:solidFill>
              </a:rPr>
              <a:t>, and its successful verification is a prerequisite for access.</a:t>
            </a:r>
          </a:p>
        </p:txBody>
      </p:sp>
      <p:pic>
        <p:nvPicPr>
          <p:cNvPr id="4" name="Picture 3">
            <a:extLst>
              <a:ext uri="{FF2B5EF4-FFF2-40B4-BE49-F238E27FC236}">
                <a16:creationId xmlns:a16="http://schemas.microsoft.com/office/drawing/2014/main" id="{66D7E815-60DE-80C5-BDF3-2F4735BEC34B}"/>
              </a:ext>
            </a:extLst>
          </p:cNvPr>
          <p:cNvPicPr>
            <a:picLocks noChangeAspect="1"/>
          </p:cNvPicPr>
          <p:nvPr/>
        </p:nvPicPr>
        <p:blipFill>
          <a:blip r:embed="rId6"/>
          <a:stretch>
            <a:fillRect/>
          </a:stretch>
        </p:blipFill>
        <p:spPr>
          <a:xfrm>
            <a:off x="5609395" y="1018422"/>
            <a:ext cx="6461125" cy="4215165"/>
          </a:xfrm>
          <a:prstGeom prst="rect">
            <a:avLst/>
          </a:prstGeom>
          <a:ln>
            <a:solidFill>
              <a:srgbClr val="0070C0"/>
            </a:solidFill>
          </a:ln>
        </p:spPr>
      </p:pic>
      <p:pic>
        <p:nvPicPr>
          <p:cNvPr id="7" name="Picture 6">
            <a:extLst>
              <a:ext uri="{FF2B5EF4-FFF2-40B4-BE49-F238E27FC236}">
                <a16:creationId xmlns:a16="http://schemas.microsoft.com/office/drawing/2014/main" id="{E0B0A05C-EABF-C856-940E-CA1F4CEAAE4F}"/>
              </a:ext>
            </a:extLst>
          </p:cNvPr>
          <p:cNvPicPr>
            <a:picLocks noChangeAspect="1"/>
          </p:cNvPicPr>
          <p:nvPr/>
        </p:nvPicPr>
        <p:blipFill>
          <a:blip r:embed="rId7"/>
          <a:stretch>
            <a:fillRect/>
          </a:stretch>
        </p:blipFill>
        <p:spPr>
          <a:xfrm>
            <a:off x="131386" y="3989278"/>
            <a:ext cx="4776520" cy="1662380"/>
          </a:xfrm>
          <a:prstGeom prst="rect">
            <a:avLst/>
          </a:prstGeom>
          <a:ln>
            <a:solidFill>
              <a:srgbClr val="0070C0"/>
            </a:solidFill>
          </a:ln>
        </p:spPr>
      </p:pic>
      <p:sp>
        <p:nvSpPr>
          <p:cNvPr id="8" name="TextBox 7">
            <a:extLst>
              <a:ext uri="{FF2B5EF4-FFF2-40B4-BE49-F238E27FC236}">
                <a16:creationId xmlns:a16="http://schemas.microsoft.com/office/drawing/2014/main" id="{EFC2CE2C-BAFD-B986-B189-4BF8EF9430FE}"/>
              </a:ext>
            </a:extLst>
          </p:cNvPr>
          <p:cNvSpPr txBox="1"/>
          <p:nvPr/>
        </p:nvSpPr>
        <p:spPr>
          <a:xfrm>
            <a:off x="8042757" y="5600806"/>
            <a:ext cx="4149243" cy="523220"/>
          </a:xfrm>
          <a:prstGeom prst="rect">
            <a:avLst/>
          </a:prstGeom>
          <a:noFill/>
        </p:spPr>
        <p:txBody>
          <a:bodyPr wrap="square">
            <a:spAutoFit/>
          </a:bodyPr>
          <a:lstStyle/>
          <a:p>
            <a:pPr defTabSz="685800"/>
            <a:r>
              <a:rPr lang="en-US" sz="1400" dirty="0">
                <a:solidFill>
                  <a:prstClr val="black"/>
                </a:solidFill>
              </a:rPr>
              <a:t>After e-mail confirmation, the user is considered active, but does not have an assigned user group.</a:t>
            </a:r>
          </a:p>
        </p:txBody>
      </p:sp>
      <p:pic>
        <p:nvPicPr>
          <p:cNvPr id="9" name="Picture 8">
            <a:extLst>
              <a:ext uri="{FF2B5EF4-FFF2-40B4-BE49-F238E27FC236}">
                <a16:creationId xmlns:a16="http://schemas.microsoft.com/office/drawing/2014/main" id="{EC25514A-9072-A15C-739C-0EBB1D3C6951}"/>
              </a:ext>
            </a:extLst>
          </p:cNvPr>
          <p:cNvPicPr>
            <a:picLocks noChangeAspect="1"/>
          </p:cNvPicPr>
          <p:nvPr/>
        </p:nvPicPr>
        <p:blipFill>
          <a:blip r:embed="rId8"/>
          <a:stretch>
            <a:fillRect/>
          </a:stretch>
        </p:blipFill>
        <p:spPr>
          <a:xfrm>
            <a:off x="3942873" y="5279964"/>
            <a:ext cx="3923363" cy="892645"/>
          </a:xfrm>
          <a:prstGeom prst="rect">
            <a:avLst/>
          </a:prstGeom>
          <a:ln>
            <a:solidFill>
              <a:srgbClr val="0070C0"/>
            </a:solidFill>
          </a:ln>
        </p:spPr>
      </p:pic>
      <p:cxnSp>
        <p:nvCxnSpPr>
          <p:cNvPr id="10" name="Straight Arrow Connector 9">
            <a:extLst>
              <a:ext uri="{FF2B5EF4-FFF2-40B4-BE49-F238E27FC236}">
                <a16:creationId xmlns:a16="http://schemas.microsoft.com/office/drawing/2014/main" id="{05EF2F86-7A96-8918-DE4F-417B7EF69F61}"/>
              </a:ext>
            </a:extLst>
          </p:cNvPr>
          <p:cNvCxnSpPr>
            <a:cxnSpLocks/>
          </p:cNvCxnSpPr>
          <p:nvPr/>
        </p:nvCxnSpPr>
        <p:spPr>
          <a:xfrm>
            <a:off x="3542548" y="5376202"/>
            <a:ext cx="410874" cy="0"/>
          </a:xfrm>
          <a:prstGeom prst="straightConnector1">
            <a:avLst/>
          </a:prstGeom>
          <a:noFill/>
          <a:ln w="63500" cap="flat" cmpd="sng" algn="ctr">
            <a:solidFill>
              <a:srgbClr val="003560">
                <a:lumMod val="90000"/>
                <a:lumOff val="10000"/>
                <a:alpha val="50000"/>
              </a:srgb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5FD5847D-F6D8-F554-6D1C-D7E9E56FEA43}"/>
              </a:ext>
            </a:extLst>
          </p:cNvPr>
          <p:cNvCxnSpPr>
            <a:cxnSpLocks/>
          </p:cNvCxnSpPr>
          <p:nvPr/>
        </p:nvCxnSpPr>
        <p:spPr>
          <a:xfrm>
            <a:off x="4395537" y="2117558"/>
            <a:ext cx="4379495" cy="0"/>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378F0B46-7FB7-4E6E-161D-2639AD946E5F}"/>
              </a:ext>
            </a:extLst>
          </p:cNvPr>
          <p:cNvCxnSpPr>
            <a:cxnSpLocks/>
          </p:cNvCxnSpPr>
          <p:nvPr/>
        </p:nvCxnSpPr>
        <p:spPr>
          <a:xfrm>
            <a:off x="1940990" y="2849125"/>
            <a:ext cx="3753957" cy="1883296"/>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3" name="Straight Arrow Connector 12">
            <a:extLst>
              <a:ext uri="{FF2B5EF4-FFF2-40B4-BE49-F238E27FC236}">
                <a16:creationId xmlns:a16="http://schemas.microsoft.com/office/drawing/2014/main" id="{EC20ED6D-7FA6-A4B9-849A-ABE92DB1A829}"/>
              </a:ext>
            </a:extLst>
          </p:cNvPr>
          <p:cNvCxnSpPr>
            <a:cxnSpLocks/>
          </p:cNvCxnSpPr>
          <p:nvPr/>
        </p:nvCxnSpPr>
        <p:spPr>
          <a:xfrm>
            <a:off x="1348409" y="3336758"/>
            <a:ext cx="0" cy="722379"/>
          </a:xfrm>
          <a:prstGeom prst="straightConnector1">
            <a:avLst/>
          </a:prstGeom>
          <a:noFill/>
          <a:ln w="63500" cap="flat" cmpd="sng" algn="ctr">
            <a:solidFill>
              <a:srgbClr val="0070C0">
                <a:alpha val="50000"/>
              </a:srgbClr>
            </a:solidFill>
            <a:prstDash val="solid"/>
            <a:miter lim="800000"/>
            <a:tailEnd type="triangle"/>
          </a:ln>
          <a:effectLst/>
        </p:spPr>
      </p:cxnSp>
      <p:sp>
        <p:nvSpPr>
          <p:cNvPr id="14" name="TextBox 13">
            <a:extLst>
              <a:ext uri="{FF2B5EF4-FFF2-40B4-BE49-F238E27FC236}">
                <a16:creationId xmlns:a16="http://schemas.microsoft.com/office/drawing/2014/main" id="{E606DF98-5BB3-7953-9C66-4AE74B0B0A1B}"/>
              </a:ext>
            </a:extLst>
          </p:cNvPr>
          <p:cNvSpPr txBox="1"/>
          <p:nvPr/>
        </p:nvSpPr>
        <p:spPr>
          <a:xfrm>
            <a:off x="7315199" y="691239"/>
            <a:ext cx="3362037" cy="307777"/>
          </a:xfrm>
          <a:prstGeom prst="rect">
            <a:avLst/>
          </a:prstGeom>
          <a:noFill/>
        </p:spPr>
        <p:txBody>
          <a:bodyPr wrap="square">
            <a:spAutoFit/>
          </a:bodyPr>
          <a:lstStyle/>
          <a:p>
            <a:r>
              <a:rPr lang="en-US" sz="1400" b="0" i="0" dirty="0">
                <a:solidFill>
                  <a:srgbClr val="0070C0"/>
                </a:solidFill>
                <a:effectLst/>
                <a:latin typeface="Slack-Lato"/>
                <a:hlinkClick r:id="rId9">
                  <a:extLst>
                    <a:ext uri="{A12FA001-AC4F-418D-AE19-62706E023703}">
                      <ahyp:hlinkClr xmlns:ahyp="http://schemas.microsoft.com/office/drawing/2018/hyperlinkcolor" val="tx"/>
                    </a:ext>
                  </a:extLst>
                </a:hlinkClick>
              </a:rPr>
              <a:t>https://</a:t>
            </a:r>
            <a:r>
              <a:rPr lang="en-US" sz="1400" b="1" i="0" dirty="0">
                <a:solidFill>
                  <a:srgbClr val="0070C0"/>
                </a:solidFill>
                <a:effectLst/>
                <a:latin typeface="Slack-Lato"/>
                <a:hlinkClick r:id="rId9">
                  <a:extLst>
                    <a:ext uri="{A12FA001-AC4F-418D-AE19-62706E023703}">
                      <ahyp:hlinkClr xmlns:ahyp="http://schemas.microsoft.com/office/drawing/2018/hyperlinkcolor" val="tx"/>
                    </a:ext>
                  </a:extLst>
                </a:hlinkClick>
              </a:rPr>
              <a:t>crc1625</a:t>
            </a:r>
            <a:r>
              <a:rPr lang="en-US" sz="1400" b="0" i="0" dirty="0">
                <a:solidFill>
                  <a:srgbClr val="0070C0"/>
                </a:solidFill>
                <a:effectLst/>
                <a:latin typeface="Slack-Lato"/>
                <a:hlinkClick r:id="rId9">
                  <a:extLst>
                    <a:ext uri="{A12FA001-AC4F-418D-AE19-62706E023703}">
                      <ahyp:hlinkClr xmlns:ahyp="http://schemas.microsoft.com/office/drawing/2018/hyperlinkcolor" val="tx"/>
                    </a:ext>
                  </a:extLst>
                </a:hlinkClick>
              </a:rPr>
              <a:t>.mdi.ruhr-uni-bochum.de</a:t>
            </a:r>
            <a:endParaRPr lang="en-US" dirty="0"/>
          </a:p>
        </p:txBody>
      </p:sp>
    </p:spTree>
    <p:extLst>
      <p:ext uri="{BB962C8B-B14F-4D97-AF65-F5344CB8AC3E}">
        <p14:creationId xmlns:p14="http://schemas.microsoft.com/office/powerpoint/2010/main" val="159757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how to register</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170822" y="950128"/>
            <a:ext cx="4955359" cy="4016484"/>
          </a:xfrm>
          <a:prstGeom prst="rect">
            <a:avLst/>
          </a:prstGeom>
          <a:noFill/>
        </p:spPr>
        <p:txBody>
          <a:bodyPr wrap="square">
            <a:spAutoFit/>
          </a:bodyPr>
          <a:lstStyle/>
          <a:p>
            <a:r>
              <a:rPr lang="en-US" sz="1500" b="1" i="0" dirty="0">
                <a:solidFill>
                  <a:srgbClr val="1D1C1D"/>
                </a:solidFill>
                <a:effectLst/>
                <a:latin typeface="Slack-Lato"/>
              </a:rPr>
              <a:t>Production </a:t>
            </a:r>
            <a:r>
              <a:rPr lang="en-US" sz="1500" b="0" i="0" dirty="0">
                <a:solidFill>
                  <a:srgbClr val="1D1C1D"/>
                </a:solidFill>
                <a:effectLst/>
                <a:latin typeface="Slack-Lato"/>
              </a:rPr>
              <a:t>(</a:t>
            </a:r>
            <a:r>
              <a:rPr lang="en-US" sz="1500"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a:t>
            </a:r>
            <a:r>
              <a:rPr lang="en-US" sz="1500" b="1" i="0" dirty="0">
                <a:solidFill>
                  <a:srgbClr val="0070C0"/>
                </a:solidFill>
                <a:effectLst/>
                <a:latin typeface="Slack-Lato"/>
                <a:hlinkClick r:id="rId3">
                  <a:extLst>
                    <a:ext uri="{A12FA001-AC4F-418D-AE19-62706E023703}">
                      <ahyp:hlinkClr xmlns:ahyp="http://schemas.microsoft.com/office/drawing/2018/hyperlinkcolor" val="tx"/>
                    </a:ext>
                  </a:extLst>
                </a:hlinkClick>
              </a:rPr>
              <a:t>crc1625</a:t>
            </a:r>
            <a:r>
              <a:rPr lang="en-US" sz="1500" b="0" i="0" dirty="0">
                <a:solidFill>
                  <a:srgbClr val="0070C0"/>
                </a:solidFill>
                <a:effectLst/>
                <a:latin typeface="Slack-Lato"/>
                <a:hlinkClick r:id="rId3">
                  <a:extLst>
                    <a:ext uri="{A12FA001-AC4F-418D-AE19-62706E023703}">
                      <ahyp:hlinkClr xmlns:ahyp="http://schemas.microsoft.com/office/drawing/2018/hyperlinkcolor" val="tx"/>
                    </a:ext>
                  </a:extLst>
                </a:hlinkClick>
              </a:rPr>
              <a:t>.mdi.ruhr-uni-bochum.de</a:t>
            </a:r>
            <a:r>
              <a:rPr lang="en-US" sz="1500" b="0" i="0" dirty="0">
                <a:solidFill>
                  <a:srgbClr val="1D1C1D"/>
                </a:solidFill>
                <a:effectLst/>
                <a:latin typeface="Slack-Lato"/>
              </a:rPr>
              <a:t>):</a:t>
            </a:r>
          </a:p>
          <a:p>
            <a:pPr marL="342900" indent="-342900">
              <a:buAutoNum type="arabicParenR"/>
            </a:pPr>
            <a:r>
              <a:rPr lang="en-US" sz="1500" b="0" i="0" dirty="0">
                <a:solidFill>
                  <a:srgbClr val="1D1C1D"/>
                </a:solidFill>
                <a:effectLst/>
                <a:latin typeface="Slack-Lato"/>
              </a:rPr>
              <a:t>You need to </a:t>
            </a:r>
            <a:r>
              <a:rPr lang="en-US" sz="1500" b="1" i="0" dirty="0">
                <a:solidFill>
                  <a:srgbClr val="1D1C1D"/>
                </a:solidFill>
                <a:effectLst/>
                <a:latin typeface="Slack-Lato"/>
              </a:rPr>
              <a:t>register</a:t>
            </a:r>
            <a:r>
              <a:rPr lang="en-US" sz="1500" b="0" i="0" dirty="0">
                <a:solidFill>
                  <a:srgbClr val="1D1C1D"/>
                </a:solidFill>
                <a:effectLst/>
                <a:latin typeface="Slack-Lato"/>
              </a:rPr>
              <a:t> with Google account or create your own account (email/password) </a:t>
            </a:r>
            <a:r>
              <a:rPr lang="en-US" sz="1500" b="1" i="0" dirty="0">
                <a:solidFill>
                  <a:srgbClr val="1D1C1D"/>
                </a:solidFill>
                <a:effectLst/>
                <a:latin typeface="Slack-Lato"/>
              </a:rPr>
              <a:t>and confirm e-mail </a:t>
            </a:r>
            <a:r>
              <a:rPr lang="en-US" sz="1500" b="0" i="0" dirty="0">
                <a:solidFill>
                  <a:srgbClr val="1D1C1D"/>
                </a:solidFill>
                <a:effectLst/>
                <a:latin typeface="Slack-Lato"/>
              </a:rPr>
              <a:t>(warning: user created with no role assigned).</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dirty="0">
                <a:solidFill>
                  <a:srgbClr val="1D1C1D"/>
                </a:solidFill>
                <a:latin typeface="Slack-Lato"/>
              </a:rPr>
              <a:t>Fill the </a:t>
            </a:r>
            <a:r>
              <a:rPr lang="en-US" sz="1500" b="1" dirty="0">
                <a:solidFill>
                  <a:srgbClr val="1D1C1D"/>
                </a:solidFill>
                <a:latin typeface="Slack-Lato"/>
              </a:rPr>
              <a:t>access request form </a:t>
            </a:r>
            <a:r>
              <a:rPr lang="en-US" sz="1500" dirty="0">
                <a:solidFill>
                  <a:srgbClr val="0070C0"/>
                </a:solidFill>
                <a:latin typeface="Slack-Lato"/>
                <a:hlinkClick r:id="rId4">
                  <a:extLst>
                    <a:ext uri="{A12FA001-AC4F-418D-AE19-62706E023703}">
                      <ahyp:hlinkClr xmlns:ahyp="http://schemas.microsoft.com/office/drawing/2018/hyperlinkcolor" val="tx"/>
                    </a:ext>
                  </a:extLst>
                </a:hlinkClick>
              </a:rPr>
              <a:t>https://forms.gle/F1kcKUoaFccBWHoBA</a:t>
            </a:r>
            <a:r>
              <a:rPr lang="en-US" sz="1500" dirty="0">
                <a:solidFill>
                  <a:srgbClr val="1D1C1D"/>
                </a:solidFill>
                <a:latin typeface="Slack-Lato"/>
              </a:rPr>
              <a:t>, specifying your </a:t>
            </a:r>
            <a:r>
              <a:rPr lang="en-US" sz="1500" u="sng" dirty="0">
                <a:solidFill>
                  <a:srgbClr val="1D1C1D"/>
                </a:solidFill>
                <a:latin typeface="Slack-Lato"/>
              </a:rPr>
              <a:t>e-mail</a:t>
            </a:r>
            <a:r>
              <a:rPr lang="en-US" sz="1500" dirty="0">
                <a:solidFill>
                  <a:srgbClr val="1D1C1D"/>
                </a:solidFill>
                <a:latin typeface="Slack-Lato"/>
              </a:rPr>
              <a:t>, used in registration, your </a:t>
            </a:r>
            <a:r>
              <a:rPr lang="en-US" sz="1500" u="sng" dirty="0">
                <a:solidFill>
                  <a:srgbClr val="1D1C1D"/>
                </a:solidFill>
                <a:latin typeface="Slack-Lato"/>
              </a:rPr>
              <a:t>name</a:t>
            </a:r>
            <a:r>
              <a:rPr lang="en-US" sz="1500" dirty="0">
                <a:solidFill>
                  <a:srgbClr val="1D1C1D"/>
                </a:solidFill>
                <a:latin typeface="Slack-Lato"/>
              </a:rPr>
              <a:t>, </a:t>
            </a:r>
            <a:r>
              <a:rPr lang="en-US" sz="1500" u="sng" dirty="0">
                <a:solidFill>
                  <a:srgbClr val="1D1C1D"/>
                </a:solidFill>
                <a:latin typeface="Slack-Lato"/>
              </a:rPr>
              <a:t>project</a:t>
            </a:r>
            <a:r>
              <a:rPr lang="en-US" sz="1500" dirty="0">
                <a:solidFill>
                  <a:srgbClr val="1D1C1D"/>
                </a:solidFill>
                <a:latin typeface="Slack-Lato"/>
              </a:rPr>
              <a:t> (e.g. A02) and optional comments.</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b="1" dirty="0">
                <a:solidFill>
                  <a:srgbClr val="1D1C1D"/>
                </a:solidFill>
                <a:latin typeface="Slack-Lato"/>
              </a:rPr>
              <a:t>Wait</a:t>
            </a:r>
            <a:r>
              <a:rPr lang="en-US" sz="1500" dirty="0">
                <a:solidFill>
                  <a:srgbClr val="1D1C1D"/>
                </a:solidFill>
                <a:latin typeface="Slack-Lato"/>
              </a:rPr>
              <a:t>… After manual processing you will be assigned by default a </a:t>
            </a:r>
            <a:r>
              <a:rPr lang="en-US" sz="1500" u="sng" dirty="0" err="1">
                <a:solidFill>
                  <a:srgbClr val="1D1C1D"/>
                </a:solidFill>
                <a:latin typeface="Slack-Lato"/>
              </a:rPr>
              <a:t>PowerUser</a:t>
            </a:r>
            <a:r>
              <a:rPr lang="en-US" sz="1500" dirty="0">
                <a:solidFill>
                  <a:srgbClr val="1D1C1D"/>
                </a:solidFill>
                <a:latin typeface="Slack-Lato"/>
              </a:rPr>
              <a:t> role and you are in power of adding data ))</a:t>
            </a:r>
          </a:p>
          <a:p>
            <a:pPr marL="342900" indent="-342900">
              <a:buAutoNum type="arabicParenR"/>
            </a:pPr>
            <a:endParaRPr lang="en-US" sz="1500" dirty="0">
              <a:solidFill>
                <a:srgbClr val="1D1C1D"/>
              </a:solidFill>
              <a:latin typeface="Slack-Lato"/>
            </a:endParaRPr>
          </a:p>
          <a:p>
            <a:endParaRPr lang="en-US" sz="1500" dirty="0">
              <a:solidFill>
                <a:srgbClr val="1D1C1D"/>
              </a:solidFill>
              <a:latin typeface="Slack-Lato"/>
            </a:endParaRPr>
          </a:p>
        </p:txBody>
      </p:sp>
      <p:sp>
        <p:nvSpPr>
          <p:cNvPr id="5" name="Text Placeholder 4">
            <a:extLst>
              <a:ext uri="{FF2B5EF4-FFF2-40B4-BE49-F238E27FC236}">
                <a16:creationId xmlns:a16="http://schemas.microsoft.com/office/drawing/2014/main" id="{F75E8088-5A68-A58B-5978-0E05201BA01C}"/>
              </a:ext>
            </a:extLst>
          </p:cNvPr>
          <p:cNvSpPr>
            <a:spLocks noGrp="1"/>
          </p:cNvSpPr>
          <p:nvPr>
            <p:ph type="body" sz="quarter" idx="13"/>
          </p:nvPr>
        </p:nvSpPr>
        <p:spPr/>
        <p:txBody>
          <a:bodyPr/>
          <a:lstStyle/>
          <a:p>
            <a:endParaRPr lang="en-US"/>
          </a:p>
        </p:txBody>
      </p:sp>
      <p:grpSp>
        <p:nvGrpSpPr>
          <p:cNvPr id="3" name="Group 2">
            <a:extLst>
              <a:ext uri="{FF2B5EF4-FFF2-40B4-BE49-F238E27FC236}">
                <a16:creationId xmlns:a16="http://schemas.microsoft.com/office/drawing/2014/main" id="{31EF8BB5-6C24-B4E0-9892-F4F92B32E137}"/>
              </a:ext>
            </a:extLst>
          </p:cNvPr>
          <p:cNvGrpSpPr/>
          <p:nvPr/>
        </p:nvGrpSpPr>
        <p:grpSpPr>
          <a:xfrm>
            <a:off x="2785678" y="46180"/>
            <a:ext cx="5941820" cy="5994400"/>
            <a:chOff x="2785678" y="46180"/>
            <a:chExt cx="5941820" cy="5994400"/>
          </a:xfrm>
        </p:grpSpPr>
        <p:cxnSp>
          <p:nvCxnSpPr>
            <p:cNvPr id="11" name="Straight Arrow Connector 10">
              <a:extLst>
                <a:ext uri="{FF2B5EF4-FFF2-40B4-BE49-F238E27FC236}">
                  <a16:creationId xmlns:a16="http://schemas.microsoft.com/office/drawing/2014/main" id="{75430711-6531-612A-0D71-6FCD7EC9ABA5}"/>
                </a:ext>
              </a:extLst>
            </p:cNvPr>
            <p:cNvCxnSpPr>
              <a:cxnSpLocks/>
            </p:cNvCxnSpPr>
            <p:nvPr/>
          </p:nvCxnSpPr>
          <p:spPr>
            <a:xfrm>
              <a:off x="2785678" y="2488906"/>
              <a:ext cx="3084945" cy="0"/>
            </a:xfrm>
            <a:prstGeom prst="straightConnector1">
              <a:avLst/>
            </a:prstGeom>
            <a:noFill/>
            <a:ln w="63500" cap="flat" cmpd="sng" algn="ctr">
              <a:solidFill>
                <a:srgbClr val="0070C0">
                  <a:alpha val="50000"/>
                </a:srgbClr>
              </a:solidFill>
              <a:prstDash val="solid"/>
              <a:miter lim="800000"/>
              <a:tailEnd type="triangle"/>
            </a:ln>
            <a:effectLst/>
          </p:spPr>
        </p:cxnSp>
        <p:pic>
          <p:nvPicPr>
            <p:cNvPr id="18" name="Picture 17">
              <a:extLst>
                <a:ext uri="{FF2B5EF4-FFF2-40B4-BE49-F238E27FC236}">
                  <a16:creationId xmlns:a16="http://schemas.microsoft.com/office/drawing/2014/main" id="{B64CA274-0651-09E2-4C81-252822BB5A2F}"/>
                </a:ext>
              </a:extLst>
            </p:cNvPr>
            <p:cNvPicPr>
              <a:picLocks noChangeAspect="1"/>
            </p:cNvPicPr>
            <p:nvPr/>
          </p:nvPicPr>
          <p:blipFill>
            <a:blip r:embed="rId5"/>
            <a:stretch>
              <a:fillRect/>
            </a:stretch>
          </p:blipFill>
          <p:spPr>
            <a:xfrm>
              <a:off x="5880703" y="46180"/>
              <a:ext cx="2846795" cy="5994400"/>
            </a:xfrm>
            <a:prstGeom prst="rect">
              <a:avLst/>
            </a:prstGeom>
            <a:ln>
              <a:solidFill>
                <a:srgbClr val="0070C0"/>
              </a:solidFill>
            </a:ln>
          </p:spPr>
        </p:pic>
      </p:grpSp>
      <p:grpSp>
        <p:nvGrpSpPr>
          <p:cNvPr id="4" name="Group 3">
            <a:extLst>
              <a:ext uri="{FF2B5EF4-FFF2-40B4-BE49-F238E27FC236}">
                <a16:creationId xmlns:a16="http://schemas.microsoft.com/office/drawing/2014/main" id="{0438A47B-9AAB-1CC7-C451-791732518DA6}"/>
              </a:ext>
            </a:extLst>
          </p:cNvPr>
          <p:cNvGrpSpPr/>
          <p:nvPr/>
        </p:nvGrpSpPr>
        <p:grpSpPr>
          <a:xfrm>
            <a:off x="8951099" y="3254438"/>
            <a:ext cx="3157774" cy="2506563"/>
            <a:chOff x="8951099" y="3254438"/>
            <a:chExt cx="3157774" cy="2506563"/>
          </a:xfrm>
        </p:grpSpPr>
        <p:pic>
          <p:nvPicPr>
            <p:cNvPr id="21" name="Picture 20">
              <a:extLst>
                <a:ext uri="{FF2B5EF4-FFF2-40B4-BE49-F238E27FC236}">
                  <a16:creationId xmlns:a16="http://schemas.microsoft.com/office/drawing/2014/main" id="{AEA92DBF-33C2-6409-FD77-4CBEDE27EEF6}"/>
                </a:ext>
              </a:extLst>
            </p:cNvPr>
            <p:cNvPicPr>
              <a:picLocks noChangeAspect="1"/>
            </p:cNvPicPr>
            <p:nvPr/>
          </p:nvPicPr>
          <p:blipFill>
            <a:blip r:embed="rId6"/>
            <a:stretch>
              <a:fillRect/>
            </a:stretch>
          </p:blipFill>
          <p:spPr>
            <a:xfrm>
              <a:off x="8951099" y="4258445"/>
              <a:ext cx="3111592" cy="1502556"/>
            </a:xfrm>
            <a:prstGeom prst="rect">
              <a:avLst/>
            </a:prstGeom>
            <a:ln>
              <a:solidFill>
                <a:srgbClr val="0070C0"/>
              </a:solidFill>
            </a:ln>
          </p:spPr>
        </p:pic>
        <p:sp>
          <p:nvSpPr>
            <p:cNvPr id="23" name="TextBox 22">
              <a:extLst>
                <a:ext uri="{FF2B5EF4-FFF2-40B4-BE49-F238E27FC236}">
                  <a16:creationId xmlns:a16="http://schemas.microsoft.com/office/drawing/2014/main" id="{93DD9189-C923-A328-C2F9-6045D9F49DCD}"/>
                </a:ext>
              </a:extLst>
            </p:cNvPr>
            <p:cNvSpPr txBox="1"/>
            <p:nvPr/>
          </p:nvSpPr>
          <p:spPr>
            <a:xfrm>
              <a:off x="9236363" y="3254438"/>
              <a:ext cx="2872510" cy="954107"/>
            </a:xfrm>
            <a:prstGeom prst="rect">
              <a:avLst/>
            </a:prstGeom>
            <a:noFill/>
          </p:spPr>
          <p:txBody>
            <a:bodyPr wrap="square">
              <a:spAutoFit/>
            </a:bodyPr>
            <a:lstStyle/>
            <a:p>
              <a:r>
                <a:rPr lang="en-US" sz="1400" b="1" dirty="0">
                  <a:solidFill>
                    <a:srgbClr val="FF0000"/>
                  </a:solidFill>
                  <a:latin typeface="Slack-Lato"/>
                </a:rPr>
                <a:t>Important for Administrators!</a:t>
              </a:r>
            </a:p>
            <a:p>
              <a:r>
                <a:rPr lang="en-US" sz="1400" dirty="0">
                  <a:latin typeface="Slack-Lato"/>
                </a:rPr>
                <a:t>Please, assign the following claims:</a:t>
              </a:r>
            </a:p>
            <a:p>
              <a:pPr marL="171450" indent="-171450">
                <a:buFont typeface="Arial" panose="020B0604020202020204" pitchFamily="34" charset="0"/>
                <a:buChar char="•"/>
              </a:pPr>
              <a:r>
                <a:rPr lang="en-US" sz="1400" b="1" dirty="0">
                  <a:latin typeface="Slack-Lato"/>
                </a:rPr>
                <a:t>Name</a:t>
              </a:r>
            </a:p>
            <a:p>
              <a:pPr marL="171450" indent="-171450">
                <a:buFont typeface="Arial" panose="020B0604020202020204" pitchFamily="34" charset="0"/>
                <a:buChar char="•"/>
              </a:pPr>
              <a:r>
                <a:rPr lang="en-US" sz="1400" b="1" dirty="0">
                  <a:latin typeface="Slack-Lato"/>
                </a:rPr>
                <a:t>Project</a:t>
              </a:r>
              <a:endParaRPr lang="en-US" sz="1400" b="1" dirty="0">
                <a:latin typeface="+mn-lt"/>
              </a:endParaRPr>
            </a:p>
          </p:txBody>
        </p:sp>
      </p:grpSp>
    </p:spTree>
    <p:extLst>
      <p:ext uri="{BB962C8B-B14F-4D97-AF65-F5344CB8AC3E}">
        <p14:creationId xmlns:p14="http://schemas.microsoft.com/office/powerpoint/2010/main" val="1364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500"/>
                                        <p:tgtEl>
                                          <p:spTgt spid="9">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778FBFD-4364-6339-999F-C0FC6DA574B1}"/>
              </a:ext>
            </a:extLst>
          </p:cNvPr>
          <p:cNvPicPr>
            <a:picLocks noChangeAspect="1"/>
          </p:cNvPicPr>
          <p:nvPr/>
        </p:nvPicPr>
        <p:blipFill>
          <a:blip r:embed="rId3"/>
          <a:stretch>
            <a:fillRect/>
          </a:stretch>
        </p:blipFill>
        <p:spPr>
          <a:xfrm>
            <a:off x="8522661" y="3439850"/>
            <a:ext cx="3517903" cy="2115103"/>
          </a:xfrm>
          <a:prstGeom prst="rect">
            <a:avLst/>
          </a:prstGeom>
          <a:ln>
            <a:solidFill>
              <a:srgbClr val="0070C0"/>
            </a:solidFill>
          </a:ln>
        </p:spPr>
      </p:pic>
      <p:pic>
        <p:nvPicPr>
          <p:cNvPr id="17" name="Picture 16">
            <a:extLst>
              <a:ext uri="{FF2B5EF4-FFF2-40B4-BE49-F238E27FC236}">
                <a16:creationId xmlns:a16="http://schemas.microsoft.com/office/drawing/2014/main" id="{070D2845-5FC2-9ABE-98AC-719C68E50C2E}"/>
              </a:ext>
            </a:extLst>
          </p:cNvPr>
          <p:cNvPicPr>
            <a:picLocks noChangeAspect="1"/>
          </p:cNvPicPr>
          <p:nvPr/>
        </p:nvPicPr>
        <p:blipFill>
          <a:blip r:embed="rId4"/>
          <a:stretch>
            <a:fillRect/>
          </a:stretch>
        </p:blipFill>
        <p:spPr>
          <a:xfrm>
            <a:off x="2959385" y="3439849"/>
            <a:ext cx="5472611" cy="2819504"/>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Identity User Control Interface</a:t>
            </a:r>
            <a:endParaRPr lang="de-DE" dirty="0"/>
          </a:p>
        </p:txBody>
      </p:sp>
      <p:sp>
        <p:nvSpPr>
          <p:cNvPr id="3" name="Text Placeholder 2">
            <a:extLst>
              <a:ext uri="{FF2B5EF4-FFF2-40B4-BE49-F238E27FC236}">
                <a16:creationId xmlns:a16="http://schemas.microsoft.com/office/drawing/2014/main" id="{4EB9E21F-7C26-F5AE-094D-BA2C8678DF03}"/>
              </a:ext>
            </a:extLst>
          </p:cNvPr>
          <p:cNvSpPr>
            <a:spLocks noGrp="1"/>
          </p:cNvSpPr>
          <p:nvPr>
            <p:ph type="body" sz="quarter" idx="13"/>
          </p:nvPr>
        </p:nvSpPr>
        <p:spPr>
          <a:xfrm>
            <a:off x="6289964" y="6362393"/>
            <a:ext cx="4692360" cy="485999"/>
          </a:xfrm>
        </p:spPr>
        <p:txBody>
          <a:bodyPr>
            <a:normAutofit/>
          </a:bodyPr>
          <a:lstStyle/>
          <a:p>
            <a:pPr indent="0">
              <a:buNone/>
            </a:pPr>
            <a:r>
              <a:rPr lang="en-US" sz="800" b="0" dirty="0">
                <a:solidFill>
                  <a:prstClr val="black"/>
                </a:solidFill>
                <a:latin typeface="Arial" panose="020B0604020202020204"/>
                <a:hlinkClick r:id="rId5"/>
              </a:rPr>
              <a:t>https://learn.microsoft.com/en-us/aspnet/core/security/authentication/identity</a:t>
            </a:r>
            <a:endParaRPr lang="en-US" sz="800" b="0" dirty="0">
              <a:solidFill>
                <a:prstClr val="black"/>
              </a:solidFill>
              <a:latin typeface="Arial" panose="020B0604020202020204"/>
            </a:endParaRPr>
          </a:p>
          <a:p>
            <a:endParaRPr lang="en-US" sz="800" b="0"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51437" y="1093071"/>
            <a:ext cx="3448287" cy="2821413"/>
          </a:xfrm>
          <a:prstGeom prst="rect">
            <a:avLst/>
          </a:prstGeom>
          <a:noFill/>
        </p:spPr>
        <p:txBody>
          <a:bodyPr wrap="square">
            <a:spAutoFit/>
          </a:bodyPr>
          <a:lstStyle/>
          <a:p>
            <a:pPr defTabSz="914377">
              <a:spcAft>
                <a:spcPts val="600"/>
              </a:spcAft>
            </a:pPr>
            <a:r>
              <a:rPr lang="en-US" sz="2400" b="1" dirty="0">
                <a:solidFill>
                  <a:prstClr val="black"/>
                </a:solidFill>
              </a:rPr>
              <a:t>Features:</a:t>
            </a:r>
          </a:p>
          <a:p>
            <a:pPr marL="380990" indent="-380990" defTabSz="914377">
              <a:spcAft>
                <a:spcPts val="600"/>
              </a:spcAft>
              <a:buFont typeface="Arial" panose="020B0604020202020204" pitchFamily="34" charset="0"/>
              <a:buChar char="•"/>
            </a:pPr>
            <a:r>
              <a:rPr lang="en-US" sz="2400" dirty="0">
                <a:solidFill>
                  <a:prstClr val="black"/>
                </a:solidFill>
              </a:rPr>
              <a:t>Registered </a:t>
            </a:r>
            <a:r>
              <a:rPr lang="en-US" sz="2400" u="sng" dirty="0">
                <a:solidFill>
                  <a:prstClr val="black"/>
                </a:solidFill>
              </a:rPr>
              <a:t>users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Roles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Claims</a:t>
            </a:r>
            <a:r>
              <a:rPr lang="en-US" sz="2400" dirty="0">
                <a:solidFill>
                  <a:prstClr val="black"/>
                </a:solidFill>
              </a:rPr>
              <a:t> management</a:t>
            </a:r>
            <a:endParaRPr lang="en-US" sz="2000" dirty="0">
              <a:solidFill>
                <a:prstClr val="black"/>
              </a:solidFill>
            </a:endParaRPr>
          </a:p>
          <a:p>
            <a:pPr marL="380990" indent="-380990" defTabSz="914377">
              <a:buFont typeface="Arial" panose="020B0604020202020204" pitchFamily="34" charset="0"/>
              <a:buChar char="•"/>
            </a:pPr>
            <a:endParaRPr lang="en-US" sz="1867" dirty="0">
              <a:solidFill>
                <a:prstClr val="black"/>
              </a:solidFill>
            </a:endParaRPr>
          </a:p>
          <a:p>
            <a:pPr defTabSz="914377"/>
            <a:endParaRPr lang="en-US" sz="1867" dirty="0">
              <a:solidFill>
                <a:prstClr val="black"/>
              </a:solidFill>
            </a:endParaRPr>
          </a:p>
        </p:txBody>
      </p:sp>
      <p:pic>
        <p:nvPicPr>
          <p:cNvPr id="7" name="Picture 6">
            <a:extLst>
              <a:ext uri="{FF2B5EF4-FFF2-40B4-BE49-F238E27FC236}">
                <a16:creationId xmlns:a16="http://schemas.microsoft.com/office/drawing/2014/main" id="{B7DC41F5-8473-22AB-8CEE-BC0355022691}"/>
              </a:ext>
            </a:extLst>
          </p:cNvPr>
          <p:cNvPicPr>
            <a:picLocks noChangeAspect="1"/>
          </p:cNvPicPr>
          <p:nvPr/>
        </p:nvPicPr>
        <p:blipFill>
          <a:blip r:embed="rId6"/>
          <a:stretch>
            <a:fillRect/>
          </a:stretch>
        </p:blipFill>
        <p:spPr>
          <a:xfrm>
            <a:off x="3736319" y="943129"/>
            <a:ext cx="8304245" cy="2400708"/>
          </a:xfrm>
          <a:prstGeom prst="rect">
            <a:avLst/>
          </a:prstGeom>
          <a:ln>
            <a:solidFill>
              <a:srgbClr val="0070C0"/>
            </a:solidFill>
          </a:ln>
        </p:spPr>
      </p:pic>
      <p:cxnSp>
        <p:nvCxnSpPr>
          <p:cNvPr id="19" name="Straight Arrow Connector 18">
            <a:extLst>
              <a:ext uri="{FF2B5EF4-FFF2-40B4-BE49-F238E27FC236}">
                <a16:creationId xmlns:a16="http://schemas.microsoft.com/office/drawing/2014/main" id="{902F00CA-2940-119D-F976-0ADD2810A2B4}"/>
              </a:ext>
            </a:extLst>
          </p:cNvPr>
          <p:cNvCxnSpPr>
            <a:cxnSpLocks/>
          </p:cNvCxnSpPr>
          <p:nvPr/>
        </p:nvCxnSpPr>
        <p:spPr>
          <a:xfrm>
            <a:off x="2281183" y="2002559"/>
            <a:ext cx="1632181"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626F07-464B-7922-6416-E28A3DF0970B}"/>
              </a:ext>
            </a:extLst>
          </p:cNvPr>
          <p:cNvCxnSpPr>
            <a:cxnSpLocks/>
          </p:cNvCxnSpPr>
          <p:nvPr/>
        </p:nvCxnSpPr>
        <p:spPr>
          <a:xfrm flipV="1">
            <a:off x="4557916" y="1522505"/>
            <a:ext cx="0" cy="37988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970747-1E83-DDB5-AFA1-97D40D4E1777}"/>
              </a:ext>
            </a:extLst>
          </p:cNvPr>
          <p:cNvCxnSpPr>
            <a:cxnSpLocks/>
          </p:cNvCxnSpPr>
          <p:nvPr/>
        </p:nvCxnSpPr>
        <p:spPr>
          <a:xfrm>
            <a:off x="3223260" y="2606040"/>
            <a:ext cx="5941611" cy="14536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61A17A-5C5A-4C6A-D6F6-4569B03859CA}"/>
              </a:ext>
            </a:extLst>
          </p:cNvPr>
          <p:cNvCxnSpPr>
            <a:cxnSpLocks/>
          </p:cNvCxnSpPr>
          <p:nvPr/>
        </p:nvCxnSpPr>
        <p:spPr>
          <a:xfrm>
            <a:off x="3291840" y="3154680"/>
            <a:ext cx="903153" cy="82332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3B4AF-E56A-E24C-BF91-C30F6BFDD445}"/>
              </a:ext>
            </a:extLst>
          </p:cNvPr>
          <p:cNvSpPr txBox="1"/>
          <p:nvPr/>
        </p:nvSpPr>
        <p:spPr>
          <a:xfrm>
            <a:off x="220016" y="3846670"/>
            <a:ext cx="2662931" cy="2308324"/>
          </a:xfrm>
          <a:prstGeom prst="rect">
            <a:avLst/>
          </a:prstGeom>
          <a:noFill/>
        </p:spPr>
        <p:txBody>
          <a:bodyPr wrap="square">
            <a:spAutoFit/>
          </a:bodyPr>
          <a:lstStyle/>
          <a:p>
            <a:pPr defTabSz="914377"/>
            <a:r>
              <a:rPr lang="en-US" sz="1600" dirty="0">
                <a:solidFill>
                  <a:prstClr val="black"/>
                </a:solidFill>
              </a:rPr>
              <a:t>Claim is a piece of information (key-value pair) that describes a user. Claims are stored in a user's identity and can be used to determine what actions a user is authorized to perform, such as accessing certain pages or resources.</a:t>
            </a:r>
          </a:p>
        </p:txBody>
      </p:sp>
    </p:spTree>
    <p:extLst>
      <p:ext uri="{BB962C8B-B14F-4D97-AF65-F5344CB8AC3E}">
        <p14:creationId xmlns:p14="http://schemas.microsoft.com/office/powerpoint/2010/main" val="323153917"/>
      </p:ext>
    </p:extLst>
  </p:cSld>
  <p:clrMapOvr>
    <a:masterClrMapping/>
  </p:clrMapOvr>
</p:sld>
</file>

<file path=ppt/theme/theme1.xml><?xml version="1.0" encoding="utf-8"?>
<a:theme xmlns:a="http://schemas.openxmlformats.org/drawingml/2006/main" name="MDI_2020">
  <a:themeElements>
    <a:clrScheme name="Benutzerdefiniert 1">
      <a:dk1>
        <a:srgbClr val="14272E"/>
      </a:dk1>
      <a:lt1>
        <a:sysClr val="window" lastClr="FFFFFF"/>
      </a:lt1>
      <a:dk2>
        <a:srgbClr val="262626"/>
      </a:dk2>
      <a:lt2>
        <a:srgbClr val="A485CE"/>
      </a:lt2>
      <a:accent1>
        <a:srgbClr val="8DBB8C"/>
      </a:accent1>
      <a:accent2>
        <a:srgbClr val="45ACDF"/>
      </a:accent2>
      <a:accent3>
        <a:srgbClr val="AC0823"/>
      </a:accent3>
      <a:accent4>
        <a:srgbClr val="574A88"/>
      </a:accent4>
      <a:accent5>
        <a:srgbClr val="9C5516"/>
      </a:accent5>
      <a:accent6>
        <a:srgbClr val="59211C"/>
      </a:accent6>
      <a:hlink>
        <a:srgbClr val="91C4FD"/>
      </a:hlink>
      <a:folHlink>
        <a:srgbClr val="91C4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ochum Desing" id="{60194CD7-2D34-4CB5-AA7F-D303CFA06869}" vid="{51C924DA-8550-416D-8FCC-93E002F690FF}"/>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Template_MDI_2020_fancy</Template>
  <TotalTime>1000</TotalTime>
  <Words>4673</Words>
  <Application>Microsoft Office PowerPoint</Application>
  <PresentationFormat>Widescreen</PresentationFormat>
  <Paragraphs>736</Paragraphs>
  <Slides>51</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Cascadia Mono</vt:lpstr>
      <vt:lpstr>Courier New</vt:lpstr>
      <vt:lpstr>Futura Bk BT</vt:lpstr>
      <vt:lpstr>Slack-Lato</vt:lpstr>
      <vt:lpstr>Source Sans Pro</vt:lpstr>
      <vt:lpstr>Wingdings</vt:lpstr>
      <vt:lpstr>MDI_2020</vt:lpstr>
      <vt:lpstr>Current state of RDMS</vt:lpstr>
      <vt:lpstr>RDMS Core Features</vt:lpstr>
      <vt:lpstr>Tenants</vt:lpstr>
      <vt:lpstr>RDMS: Multiple Tenant Support</vt:lpstr>
      <vt:lpstr>RDMS: Data transfer between tenants</vt:lpstr>
      <vt:lpstr>Security</vt:lpstr>
      <vt:lpstr>RDMS: Registration and Authorization</vt:lpstr>
      <vt:lpstr>RDMS: how to register</vt:lpstr>
      <vt:lpstr>RDMS: Identity User Control Interface</vt:lpstr>
      <vt:lpstr>RDMS: Predefined Roles</vt:lpstr>
      <vt:lpstr>RDMS: Setting the Object Access Level</vt:lpstr>
      <vt:lpstr>RDMS: Adjust Functionality According to User Permissions</vt:lpstr>
      <vt:lpstr>Content</vt:lpstr>
      <vt:lpstr>RDMS Project Tree: control and display</vt:lpstr>
      <vt:lpstr>RDMS List Types: control</vt:lpstr>
      <vt:lpstr>RDMS DropZone Tasks: Batch Data Validation &amp; Import</vt:lpstr>
      <vt:lpstr>RDMS DropZone: Staged Files (before import)</vt:lpstr>
      <vt:lpstr>RDMS: Created Objects</vt:lpstr>
      <vt:lpstr>Properties</vt:lpstr>
      <vt:lpstr>RDMS Extended Properties: the basics </vt:lpstr>
      <vt:lpstr>RDMS Extended Properties: Representing Table Data </vt:lpstr>
      <vt:lpstr>RDMS Extended Properties: Control </vt:lpstr>
      <vt:lpstr>RDMS Extended Properties: Export and Import </vt:lpstr>
      <vt:lpstr>RDMS: Search</vt:lpstr>
      <vt:lpstr>RDMS: Interlink Objects</vt:lpstr>
      <vt:lpstr>UDT &amp; Extensibility</vt:lpstr>
      <vt:lpstr>User-Defined Type Support</vt:lpstr>
      <vt:lpstr>UI to create a new user-defined type</vt:lpstr>
      <vt:lpstr>Ways of customization</vt:lpstr>
      <vt:lpstr>RDMS no-code customisation: Templates for object type </vt:lpstr>
      <vt:lpstr>Customisation via External Services</vt:lpstr>
      <vt:lpstr>Validation from RDMS perspective: API makes it flexible</vt:lpstr>
      <vt:lpstr>Type configuration: Data Extraction (external Web Service)</vt:lpstr>
      <vt:lpstr>RDMS: Data Visualization</vt:lpstr>
      <vt:lpstr>Sample Customised Form</vt:lpstr>
      <vt:lpstr>Use Case: Sample Transformation Workflow</vt:lpstr>
      <vt:lpstr>Materials Libraries</vt:lpstr>
      <vt:lpstr>Materials Library: integrating heterogeneous data</vt:lpstr>
      <vt:lpstr>Data extraction: adding data to Compositions (MAs)</vt:lpstr>
      <vt:lpstr>Use Case: Sample -&gt; EDX -&gt; Resistance &amp; Search</vt:lpstr>
      <vt:lpstr>Tracking Samples or Handover event: initialisation</vt:lpstr>
      <vt:lpstr>Tracking Samples or Handover event: delivering / delivered</vt:lpstr>
      <vt:lpstr>Tracking Samples or Handover event: user overview</vt:lpstr>
      <vt:lpstr>Tracking Samples or Handover event: project overview</vt:lpstr>
      <vt:lpstr>Reports &amp; Statistics: Objects</vt:lpstr>
      <vt:lpstr>Reports &amp; Statistics: Users</vt:lpstr>
      <vt:lpstr>Project-wide Statistics / Person-wide Statistics</vt:lpstr>
      <vt:lpstr>Source Control (GitLab)</vt:lpstr>
      <vt:lpstr>RDMS Free Playground</vt:lpstr>
      <vt:lpstr>Thanks for your kind attention</vt:lpstr>
      <vt:lpstr>Placement: an Extensible Materials Repository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Sabrina Ba</dc:creator>
  <cp:lastModifiedBy>Виктор Дударев</cp:lastModifiedBy>
  <cp:revision>48</cp:revision>
  <dcterms:created xsi:type="dcterms:W3CDTF">2024-02-02T15:51:13Z</dcterms:created>
  <dcterms:modified xsi:type="dcterms:W3CDTF">2024-10-05T20:14:28Z</dcterms:modified>
</cp:coreProperties>
</file>