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5" r:id="rId1"/>
    <p:sldMasterId id="2147483679" r:id="rId2"/>
  </p:sldMasterIdLst>
  <p:notesMasterIdLst>
    <p:notesMasterId r:id="rId22"/>
  </p:notesMasterIdLst>
  <p:handoutMasterIdLst>
    <p:handoutMasterId r:id="rId23"/>
  </p:handoutMasterIdLst>
  <p:sldIdLst>
    <p:sldId id="256" r:id="rId3"/>
    <p:sldId id="9487" r:id="rId4"/>
    <p:sldId id="9489" r:id="rId5"/>
    <p:sldId id="9477" r:id="rId6"/>
    <p:sldId id="384" r:id="rId7"/>
    <p:sldId id="9495" r:id="rId8"/>
    <p:sldId id="9476" r:id="rId9"/>
    <p:sldId id="9498" r:id="rId10"/>
    <p:sldId id="9471" r:id="rId11"/>
    <p:sldId id="9472" r:id="rId12"/>
    <p:sldId id="9456" r:id="rId13"/>
    <p:sldId id="9466" r:id="rId14"/>
    <p:sldId id="9497" r:id="rId15"/>
    <p:sldId id="9492" r:id="rId16"/>
    <p:sldId id="9453" r:id="rId17"/>
    <p:sldId id="9494" r:id="rId18"/>
    <p:sldId id="9499" r:id="rId19"/>
    <p:sldId id="9491" r:id="rId20"/>
    <p:sldId id="397" r:id="rId21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B0BD07-221F-49F1-84C3-A636A7D2C99B}">
          <p14:sldIdLst>
            <p14:sldId id="256"/>
            <p14:sldId id="9487"/>
            <p14:sldId id="9489"/>
          </p14:sldIdLst>
        </p14:section>
        <p14:section name="NFDI AAI" id="{56118B26-A60B-4816-85A5-D4A1A7D8E17F}">
          <p14:sldIdLst>
            <p14:sldId id="9477"/>
          </p14:sldIdLst>
        </p14:section>
        <p14:section name="&quot;Partner&quot; Access Level" id="{9542FD90-6CBF-4D51-935A-C7DAD9D2B92D}">
          <p14:sldIdLst>
            <p14:sldId id="384"/>
          </p14:sldIdLst>
        </p14:section>
        <p14:section name="Surface vs. Volume Compositions" id="{3A62B5E7-2DD6-4938-9A7B-0D0B9AC9C7D1}">
          <p14:sldIdLst>
            <p14:sldId id="9495"/>
            <p14:sldId id="9476"/>
          </p14:sldIdLst>
        </p14:section>
        <p14:section name="XRD Phase Overview" id="{C71C1FDC-FD33-4693-B7F0-3EC2DC45EC83}">
          <p14:sldIdLst>
            <p14:sldId id="9498"/>
            <p14:sldId id="9471"/>
            <p14:sldId id="9472"/>
          </p14:sldIdLst>
        </p14:section>
        <p14:section name="Tafel Slope" id="{E48A7B6C-17B1-4AED-B96A-F9F62D2893F8}">
          <p14:sldIdLst>
            <p14:sldId id="9456"/>
            <p14:sldId id="9466"/>
            <p14:sldId id="9497"/>
          </p14:sldIdLst>
        </p14:section>
        <p14:section name="Publication type" id="{3A98F23C-1CF7-4B82-BAEA-3AC3F3F36FCA}">
          <p14:sldIdLst>
            <p14:sldId id="9492"/>
            <p14:sldId id="9453"/>
            <p14:sldId id="9494"/>
            <p14:sldId id="9499"/>
          </p14:sldIdLst>
        </p14:section>
        <p14:section name="Next" id="{E011328B-3E29-45BF-AAA2-90D48ECA6989}">
          <p14:sldIdLst>
            <p14:sldId id="9491"/>
          </p14:sldIdLst>
        </p14:section>
        <p14:section name="Conclusion" id="{BA70D61A-F589-4CAA-B1AF-793277921755}">
          <p14:sldIdLst>
            <p14:sldId id="39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4C0B07"/>
    <a:srgbClr val="004C93"/>
    <a:srgbClr val="2E316C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0" autoAdjust="0"/>
    <p:restoredTop sz="86404" autoAdjust="0"/>
  </p:normalViewPr>
  <p:slideViewPr>
    <p:cSldViewPr snapToGrid="0">
      <p:cViewPr varScale="1">
        <p:scale>
          <a:sx n="95" d="100"/>
          <a:sy n="95" d="100"/>
        </p:scale>
        <p:origin x="100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40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5A9029-D419-CC36-E2B9-5E00E84FF4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7A68C2-ABBF-C7F1-08F7-E0FA2109EF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120CC-B14A-4276-BC9B-30C89641BADF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C66B3-741F-3822-E843-881D10F2BB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ED757-3AE4-AF73-0B9F-324E55E7D7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8A1140-198F-4929-BC70-E73E07C4B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96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09.10.2025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258EF-A93B-C696-AE06-D8841D4F2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9E16B2-3972-E0A5-7AC6-C0A432717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5D637-B21B-9ACE-2714-14A978593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AC9C8-776A-9EDB-76D7-E4669B9A6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656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6583F-68AF-A8EE-C0B1-DFC5ED45F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F703B2-712D-383A-743D-A45102AEC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99BF4-40CE-C0C1-FE72-7D29C285A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3E944-1FBD-F904-229F-13E5F1EB41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793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6FB84-45E8-73AB-B87D-F57CD9018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873372-6311-3051-76B8-3693F4ADC0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7C0E78-76D1-BFAF-8DA5-A958A4B0A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42C27-83EB-3565-A73C-FBC940F01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795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169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FB6F0-2215-C124-DC6E-73828868C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7B1597-113D-4776-494E-767E65BFF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2F7EB7-D1C8-17A2-3F84-E601FC9C92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88F0A-D204-B4C9-6E2A-E4BBA229C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264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B5C4E-2B46-8203-2035-6AB7F2026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892685-CF0B-E84D-97C6-CD5EBDAF5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56C5A9-78B0-B5AC-545D-2AF617DA8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E4081-D786-6ADB-39AD-95171DFE65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90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447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00D54-FB91-E5D3-F211-CA47D44B2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D89A64-1F81-157E-5823-16CB6735A9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669132-35F3-E6C0-AA8E-0E141A24C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EFC71-4E72-F077-BD2C-970ACB08C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524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CDF84-3CF9-F468-0AD0-23C853D8D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ED29CF-4C06-9FFB-2AD4-DF671957F8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657F65-B618-4971-6AF0-F55118BC5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2FABD-5C66-2936-2163-553E5D8971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4835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616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F7185-2D90-48B6-6BFF-D1E9605C5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AED1F9-B9EA-1874-B513-18075F7D5A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D76F8E-081D-3456-D61F-DF3D48907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B2A30-6748-2E68-95B0-9703AED54E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159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A016A-CD2F-4FD8-8ACB-089C8527C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DC99D1-3C05-8735-E475-C84F4FA58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992C46-81EA-24CB-04E0-397A9B32C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2B888-1AD2-EABF-1DA0-3B0CAA933E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478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0606A-691E-6E71-0C17-C2A13C7BF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C396852-EE4D-CF84-2F15-744131911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355458B-FFE7-6E4E-B0AE-80FFF72E61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73EDA7-DE17-22F7-19DF-B0008283EA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749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6D035-C793-7235-2EF1-D3617C5C8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4DFE8D0-97BE-0451-8569-D8780F2C2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A606130-C751-D085-B4B5-D4366A836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1799176-B9EF-B601-5020-8683BC41E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94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B11CA-0903-A50A-FE3A-893ACCBC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76E790A-4D86-6E29-452B-E652E4EC1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35455CF-A628-176A-FADE-2498CF3F8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5687AB-E792-0BFD-EA5D-C622A6B4A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7667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42892-CDFB-F4EC-79C0-60229CA6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0C3DDB1-68F0-FA2C-CCDC-B2EE75242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8B3B47C-0559-3935-0278-79F178687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E215F3-982F-9F61-01B0-EFC296FF7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6387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3AE2D-4E95-076D-8FE4-FB32F5F66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9CDBD0-109D-1E0A-AC8B-7769E3F94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7757E1-447C-DFC9-F10E-4C2E36D3C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E13F7-2A3B-BD28-4AD4-164BE44BC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597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403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337733" y="831853"/>
            <a:ext cx="9450000" cy="2798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cap="sm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noProof="0" dirty="0"/>
          </a:p>
        </p:txBody>
      </p:sp>
      <p:pic>
        <p:nvPicPr>
          <p:cNvPr id="1026" name="Picture 2" descr="CRC 1625">
            <a:extLst>
              <a:ext uri="{FF2B5EF4-FFF2-40B4-BE49-F238E27FC236}">
                <a16:creationId xmlns:a16="http://schemas.microsoft.com/office/drawing/2014/main" id="{9CBDD254-1B04-070C-72E0-764096BA13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88" y="5823309"/>
            <a:ext cx="531961" cy="39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ogo Lehrstuhl Materials Discovery">
            <a:extLst>
              <a:ext uri="{FF2B5EF4-FFF2-40B4-BE49-F238E27FC236}">
                <a16:creationId xmlns:a16="http://schemas.microsoft.com/office/drawing/2014/main" id="{C9CF2E9C-9C9D-1CC9-8FD5-806FA9ABCB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311" y="5798415"/>
            <a:ext cx="1781894" cy="43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‹#›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22" name="Area C" hidden="1">
            <a:extLst>
              <a:ext uri="{FF2B5EF4-FFF2-40B4-BE49-F238E27FC236}">
                <a16:creationId xmlns:a16="http://schemas.microsoft.com/office/drawing/2014/main" id="{0F8AF86F-DAD4-E648-A096-8E7DDD34F16A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3" name="Element_C">
              <a:extLst>
                <a:ext uri="{FF2B5EF4-FFF2-40B4-BE49-F238E27FC236}">
                  <a16:creationId xmlns:a16="http://schemas.microsoft.com/office/drawing/2014/main" id="{717E5556-728B-D449-9DB4-95716CFA47C0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_C">
              <a:extLst>
                <a:ext uri="{FF2B5EF4-FFF2-40B4-BE49-F238E27FC236}">
                  <a16:creationId xmlns:a16="http://schemas.microsoft.com/office/drawing/2014/main" id="{3331879B-FD0F-4F43-8A20-22FB5D4129E5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C01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580104" y="6372000"/>
            <a:ext cx="4995073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300" b="1" noProof="0" dirty="0">
                <a:solidFill>
                  <a:srgbClr val="004C93"/>
                </a:solidFill>
              </a:rPr>
              <a:t>CRC 1625 INF Project</a:t>
            </a:r>
          </a:p>
          <a:p>
            <a:r>
              <a:rPr lang="en-US" sz="1200" noProof="0" dirty="0">
                <a:solidFill>
                  <a:srgbClr val="004C93"/>
                </a:solidFill>
              </a:rPr>
              <a:t>3-5 November 2025, Raesfeld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4000" y="5640000"/>
            <a:ext cx="10080000" cy="432000"/>
          </a:xfrm>
        </p:spPr>
        <p:txBody>
          <a:bodyPr/>
          <a:lstStyle>
            <a:lvl1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1pPr>
            <a:lvl2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2pPr>
            <a:lvl3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3pPr>
            <a:lvl4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4pPr>
            <a:lvl5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5pPr>
            <a:lvl6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6pPr>
            <a:lvl7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7pPr>
            <a:lvl8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8pPr>
            <a:lvl9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4000" y="6240000"/>
            <a:ext cx="10080000" cy="1920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000" y="4665600"/>
            <a:ext cx="3340800" cy="231864"/>
          </a:xfrm>
          <a:prstGeom prst="rect">
            <a:avLst/>
          </a:prstGeo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4C7B36F-18FD-48F5-9A0D-FC40AEE68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0910400" cy="4248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3600" y="0"/>
            <a:ext cx="1920483" cy="1920000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5193600"/>
            <a:ext cx="4703915" cy="432000"/>
          </a:xfrm>
        </p:spPr>
        <p:txBody>
          <a:bodyPr/>
          <a:lstStyle>
            <a:lvl1pPr>
              <a:lnSpc>
                <a:spcPts val="3333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11C8C5-D6EB-4C5D-9539-1ADEFC0908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9599" y="5193600"/>
            <a:ext cx="3340800" cy="432000"/>
          </a:xfrm>
        </p:spPr>
        <p:txBody>
          <a:bodyPr anchor="ctr" anchorCtr="0"/>
          <a:lstStyle>
            <a:lvl1pPr algn="ctr">
              <a:defRPr sz="1400"/>
            </a:lvl1pPr>
          </a:lstStyle>
          <a:p>
            <a:r>
              <a:rPr lang="de-DE" dirty="0"/>
              <a:t>Logo auf Platzhalter ziehen</a:t>
            </a:r>
          </a:p>
        </p:txBody>
      </p:sp>
    </p:spTree>
    <p:extLst>
      <p:ext uri="{BB962C8B-B14F-4D97-AF65-F5344CB8AC3E}">
        <p14:creationId xmlns:p14="http://schemas.microsoft.com/office/powerpoint/2010/main" val="3169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008000"/>
            <a:ext cx="10896000" cy="960000"/>
          </a:xfrm>
        </p:spPr>
        <p:txBody>
          <a:bodyPr/>
          <a:lstStyle>
            <a:lvl1pPr>
              <a:lnSpc>
                <a:spcPts val="7600"/>
              </a:lnSpc>
              <a:defRPr sz="64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968589"/>
            <a:ext cx="10896000" cy="1919817"/>
          </a:xfrm>
        </p:spPr>
        <p:txBody>
          <a:bodyPr/>
          <a:lstStyle>
            <a:lvl1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1pPr>
            <a:lvl2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2pPr>
            <a:lvl3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3pPr>
            <a:lvl4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4pPr>
            <a:lvl5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5pPr>
            <a:lvl6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6pPr>
            <a:lvl7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7pPr>
            <a:lvl8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8pPr>
            <a:lvl9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1855049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104000"/>
            <a:ext cx="10896000" cy="720000"/>
          </a:xfrm>
        </p:spPr>
        <p:txBody>
          <a:bodyPr/>
          <a:lstStyle>
            <a:lvl1pPr>
              <a:lnSpc>
                <a:spcPts val="5867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823999"/>
            <a:ext cx="10896000" cy="3888000"/>
          </a:xfrm>
        </p:spPr>
        <p:txBody>
          <a:bodyPr/>
          <a:lstStyle>
            <a:lvl1pPr>
              <a:lnSpc>
                <a:spcPts val="5867"/>
              </a:lnSpc>
              <a:spcAft>
                <a:spcPts val="0"/>
              </a:spcAft>
              <a:defRPr sz="4800" b="0">
                <a:solidFill>
                  <a:schemeClr val="bg1"/>
                </a:solidFill>
              </a:defRPr>
            </a:lvl1pPr>
            <a:lvl2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2pPr>
            <a:lvl3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3pPr>
            <a:lvl4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4pPr>
            <a:lvl5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5pPr>
            <a:lvl6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6pPr>
            <a:lvl7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7pPr>
            <a:lvl8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8pPr>
            <a:lvl9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2524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03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24000" y="1224000"/>
            <a:ext cx="10896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3505067" y="-624000"/>
            <a:ext cx="19778197" cy="8111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6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12336001" y="4437031"/>
            <a:ext cx="2756284" cy="115221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8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12192000" cy="686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753158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736000" y="624000"/>
            <a:ext cx="6720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5999" y="5270400"/>
            <a:ext cx="6720000" cy="43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104425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>
          <p15:clr>
            <a:srgbClr val="FBAE40"/>
          </p15:clr>
        </p15:guide>
        <p15:guide id="2" pos="4468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241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670370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3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>
          <p15:clr>
            <a:srgbClr val="FBAE40"/>
          </p15:clr>
        </p15:guide>
        <p15:guide id="5" pos="279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</p:spTree>
    <p:extLst>
      <p:ext uri="{BB962C8B-B14F-4D97-AF65-F5344CB8AC3E}">
        <p14:creationId xmlns:p14="http://schemas.microsoft.com/office/powerpoint/2010/main" val="1307650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  <p15:guide id="5" pos="2790">
          <p15:clr>
            <a:srgbClr val="FBAE40"/>
          </p15:clr>
        </p15:guide>
        <p15:guide id="6" pos="544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432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2000" y="1272000"/>
            <a:ext cx="6048000" cy="4032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01497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50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5472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783352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60000" y="1224000"/>
            <a:ext cx="456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442775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0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0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445051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320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15621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F6D41-300A-44A6-A773-F84C7424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0012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7FEC2D-DBFC-481D-89EF-55316F02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206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.emf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624000" y="528000"/>
            <a:ext cx="10080000" cy="6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624000" y="1224000"/>
            <a:ext cx="10080000" cy="44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480000" y="7365485"/>
            <a:ext cx="5712011" cy="23997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960000" y="6336000"/>
            <a:ext cx="8400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r>
              <a:rPr lang="de-DE" dirty="0"/>
              <a:t>Titel | ggf. weitere Angaben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432000" y="6336000"/>
            <a:ext cx="336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31" name="Regieanweisungen"/>
          <p:cNvGrpSpPr/>
          <p:nvPr userDrawn="1"/>
        </p:nvGrpSpPr>
        <p:grpSpPr>
          <a:xfrm>
            <a:off x="-2784000" y="-624000"/>
            <a:ext cx="17712000" cy="8111999"/>
            <a:chOff x="-2088000" y="-468000"/>
            <a:chExt cx="13284000" cy="6083999"/>
          </a:xfrm>
        </p:grpSpPr>
        <p:grpSp>
          <p:nvGrpSpPr>
            <p:cNvPr id="29" name="Listenebenen"/>
            <p:cNvGrpSpPr/>
            <p:nvPr userDrawn="1"/>
          </p:nvGrpSpPr>
          <p:grpSpPr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2" name="Text // Listenebene erhöhen"/>
              <p:cNvSpPr txBox="1"/>
              <p:nvPr userDrawn="1"/>
            </p:nvSpPr>
            <p:spPr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3" name="Text // Listenebene verringern"/>
              <p:cNvSpPr txBox="1"/>
              <p:nvPr userDrawn="1"/>
            </p:nvSpPr>
            <p:spPr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5" name="Listenebenen"/>
              <p:cNvSpPr txBox="1"/>
              <p:nvPr userDrawn="1"/>
            </p:nvSpPr>
            <p:spPr>
              <a:xfrm rot="10800000" flipH="1" flipV="1">
                <a:off x="-2088000" y="1368000"/>
                <a:ext cx="1980000" cy="828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Listen erstellen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Wechseln Sie die Textebene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7" name="Bild // Listenebene verringern"/>
              <p:cNvPicPr>
                <a:picLocks noChangeAspect="1"/>
              </p:cNvPicPr>
              <p:nvPr userDrawn="1"/>
            </p:nvPicPr>
            <p:blipFill>
              <a:blip r:embed="rId18"/>
              <a:stretch>
                <a:fillRect/>
              </a:stretch>
            </p:blipFill>
            <p:spPr>
              <a:xfrm>
                <a:off x="-963360" y="3291874"/>
                <a:ext cx="855360" cy="396000"/>
              </a:xfrm>
              <a:prstGeom prst="rect">
                <a:avLst/>
              </a:prstGeom>
            </p:spPr>
          </p:pic>
          <p:pic>
            <p:nvPicPr>
              <p:cNvPr id="28" name="Bild // Listenebene erhöhen"/>
              <p:cNvPicPr>
                <a:picLocks noChangeAspect="1"/>
              </p:cNvPicPr>
              <p:nvPr userDrawn="1"/>
            </p:nvPicPr>
            <p:blipFill>
              <a:blip r:embed="rId19"/>
              <a:stretch>
                <a:fillRect/>
              </a:stretch>
            </p:blipFill>
            <p:spPr>
              <a:xfrm>
                <a:off x="-963360" y="2787874"/>
                <a:ext cx="855360" cy="396000"/>
              </a:xfrm>
              <a:prstGeom prst="rect">
                <a:avLst/>
              </a:prstGeom>
            </p:spPr>
          </p:pic>
        </p:grpSp>
        <p:sp>
          <p:nvSpPr>
            <p:cNvPr id="14" name="Zurücksetzen"/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5" name="Hilfslinien"/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sp>
          <p:nvSpPr>
            <p:cNvPr id="16" name="Fußzeile"/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30" name="Layoutwechsel"/>
            <p:cNvSpPr txBox="1"/>
            <p:nvPr userDrawn="1"/>
          </p:nvSpPr>
          <p:spPr>
            <a:xfrm rot="10800000" flipH="1" flipV="1">
              <a:off x="9252000" y="2283786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0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hf hdr="0" dt="0"/>
  <p:txStyles>
    <p:titleStyle>
      <a:lvl1pPr marL="0" indent="0" algn="l" defTabSz="914377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1600"/>
        </a:spcAft>
        <a:buSzPct val="75000"/>
        <a:buFont typeface="Arial" panose="020B0604020202020204" pitchFamily="34" charset="0"/>
        <a:buNone/>
        <a:defRPr sz="20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11992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623984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935977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>
          <p15:clr>
            <a:srgbClr val="5ACBF0"/>
          </p15:clr>
        </p15:guide>
        <p15:guide id="2" pos="5059">
          <p15:clr>
            <a:srgbClr val="5ACBF0"/>
          </p15:clr>
        </p15:guide>
        <p15:guide id="3" orient="horz" pos="245">
          <p15:clr>
            <a:srgbClr val="5ACBF0"/>
          </p15:clr>
        </p15:guide>
        <p15:guide id="4" orient="horz" pos="2700">
          <p15:clr>
            <a:srgbClr val="5ACBF0"/>
          </p15:clr>
        </p15:guide>
        <p15:guide id="5" pos="5443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rubric/inf_publication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oi.org/10.1007/978-3-031-67826-4_7" TargetMode="External"/><Relationship Id="rId5" Type="http://schemas.openxmlformats.org/officeDocument/2006/relationships/hyperlink" Target="https://www.doi.org/10.1021/acselectrochem.5c00210" TargetMode="External"/><Relationship Id="rId4" Type="http://schemas.openxmlformats.org/officeDocument/2006/relationships/hyperlink" Target="https://www.doi.org/10.1038/s41524-025-01618-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4nfdi.de/projects/iam4nfdi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iam.services.base4nfdi.de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admintype/edititem/1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crc1625.mdi.ruhr-uni-bochum.de/admintype/edititem/126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inf.mdi.ruhr-uni-bochum.de/object/sample-demo-29196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mdi.matinf.pro/object/9838-mg-mn-al-o-mg-mn-al-o-56489" TargetMode="Externa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object/10316_xrd-phase-overview-29897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mdi.matinf.pro/file/csv/122315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object/10316_xrd-phase-overview-2989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object/graph/0010680_xrd-phase-overview-12231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ubs.acs.org/doi/10.1021/acscatal.2c0358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otentiosta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object/lsv_900mv_5mvpers_19_07_2023_cpy88_0_calc_ecbalanced_04_co3o4nps-on-gc_01-m-koh-2954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hyperlink" Target="https://crc1625.mdi.ruhr-uni-bochum.de/rubric/inf_publications" TargetMode="Externa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hyperlink" Target="https://crc247.mdi.ruhr-uni-bochum.de/rubric/area-c_c0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rubric/inf_publications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hyperlink" Target="https://crc247.mdi.ruhr-uni-bochum.de/rubric/area-c_c04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hyperlink" Target="https://crc247.mdi.ruhr-uni-bochum.de/rubric/area-c_c04" TargetMode="External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hyperlink" Target="https://pubs.acs.org/doi/10.1021/acscombsci.0c00126" TargetMode="External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.Dudarev@rub.d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dudare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12F0A855-EB3C-04D6-EFE5-D5946B1C1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6566" y="4266415"/>
            <a:ext cx="9448800" cy="1655762"/>
          </a:xfrm>
        </p:spPr>
        <p:txBody>
          <a:bodyPr/>
          <a:lstStyle/>
          <a:p>
            <a:r>
              <a:rPr lang="en-US" u="sng" dirty="0">
                <a:solidFill>
                  <a:srgbClr val="4C0B07"/>
                </a:solidFill>
              </a:rPr>
              <a:t>Victor </a:t>
            </a:r>
            <a:r>
              <a:rPr lang="en-US" u="sng" dirty="0" err="1">
                <a:solidFill>
                  <a:srgbClr val="4C0B07"/>
                </a:solidFill>
              </a:rPr>
              <a:t>Dudarev</a:t>
            </a:r>
            <a:r>
              <a:rPr lang="en-US" dirty="0">
                <a:solidFill>
                  <a:srgbClr val="4C0B07"/>
                </a:solidFill>
              </a:rPr>
              <a:t>, Markus Stricker, Alfred Ludwig</a:t>
            </a:r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1FD4D80D-43CE-4DFC-2871-ED5F1AF6F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336" y="3164176"/>
            <a:ext cx="10264877" cy="1633455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INF: Updates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Research Data Management</a:t>
            </a:r>
            <a:endParaRPr lang="de-DE" sz="4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08938626-A650-BC0D-1205-0937B75F3B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74" y="285008"/>
            <a:ext cx="1352550" cy="1352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9F063A-7CBF-D69A-BECC-B9056C12D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8" y="1"/>
            <a:ext cx="7212494" cy="1938358"/>
          </a:xfrm>
          <a:prstGeom prst="rect">
            <a:avLst/>
          </a:prstGeom>
        </p:spPr>
      </p:pic>
      <p:pic>
        <p:nvPicPr>
          <p:cNvPr id="4" name="Grafik 15">
            <a:extLst>
              <a:ext uri="{FF2B5EF4-FFF2-40B4-BE49-F238E27FC236}">
                <a16:creationId xmlns:a16="http://schemas.microsoft.com/office/drawing/2014/main" id="{3C3BB4CA-5266-A306-F96B-E9C075A24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200" y="0"/>
            <a:ext cx="1440362" cy="1440000"/>
          </a:xfrm>
          <a:prstGeom prst="rect">
            <a:avLst/>
          </a:prstGeom>
        </p:spPr>
      </p:pic>
      <p:pic>
        <p:nvPicPr>
          <p:cNvPr id="5" name="Bildplatzhalter 19" descr="Ein Bild, das Luftfotografie, draußen, Vogelperspektive, Baum enthält.&#10;&#10;Automatisch generierte Beschreibung">
            <a:extLst>
              <a:ext uri="{FF2B5EF4-FFF2-40B4-BE49-F238E27FC236}">
                <a16:creationId xmlns:a16="http://schemas.microsoft.com/office/drawing/2014/main" id="{0D28936C-CD09-1C28-7A52-A9B3167451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802" b="20802"/>
          <a:stretch>
            <a:fillRect/>
          </a:stretch>
        </p:blipFill>
        <p:spPr>
          <a:xfrm>
            <a:off x="-1" y="-1"/>
            <a:ext cx="8182800" cy="3186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4104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EDE9-851B-EA59-1C74-99944E950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B5725C-2151-FD2A-AA2F-28996B0D1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 Publications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A9807-F6F7-66E0-672C-67A4BD3EE9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5569" y="6362393"/>
            <a:ext cx="7746755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https://crc1625.mdi.ruhr-uni-bochum.de/rubric/inf_publications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56C6EF7-1497-96E2-1CFA-610BD4A87018}"/>
              </a:ext>
            </a:extLst>
          </p:cNvPr>
          <p:cNvSpPr txBox="1"/>
          <p:nvPr/>
        </p:nvSpPr>
        <p:spPr>
          <a:xfrm>
            <a:off x="331851" y="925595"/>
            <a:ext cx="11860149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1) Dudarev V., Banko L., Ludwig A.</a:t>
            </a:r>
            <a:br>
              <a:rPr lang="en-US" dirty="0"/>
            </a:br>
            <a:r>
              <a:rPr lang="en-US" dirty="0"/>
              <a:t>"An extensible open-source solution for research </a:t>
            </a:r>
            <a:r>
              <a:rPr lang="en-US" dirty="0" err="1"/>
              <a:t>digitalisation</a:t>
            </a:r>
            <a:r>
              <a:rPr lang="en-US" dirty="0"/>
              <a:t> in materials science". </a:t>
            </a:r>
            <a:br>
              <a:rPr lang="en-US" dirty="0"/>
            </a:br>
            <a:r>
              <a:rPr lang="en-US" i="1" dirty="0" err="1"/>
              <a:t>npj</a:t>
            </a:r>
            <a:r>
              <a:rPr lang="en-US" i="1" dirty="0"/>
              <a:t> </a:t>
            </a:r>
            <a:r>
              <a:rPr lang="en-US" i="1" dirty="0" err="1"/>
              <a:t>Comput</a:t>
            </a:r>
            <a:r>
              <a:rPr lang="en-US" i="1" dirty="0"/>
              <a:t> Mater</a:t>
            </a:r>
            <a:r>
              <a:rPr lang="en-US" dirty="0"/>
              <a:t>, </a:t>
            </a:r>
            <a:r>
              <a:rPr lang="en-US" b="1" dirty="0"/>
              <a:t>2025</a:t>
            </a:r>
            <a:r>
              <a:rPr lang="en-US" dirty="0"/>
              <a:t>, 11, 116. DOI: </a:t>
            </a:r>
            <a:r>
              <a:rPr lang="en-US" u="sng" dirty="0">
                <a:hlinkClick r:id="rId4"/>
              </a:rPr>
              <a:t>10.1038/s41524-025-01618-1</a:t>
            </a:r>
            <a:br>
              <a:rPr lang="en-US" u="sng" dirty="0"/>
            </a:br>
            <a:br>
              <a:rPr lang="en-US" u="sng" dirty="0"/>
            </a:br>
            <a:r>
              <a:rPr lang="en-US" dirty="0"/>
              <a:t>2) </a:t>
            </a:r>
            <a:r>
              <a:rPr lang="en-US" dirty="0" err="1"/>
              <a:t>Hiege</a:t>
            </a:r>
            <a:r>
              <a:rPr lang="en-US" dirty="0"/>
              <a:t> F., </a:t>
            </a:r>
            <a:r>
              <a:rPr lang="en-US" dirty="0" err="1"/>
              <a:t>Sicking</a:t>
            </a:r>
            <a:r>
              <a:rPr lang="en-US" dirty="0"/>
              <a:t> L., </a:t>
            </a:r>
            <a:r>
              <a:rPr lang="en-US" dirty="0" err="1"/>
              <a:t>Kanokkanchana</a:t>
            </a:r>
            <a:r>
              <a:rPr lang="en-US" dirty="0"/>
              <a:t> K., </a:t>
            </a:r>
            <a:r>
              <a:rPr lang="en-US" dirty="0" err="1"/>
              <a:t>Cignoni</a:t>
            </a:r>
            <a:r>
              <a:rPr lang="en-US" dirty="0"/>
              <a:t> P., Dudarev V., Ludwig A., </a:t>
            </a:r>
            <a:r>
              <a:rPr lang="en-US" dirty="0" err="1"/>
              <a:t>Tschulik</a:t>
            </a:r>
            <a:r>
              <a:rPr lang="en-US" dirty="0"/>
              <a:t> K. </a:t>
            </a:r>
          </a:p>
          <a:p>
            <a:r>
              <a:rPr lang="en-US" dirty="0"/>
              <a:t>The Crucial Role of Rotation Speed on the Determination of Tafel Slopes of Electrocatalysts in Rotating Disk Electrode Experiments</a:t>
            </a:r>
          </a:p>
          <a:p>
            <a:r>
              <a:rPr lang="en-US" i="1" dirty="0"/>
              <a:t>ACS Electrochemistry</a:t>
            </a:r>
            <a:r>
              <a:rPr lang="en-US" dirty="0"/>
              <a:t>, </a:t>
            </a:r>
            <a:r>
              <a:rPr lang="en-US" b="1" dirty="0"/>
              <a:t>2025</a:t>
            </a:r>
            <a:r>
              <a:rPr lang="en-US" dirty="0"/>
              <a:t>. DOI: </a:t>
            </a:r>
            <a:r>
              <a:rPr lang="en-US" u="sng" dirty="0">
                <a:hlinkClick r:id="rId5"/>
              </a:rPr>
              <a:t>10.1021/acselectrochem.5c00210</a:t>
            </a:r>
            <a:endParaRPr lang="en-US" u="sng" dirty="0"/>
          </a:p>
          <a:p>
            <a:endParaRPr lang="en-US" u="sng" dirty="0"/>
          </a:p>
          <a:p>
            <a:r>
              <a:rPr lang="en-US" dirty="0"/>
              <a:t>3) Dudarev V., Kiselyova N., Ludwig A. </a:t>
            </a:r>
            <a:br>
              <a:rPr lang="en-US" dirty="0"/>
            </a:br>
            <a:r>
              <a:rPr lang="en-US" dirty="0"/>
              <a:t>"Flexible Materials Properties Management System as a Basis for Data-Centric Systems in Inorganic Materials Science".</a:t>
            </a:r>
            <a:br>
              <a:rPr lang="en-US" dirty="0"/>
            </a:br>
            <a:r>
              <a:rPr lang="en-US" dirty="0"/>
              <a:t>In: J. </a:t>
            </a:r>
            <a:r>
              <a:rPr lang="en-US" dirty="0" err="1"/>
              <a:t>Baixeries</a:t>
            </a:r>
            <a:r>
              <a:rPr lang="en-US" dirty="0"/>
              <a:t> et al. (Eds.): DAMDID/RCDL 2023. </a:t>
            </a:r>
            <a:br>
              <a:rPr lang="en-US" dirty="0"/>
            </a:br>
            <a:r>
              <a:rPr lang="en-US" i="1" dirty="0"/>
              <a:t>Communications in Computer and Information Science</a:t>
            </a:r>
            <a:r>
              <a:rPr lang="en-US" dirty="0"/>
              <a:t>, </a:t>
            </a:r>
            <a:r>
              <a:rPr lang="en-US" b="1" dirty="0"/>
              <a:t>2024</a:t>
            </a:r>
            <a:r>
              <a:rPr lang="en-US" dirty="0"/>
              <a:t>, v.2086, pp. 91-103. DOI: </a:t>
            </a:r>
            <a:r>
              <a:rPr lang="en-US" u="sng" dirty="0">
                <a:hlinkClick r:id="rId6"/>
              </a:rPr>
              <a:t>10.1007/978-3-031-67826-4_7</a:t>
            </a:r>
            <a:endParaRPr lang="en-US" u="sng" dirty="0"/>
          </a:p>
          <a:p>
            <a:endParaRPr lang="en-US" u="sng" dirty="0"/>
          </a:p>
          <a:p>
            <a:r>
              <a:rPr lang="en-US" dirty="0"/>
              <a:t>Some publications are pending…</a:t>
            </a:r>
          </a:p>
          <a:p>
            <a:endParaRPr lang="en-US" sz="2200" b="0" i="0" u="sng" dirty="0">
              <a:solidFill>
                <a:srgbClr val="2C363A"/>
              </a:solidFill>
              <a:effectLst/>
            </a:endParaRPr>
          </a:p>
          <a:p>
            <a:endParaRPr lang="en-US" sz="2200" b="0" i="0" dirty="0">
              <a:solidFill>
                <a:srgbClr val="2C363A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2423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E55B3-D1E6-2CFE-9273-DED6564CA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509967-E434-5E6D-7C93-44D2C0823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 (RDMS-related) Status of Work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3E888-6189-950C-C8FF-FFCC1E992E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0745B3-E87A-5447-33B7-87FD37DBB581}"/>
              </a:ext>
            </a:extLst>
          </p:cNvPr>
          <p:cNvSpPr txBox="1"/>
          <p:nvPr/>
        </p:nvSpPr>
        <p:spPr>
          <a:xfrm>
            <a:off x="331851" y="925595"/>
            <a:ext cx="11860149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dirty="0"/>
              <a:t>Achieved results: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200" dirty="0"/>
              <a:t>Hardware &amp; Basic Software Infrastructure (upgrade and monitoring);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200" dirty="0"/>
              <a:t>New object types integration (validators, data extractors, </a:t>
            </a:r>
            <a:r>
              <a:rPr lang="en-US" sz="2200" dirty="0" err="1"/>
              <a:t>visualisers</a:t>
            </a:r>
            <a:r>
              <a:rPr lang="en-US" sz="2200" dirty="0"/>
              <a:t>);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200" dirty="0"/>
              <a:t>“External” Applications:  Tafel slope analysis;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200" dirty="0"/>
              <a:t>RDMS core improvement:</a:t>
            </a:r>
          </a:p>
          <a:p>
            <a:pPr marL="800100" lvl="1" indent="-342900">
              <a:spcAft>
                <a:spcPts val="600"/>
              </a:spcAft>
              <a:buAutoNum type="arabicParenR"/>
            </a:pPr>
            <a:r>
              <a:rPr lang="en-US" sz="2200" dirty="0"/>
              <a:t>New “Partner” access level  (for external collaborators);</a:t>
            </a:r>
          </a:p>
          <a:p>
            <a:pPr marL="800100" lvl="1" indent="-342900">
              <a:spcAft>
                <a:spcPts val="600"/>
              </a:spcAft>
              <a:buAutoNum type="arabicParenR"/>
            </a:pPr>
            <a:r>
              <a:rPr lang="en-US" sz="2200" dirty="0"/>
              <a:t>Read-only API (execute a read-only SQL query over read-only views / download);</a:t>
            </a:r>
          </a:p>
          <a:p>
            <a:pPr marL="800100" lvl="1" indent="-342900">
              <a:spcAft>
                <a:spcPts val="600"/>
              </a:spcAft>
              <a:buAutoNum type="arabicParenR"/>
            </a:pPr>
            <a:r>
              <a:rPr lang="en-US" sz="2200" dirty="0"/>
              <a:t>UDT support API (validate / extract data);</a:t>
            </a:r>
          </a:p>
          <a:p>
            <a:pPr marL="800100" lvl="1" indent="-342900">
              <a:spcAft>
                <a:spcPts val="600"/>
              </a:spcAft>
              <a:buAutoNum type="arabicParenR"/>
            </a:pPr>
            <a:r>
              <a:rPr lang="en-US" sz="2200" dirty="0"/>
              <a:t>IAM4NFDI: NFDI Infrastructure Proxy integrated;</a:t>
            </a:r>
          </a:p>
          <a:p>
            <a:pPr marL="800100" lvl="1" indent="-342900">
              <a:spcAft>
                <a:spcPts val="600"/>
              </a:spcAft>
              <a:buAutoNum type="arabicParenR"/>
            </a:pPr>
            <a:r>
              <a:rPr lang="en-US" sz="2200" dirty="0"/>
              <a:t>Data Integration: building sample*-datasets (from several documents).</a:t>
            </a:r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8792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69D89-095C-A28E-CDD8-2D3E4DA7F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47AAF47-2248-8772-3F84-A7F596949220}"/>
              </a:ext>
            </a:extLst>
          </p:cNvPr>
          <p:cNvSpPr txBox="1"/>
          <p:nvPr/>
        </p:nvSpPr>
        <p:spPr>
          <a:xfrm>
            <a:off x="238990" y="771364"/>
            <a:ext cx="91938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</a:t>
            </a:r>
            <a:r>
              <a:rPr lang="en-US" sz="2200" b="1" dirty="0">
                <a:solidFill>
                  <a:prstClr val="black"/>
                </a:solidFill>
              </a:rPr>
              <a:t>: </a:t>
            </a:r>
            <a:r>
              <a:rPr lang="en-US" sz="2200" dirty="0">
                <a:solidFill>
                  <a:prstClr val="black"/>
                </a:solidFill>
              </a:rPr>
              <a:t>allow use any institutional account to log in.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BB51C1-55FD-5742-BD9E-177C2294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NFDI Login: use your institutional account in RDMS</a:t>
            </a:r>
            <a:endParaRPr lang="en-US" sz="1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CF8CCC4-8FD8-3B5C-D3D4-BAC9714F5D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en-US" dirty="0">
                <a:hlinkClick r:id="rId3"/>
              </a:rPr>
              <a:t>https://base4nfdi.de/projects/iam4nfdi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https://iam.services.base4nfdi.de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6A566C-42CA-B527-D25A-6C21B37F5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91" y="1205803"/>
            <a:ext cx="6452197" cy="45924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7AF4F0A-6639-8ECB-DD77-64B031C304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0877" y="799335"/>
            <a:ext cx="2972215" cy="47631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0989C6F-403F-CD78-28AE-5224241B5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7036" y="2843683"/>
            <a:ext cx="5290921" cy="29231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CCD56DF-CF0C-9606-B14F-655C142A7801}"/>
              </a:ext>
            </a:extLst>
          </p:cNvPr>
          <p:cNvSpPr txBox="1"/>
          <p:nvPr/>
        </p:nvSpPr>
        <p:spPr>
          <a:xfrm>
            <a:off x="6845439" y="1619012"/>
            <a:ext cx="53465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prstClr val="black"/>
                </a:solidFill>
              </a:rPr>
              <a:t>Hint for existing users</a:t>
            </a:r>
            <a:r>
              <a:rPr lang="en-US" sz="1800" dirty="0">
                <a:solidFill>
                  <a:prstClr val="black"/>
                </a:solidFill>
              </a:rPr>
              <a:t>: bind with institutional account: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prstClr val="black"/>
                </a:solidFill>
              </a:rPr>
              <a:t>Go to your profile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prstClr val="black"/>
                </a:solidFill>
              </a:rPr>
              <a:t>Select “External Logins”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prstClr val="black"/>
                </a:solidFill>
              </a:rPr>
              <a:t>Click on “NFDI Login” and follow the instructions</a:t>
            </a:r>
            <a:endParaRPr lang="en-US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808634-CD4C-22AE-7CD5-E866D619C483}"/>
              </a:ext>
            </a:extLst>
          </p:cNvPr>
          <p:cNvCxnSpPr>
            <a:cxnSpLocks/>
          </p:cNvCxnSpPr>
          <p:nvPr/>
        </p:nvCxnSpPr>
        <p:spPr>
          <a:xfrm flipV="1">
            <a:off x="8953081" y="1135464"/>
            <a:ext cx="482321" cy="954593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A949C91-88F3-8D6A-FCA1-41840934E76F}"/>
              </a:ext>
            </a:extLst>
          </p:cNvPr>
          <p:cNvCxnSpPr>
            <a:cxnSpLocks/>
          </p:cNvCxnSpPr>
          <p:nvPr/>
        </p:nvCxnSpPr>
        <p:spPr>
          <a:xfrm>
            <a:off x="7335297" y="2471895"/>
            <a:ext cx="512466" cy="2341265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0E9D9F4-2B7E-5CFC-A0FE-1DD975DE090A}"/>
              </a:ext>
            </a:extLst>
          </p:cNvPr>
          <p:cNvCxnSpPr>
            <a:cxnSpLocks/>
          </p:cNvCxnSpPr>
          <p:nvPr/>
        </p:nvCxnSpPr>
        <p:spPr>
          <a:xfrm>
            <a:off x="8482484" y="2754923"/>
            <a:ext cx="922773" cy="233959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0E3419E-6A65-0101-9024-1EAA7CF79374}"/>
              </a:ext>
            </a:extLst>
          </p:cNvPr>
          <p:cNvSpPr txBox="1"/>
          <p:nvPr/>
        </p:nvSpPr>
        <p:spPr>
          <a:xfrm>
            <a:off x="153237" y="5889563"/>
            <a:ext cx="8538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b="1" u="sng" dirty="0">
                <a:solidFill>
                  <a:schemeClr val="accent1"/>
                </a:solidFill>
              </a:rPr>
              <a:t>The best case</a:t>
            </a:r>
            <a:r>
              <a:rPr lang="en-US" sz="1800" b="1" dirty="0">
                <a:solidFill>
                  <a:schemeClr val="accent1"/>
                </a:solidFill>
              </a:rPr>
              <a:t>: </a:t>
            </a:r>
            <a:r>
              <a:rPr lang="en-US" sz="1800" dirty="0">
                <a:solidFill>
                  <a:prstClr val="black"/>
                </a:solidFill>
              </a:rPr>
              <a:t>password </a:t>
            </a:r>
            <a:r>
              <a:rPr lang="en-US" sz="1800" b="1" dirty="0">
                <a:solidFill>
                  <a:prstClr val="black"/>
                </a:solidFill>
              </a:rPr>
              <a:t>+</a:t>
            </a:r>
            <a:r>
              <a:rPr lang="en-US" sz="1800" dirty="0">
                <a:solidFill>
                  <a:prstClr val="black"/>
                </a:solidFill>
              </a:rPr>
              <a:t> Google </a:t>
            </a:r>
            <a:r>
              <a:rPr lang="en-US" sz="1800" b="1" dirty="0">
                <a:solidFill>
                  <a:prstClr val="black"/>
                </a:solidFill>
              </a:rPr>
              <a:t>+</a:t>
            </a:r>
            <a:r>
              <a:rPr lang="en-US" sz="1800" dirty="0">
                <a:solidFill>
                  <a:prstClr val="black"/>
                </a:solidFill>
              </a:rPr>
              <a:t> Institutional Account (NFDI Login / Helmholtz ID).</a:t>
            </a:r>
            <a:endParaRPr 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8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2242330-634B-69F8-A2FD-25947EC29FB4}"/>
              </a:ext>
            </a:extLst>
          </p:cNvPr>
          <p:cNvSpPr txBox="1"/>
          <p:nvPr/>
        </p:nvSpPr>
        <p:spPr>
          <a:xfrm>
            <a:off x="195393" y="788314"/>
            <a:ext cx="11801215" cy="5493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133" b="1" u="sng" dirty="0">
                <a:solidFill>
                  <a:prstClr val="black"/>
                </a:solidFill>
              </a:rPr>
              <a:t>Motivation</a:t>
            </a:r>
            <a:r>
              <a:rPr lang="en-US" sz="2133" b="1" dirty="0">
                <a:solidFill>
                  <a:prstClr val="black"/>
                </a:solidFill>
              </a:rPr>
              <a:t>:</a:t>
            </a:r>
          </a:p>
          <a:p>
            <a:pPr defTabSz="914377"/>
            <a:r>
              <a:rPr lang="en-US" sz="2133" dirty="0">
                <a:solidFill>
                  <a:prstClr val="black"/>
                </a:solidFill>
              </a:rPr>
              <a:t>Enable external collaborators to have limited data access in the RDMS (objects with </a:t>
            </a:r>
            <a:r>
              <a:rPr lang="en-US" sz="2133" b="1" dirty="0">
                <a:solidFill>
                  <a:prstClr val="black"/>
                </a:solidFill>
              </a:rPr>
              <a:t>Public</a:t>
            </a:r>
            <a:r>
              <a:rPr lang="en-US" sz="2133" dirty="0">
                <a:solidFill>
                  <a:prstClr val="black"/>
                </a:solidFill>
              </a:rPr>
              <a:t> and </a:t>
            </a:r>
            <a:r>
              <a:rPr lang="en-US" sz="2133" b="1" dirty="0">
                <a:solidFill>
                  <a:prstClr val="black"/>
                </a:solidFill>
              </a:rPr>
              <a:t>Partner</a:t>
            </a:r>
            <a:r>
              <a:rPr lang="en-US" sz="2133" dirty="0">
                <a:solidFill>
                  <a:prstClr val="black"/>
                </a:solidFill>
              </a:rPr>
              <a:t> access levels are visible/accessible).</a:t>
            </a:r>
          </a:p>
          <a:p>
            <a:pPr defTabSz="914377"/>
            <a:endParaRPr lang="en-US" sz="2133" dirty="0">
              <a:solidFill>
                <a:prstClr val="black"/>
              </a:solidFill>
            </a:endParaRPr>
          </a:p>
          <a:p>
            <a:pPr algn="ctr" defTabSz="914377"/>
            <a:r>
              <a:rPr lang="en-US" sz="2133" b="1" dirty="0">
                <a:solidFill>
                  <a:srgbClr val="003560">
                    <a:lumMod val="75000"/>
                    <a:lumOff val="25000"/>
                  </a:srgbClr>
                </a:solidFill>
              </a:rPr>
              <a:t>Data access policy is controlled via Data Access Levels.</a:t>
            </a:r>
          </a:p>
          <a:p>
            <a:pPr defTabSz="914377"/>
            <a:endParaRPr lang="en-US" sz="800" b="1" dirty="0">
              <a:solidFill>
                <a:prstClr val="black"/>
              </a:solidFill>
            </a:endParaRPr>
          </a:p>
          <a:p>
            <a:pPr defTabSz="914377"/>
            <a:r>
              <a:rPr lang="en-US" sz="2133" b="1" dirty="0">
                <a:solidFill>
                  <a:prstClr val="black"/>
                </a:solidFill>
              </a:rPr>
              <a:t>Five Access Levels:</a:t>
            </a: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Public</a:t>
            </a:r>
            <a:r>
              <a:rPr lang="en-US" sz="1700" b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US" sz="1700" dirty="0">
                <a:solidFill>
                  <a:prstClr val="white">
                    <a:lumMod val="50000"/>
                  </a:prstClr>
                </a:solidFill>
              </a:rPr>
              <a:t>(for anonymous users, search engines)</a:t>
            </a:r>
            <a:r>
              <a:rPr lang="en-US" sz="1700" dirty="0">
                <a:solidFill>
                  <a:prstClr val="black"/>
                </a:solidFill>
              </a:rPr>
              <a:t>:</a:t>
            </a:r>
          </a:p>
          <a:p>
            <a:pPr marL="914378" lvl="2" defTabSz="914377"/>
            <a:r>
              <a:rPr lang="en-US" sz="1700" dirty="0">
                <a:solidFill>
                  <a:prstClr val="black"/>
                </a:solidFill>
              </a:rPr>
              <a:t>- objects are </a:t>
            </a:r>
            <a:r>
              <a:rPr lang="en-US" sz="1700" u="sng" dirty="0">
                <a:solidFill>
                  <a:prstClr val="black"/>
                </a:solidFill>
              </a:rPr>
              <a:t>available to everybody </a:t>
            </a:r>
            <a:r>
              <a:rPr lang="en-US" sz="1700" dirty="0">
                <a:solidFill>
                  <a:prstClr val="black"/>
                </a:solidFill>
              </a:rPr>
              <a:t>regardless of authorization (visible to internet search engines);</a:t>
            </a:r>
          </a:p>
          <a:p>
            <a:pPr marL="914378" lvl="2"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baseline="30000" dirty="0">
                <a:solidFill>
                  <a:srgbClr val="FF0000"/>
                </a:solidFill>
              </a:rPr>
              <a:t>NEW </a:t>
            </a:r>
            <a:r>
              <a:rPr lang="en-US" sz="1700" b="1" dirty="0">
                <a:solidFill>
                  <a:prstClr val="black"/>
                </a:solidFill>
              </a:rPr>
              <a:t>Partner </a:t>
            </a:r>
            <a:r>
              <a:rPr lang="en-US" sz="1700" dirty="0">
                <a:solidFill>
                  <a:prstClr val="white">
                    <a:lumMod val="50000"/>
                  </a:prstClr>
                </a:solidFill>
              </a:rPr>
              <a:t>(for external users / collaborations)</a:t>
            </a:r>
            <a:r>
              <a:rPr lang="en-US" sz="1700" b="1" baseline="30000" dirty="0">
                <a:solidFill>
                  <a:srgbClr val="FF0000"/>
                </a:solidFill>
              </a:rPr>
              <a:t>NEW</a:t>
            </a:r>
            <a:r>
              <a:rPr lang="en-US" sz="1700" dirty="0">
                <a:solidFill>
                  <a:prstClr val="black"/>
                </a:solidFill>
              </a:rPr>
              <a:t>:</a:t>
            </a:r>
          </a:p>
          <a:p>
            <a:pPr marL="914378" lvl="2" defTabSz="914377"/>
            <a:r>
              <a:rPr lang="en-US" sz="1700" dirty="0">
                <a:solidFill>
                  <a:prstClr val="black"/>
                </a:solidFill>
              </a:rPr>
              <a:t>- objects are visible to the authorized users with a </a:t>
            </a:r>
            <a:r>
              <a:rPr lang="en-US" sz="1700" b="1" u="sng" dirty="0">
                <a:solidFill>
                  <a:prstClr val="black"/>
                </a:solidFill>
              </a:rPr>
              <a:t>Partner</a:t>
            </a:r>
            <a:r>
              <a:rPr lang="en-US" sz="1700" u="sng" dirty="0">
                <a:solidFill>
                  <a:prstClr val="black"/>
                </a:solidFill>
              </a:rPr>
              <a:t> claim</a:t>
            </a:r>
            <a:r>
              <a:rPr lang="en-US" sz="1700" dirty="0">
                <a:solidFill>
                  <a:prstClr val="black"/>
                </a:solidFill>
              </a:rPr>
              <a:t> (and at least</a:t>
            </a:r>
            <a:r>
              <a:rPr lang="ru-RU" sz="1700" dirty="0">
                <a:solidFill>
                  <a:prstClr val="black"/>
                </a:solidFill>
              </a:rPr>
              <a:t>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 assigned</a:t>
            </a:r>
            <a:r>
              <a:rPr lang="en-US" sz="1700" dirty="0">
                <a:solidFill>
                  <a:prstClr val="black"/>
                </a:solidFill>
              </a:rPr>
              <a:t>);</a:t>
            </a:r>
          </a:p>
          <a:p>
            <a:pPr marL="1295368" lvl="2" indent="-380990" defTabSz="914377">
              <a:buFontTx/>
              <a:buChar char="-"/>
            </a:pPr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Protected 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en-US" sz="1700" b="1" u="sng" dirty="0">
                <a:solidFill>
                  <a:prstClr val="white">
                    <a:lumMod val="65000"/>
                  </a:prstClr>
                </a:solidFill>
              </a:rPr>
              <a:t>by default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, visible to the community only):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community (</a:t>
            </a:r>
            <a:r>
              <a:rPr lang="en-US" sz="1700" u="sng" dirty="0">
                <a:solidFill>
                  <a:prstClr val="black"/>
                </a:solidFill>
              </a:rPr>
              <a:t>available to authorized users with at least</a:t>
            </a:r>
            <a:r>
              <a:rPr lang="ru-RU" sz="1700" u="sng" dirty="0">
                <a:solidFill>
                  <a:prstClr val="black"/>
                </a:solidFill>
              </a:rPr>
              <a:t>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</a:t>
            </a:r>
            <a:r>
              <a:rPr lang="en-US" sz="1700" dirty="0">
                <a:solidFill>
                  <a:prstClr val="black"/>
                </a:solidFill>
              </a:rPr>
              <a:t> assigned);  </a:t>
            </a:r>
          </a:p>
          <a:p>
            <a:pPr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 err="1">
                <a:solidFill>
                  <a:prstClr val="black"/>
                </a:solidFill>
              </a:rPr>
              <a:t>ProtectedNDA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(restricted visibility):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authorized users (at least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</a:t>
            </a:r>
            <a:r>
              <a:rPr lang="en-US" sz="1700" dirty="0">
                <a:solidFill>
                  <a:prstClr val="black"/>
                </a:solidFill>
              </a:rPr>
              <a:t> assigned) with </a:t>
            </a:r>
            <a:r>
              <a:rPr lang="en-US" sz="1700" b="1" u="sng" dirty="0">
                <a:solidFill>
                  <a:prstClr val="black"/>
                </a:solidFill>
              </a:rPr>
              <a:t>NDA </a:t>
            </a:r>
            <a:r>
              <a:rPr lang="en-US" sz="1700" u="sng" dirty="0">
                <a:solidFill>
                  <a:prstClr val="black"/>
                </a:solidFill>
              </a:rPr>
              <a:t>claim</a:t>
            </a:r>
            <a:r>
              <a:rPr lang="en-US" sz="1700" dirty="0">
                <a:solidFill>
                  <a:prstClr val="black"/>
                </a:solidFill>
              </a:rPr>
              <a:t> set OR to </a:t>
            </a:r>
            <a:r>
              <a:rPr lang="en-US" sz="1700" u="sng" dirty="0">
                <a:solidFill>
                  <a:prstClr val="black"/>
                </a:solidFill>
              </a:rPr>
              <a:t>Administrators</a:t>
            </a:r>
            <a:r>
              <a:rPr lang="en-US" sz="1700" dirty="0">
                <a:solidFill>
                  <a:prstClr val="black"/>
                </a:solidFill>
              </a:rPr>
              <a:t>;  </a:t>
            </a:r>
          </a:p>
          <a:p>
            <a:pPr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Private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 (person’s secret, but open for Administrators):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user-creator (at least </a:t>
            </a:r>
            <a:r>
              <a:rPr lang="en-US" sz="1700" b="1" dirty="0" err="1">
                <a:solidFill>
                  <a:prstClr val="black"/>
                </a:solidFill>
              </a:rPr>
              <a:t>PowerUser</a:t>
            </a:r>
            <a:r>
              <a:rPr lang="en-US" sz="1700" dirty="0">
                <a:solidFill>
                  <a:prstClr val="black"/>
                </a:solidFill>
              </a:rPr>
              <a:t> role assigned);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all users of </a:t>
            </a:r>
            <a:r>
              <a:rPr lang="en-US" sz="1700" b="1" dirty="0">
                <a:solidFill>
                  <a:prstClr val="black"/>
                </a:solidFill>
              </a:rPr>
              <a:t>Administrator</a:t>
            </a:r>
            <a:r>
              <a:rPr lang="en-US" sz="1700" dirty="0">
                <a:solidFill>
                  <a:prstClr val="black"/>
                </a:solidFill>
              </a:rPr>
              <a:t> role.</a:t>
            </a:r>
            <a:endParaRPr lang="en-US" sz="1700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Level Update</a:t>
            </a:r>
            <a:r>
              <a:rPr lang="de-DE" dirty="0"/>
              <a:t>: </a:t>
            </a:r>
            <a:r>
              <a:rPr lang="en-US" dirty="0"/>
              <a:t>New “Partner” Access Level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EB550-9B9F-7AD6-FA82-0CE47544EE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63855" y="6362393"/>
            <a:ext cx="4618469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b="1" dirty="0"/>
              <a:t>Protected</a:t>
            </a:r>
            <a:r>
              <a:rPr lang="en-US" dirty="0"/>
              <a:t> is default access level in </a:t>
            </a:r>
            <a:r>
              <a:rPr lang="en-US" b="1" dirty="0"/>
              <a:t>CRC</a:t>
            </a:r>
            <a:br>
              <a:rPr lang="en-US" b="1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NDA - Non-Disclosure Agreement</a:t>
            </a: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CD9B9496-20BF-16E1-07D8-504B0FF3218E}"/>
              </a:ext>
            </a:extLst>
          </p:cNvPr>
          <p:cNvSpPr/>
          <p:nvPr/>
        </p:nvSpPr>
        <p:spPr>
          <a:xfrm>
            <a:off x="0" y="2882764"/>
            <a:ext cx="221063" cy="3175279"/>
          </a:xfrm>
          <a:prstGeom prst="downArrow">
            <a:avLst/>
          </a:prstGeom>
          <a:solidFill>
            <a:srgbClr val="0070C0">
              <a:alpha val="3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19E946-5EFF-1537-7C68-95C24F1B51C7}"/>
              </a:ext>
            </a:extLst>
          </p:cNvPr>
          <p:cNvSpPr/>
          <p:nvPr/>
        </p:nvSpPr>
        <p:spPr>
          <a:xfrm>
            <a:off x="167881" y="4122412"/>
            <a:ext cx="9950809" cy="624673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BE58F5-2F8D-7162-AA23-4A87A38D2879}"/>
              </a:ext>
            </a:extLst>
          </p:cNvPr>
          <p:cNvSpPr/>
          <p:nvPr/>
        </p:nvSpPr>
        <p:spPr>
          <a:xfrm>
            <a:off x="11183816" y="2863781"/>
            <a:ext cx="924470" cy="2522136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NDA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6679C9-9895-868E-7307-E71C5AAF7168}"/>
              </a:ext>
            </a:extLst>
          </p:cNvPr>
          <p:cNvSpPr/>
          <p:nvPr/>
        </p:nvSpPr>
        <p:spPr>
          <a:xfrm>
            <a:off x="10088545" y="2885554"/>
            <a:ext cx="1004835" cy="1204125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Partner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79BACF-FF46-955D-6135-60AC9832D22A}"/>
              </a:ext>
            </a:extLst>
          </p:cNvPr>
          <p:cNvSpPr txBox="1"/>
          <p:nvPr/>
        </p:nvSpPr>
        <p:spPr>
          <a:xfrm>
            <a:off x="10051700" y="2483180"/>
            <a:ext cx="2140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User’s Access Claim: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AA30FB-5D2B-4F9F-74F0-E2EA803330A2}"/>
              </a:ext>
            </a:extLst>
          </p:cNvPr>
          <p:cNvGrpSpPr/>
          <p:nvPr/>
        </p:nvGrpSpPr>
        <p:grpSpPr>
          <a:xfrm>
            <a:off x="-86695" y="2059910"/>
            <a:ext cx="385692" cy="4599636"/>
            <a:chOff x="-86695" y="2059910"/>
            <a:chExt cx="385692" cy="459963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752205-06DC-7971-671B-3EE5D616CB0F}"/>
                </a:ext>
              </a:extLst>
            </p:cNvPr>
            <p:cNvSpPr txBox="1"/>
            <p:nvPr/>
          </p:nvSpPr>
          <p:spPr>
            <a:xfrm rot="16200000">
              <a:off x="-286379" y="6090531"/>
              <a:ext cx="7686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</a:rPr>
                <a:t>strict</a:t>
              </a:r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77AF65-F79E-A412-D8D6-88D4100C8E69}"/>
                </a:ext>
              </a:extLst>
            </p:cNvPr>
            <p:cNvSpPr txBox="1"/>
            <p:nvPr/>
          </p:nvSpPr>
          <p:spPr>
            <a:xfrm rot="16200000">
              <a:off x="-322355" y="2311930"/>
              <a:ext cx="87337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</a:rPr>
                <a:t>relaxed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5488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36EF0-D52F-F0EE-2ECA-45B53DFF0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2847C73-5526-C037-3FBD-7944E603361E}"/>
              </a:ext>
            </a:extLst>
          </p:cNvPr>
          <p:cNvSpPr txBox="1"/>
          <p:nvPr/>
        </p:nvSpPr>
        <p:spPr>
          <a:xfrm>
            <a:off x="238990" y="771364"/>
            <a:ext cx="9193811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</a:t>
            </a:r>
            <a:r>
              <a:rPr lang="en-US" sz="2200" b="1" dirty="0">
                <a:solidFill>
                  <a:prstClr val="black"/>
                </a:solidFill>
              </a:rPr>
              <a:t>: </a:t>
            </a:r>
            <a:r>
              <a:rPr lang="en-US" sz="2200" dirty="0">
                <a:solidFill>
                  <a:prstClr val="black"/>
                </a:solidFill>
              </a:rPr>
              <a:t>distinguish between </a:t>
            </a:r>
            <a:r>
              <a:rPr lang="en-US" sz="2200" b="1" dirty="0">
                <a:solidFill>
                  <a:prstClr val="black"/>
                </a:solidFill>
              </a:rPr>
              <a:t>volume </a:t>
            </a:r>
            <a:r>
              <a:rPr lang="en-US" sz="2200" dirty="0">
                <a:solidFill>
                  <a:prstClr val="black"/>
                </a:solidFill>
              </a:rPr>
              <a:t>and</a:t>
            </a:r>
            <a:r>
              <a:rPr lang="en-US" sz="2200" b="1" dirty="0">
                <a:solidFill>
                  <a:prstClr val="black"/>
                </a:solidFill>
              </a:rPr>
              <a:t> surface composition</a:t>
            </a:r>
          </a:p>
          <a:p>
            <a:pPr defTabSz="914377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Workflows: </a:t>
            </a:r>
          </a:p>
          <a:p>
            <a:pPr marL="342900" indent="-3429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EDX CSV</a:t>
            </a:r>
            <a:r>
              <a:rPr lang="en-US" sz="2400" b="0" i="0" dirty="0">
                <a:solidFill>
                  <a:srgbClr val="212529"/>
                </a:solidFill>
                <a:effectLst/>
                <a:latin typeface="system-ui"/>
              </a:rPr>
              <a:t> → 342 x “</a:t>
            </a:r>
            <a:r>
              <a:rPr lang="en-US" sz="2400" b="1" i="0" dirty="0">
                <a:solidFill>
                  <a:srgbClr val="212529"/>
                </a:solidFill>
                <a:effectLst/>
                <a:latin typeface="system-ui"/>
              </a:rPr>
              <a:t>Volume Composition”</a:t>
            </a:r>
          </a:p>
          <a:p>
            <a:pPr marL="342900" indent="-3429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XPS CSV</a:t>
            </a:r>
            <a:r>
              <a:rPr lang="en-US" sz="2400" b="0" i="0" dirty="0">
                <a:solidFill>
                  <a:srgbClr val="212529"/>
                </a:solidFill>
                <a:effectLst/>
                <a:latin typeface="system-ui"/>
              </a:rPr>
              <a:t> → 342 x “</a:t>
            </a:r>
            <a:r>
              <a:rPr lang="en-US" sz="2400" b="1" i="0" dirty="0">
                <a:solidFill>
                  <a:srgbClr val="212529"/>
                </a:solidFill>
                <a:effectLst/>
                <a:latin typeface="system-ui"/>
              </a:rPr>
              <a:t>Surface Composition”</a:t>
            </a: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F27DC8-AD88-8776-BB36-6D1E325F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Types: “XPS CSV” and “Surface Composition”</a:t>
            </a:r>
            <a:endParaRPr lang="en-US" sz="1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0EFAB0-1768-034D-CCA9-92BF2AA89A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https://crc1625.mdi.ruhr-uni-bochum.de/admintype/edititem/13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https://crc1625.mdi.ruhr-uni-bochum.de/admintype/edititem/126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E9193D-AEF2-61C2-2CEB-B7E43CDE0F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2742" y="2570682"/>
            <a:ext cx="6570903" cy="358920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8BAB43-D871-173B-02BB-A99413E642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806" y="2562321"/>
            <a:ext cx="6615813" cy="3568316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28EE1AF-C0CC-3B00-C47C-B7D6C8F410A0}"/>
              </a:ext>
            </a:extLst>
          </p:cNvPr>
          <p:cNvCxnSpPr>
            <a:cxnSpLocks/>
          </p:cNvCxnSpPr>
          <p:nvPr/>
        </p:nvCxnSpPr>
        <p:spPr>
          <a:xfrm flipH="1" flipV="1">
            <a:off x="3014505" y="1969477"/>
            <a:ext cx="2762841" cy="3392232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456BCE5-2095-B6A2-FCEE-38196B2378AB}"/>
              </a:ext>
            </a:extLst>
          </p:cNvPr>
          <p:cNvCxnSpPr>
            <a:cxnSpLocks/>
          </p:cNvCxnSpPr>
          <p:nvPr/>
        </p:nvCxnSpPr>
        <p:spPr>
          <a:xfrm flipH="1" flipV="1">
            <a:off x="3687745" y="2431701"/>
            <a:ext cx="5632900" cy="2940399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491881E-C38B-0128-B478-ECF8A8AAECE1}"/>
              </a:ext>
            </a:extLst>
          </p:cNvPr>
          <p:cNvSpPr txBox="1"/>
          <p:nvPr/>
        </p:nvSpPr>
        <p:spPr>
          <a:xfrm>
            <a:off x="5406013" y="1166152"/>
            <a:ext cx="6785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0" dirty="0">
                <a:solidFill>
                  <a:srgbClr val="0070C0"/>
                </a:solidFill>
                <a:effectLst/>
                <a:latin typeface="system-ui"/>
              </a:rPr>
              <a:t>The </a:t>
            </a:r>
            <a:r>
              <a:rPr lang="en-US" dirty="0">
                <a:solidFill>
                  <a:srgbClr val="0070C0"/>
                </a:solidFill>
                <a:latin typeface="system-ui"/>
              </a:rPr>
              <a:t>“</a:t>
            </a:r>
            <a:r>
              <a:rPr lang="en-US" sz="1800" b="1" i="0" dirty="0">
                <a:solidFill>
                  <a:srgbClr val="0070C0"/>
                </a:solidFill>
                <a:effectLst/>
                <a:latin typeface="system-ui"/>
              </a:rPr>
              <a:t>Volume Composition” </a:t>
            </a:r>
            <a:r>
              <a:rPr lang="en-US" sz="1800" i="0" dirty="0">
                <a:solidFill>
                  <a:srgbClr val="0070C0"/>
                </a:solidFill>
                <a:effectLst/>
                <a:latin typeface="system-ui"/>
              </a:rPr>
              <a:t>type was </a:t>
            </a:r>
            <a:r>
              <a:rPr lang="en-US" dirty="0">
                <a:solidFill>
                  <a:srgbClr val="0070C0"/>
                </a:solidFill>
                <a:latin typeface="system-ui"/>
              </a:rPr>
              <a:t>previously called “</a:t>
            </a:r>
            <a:r>
              <a:rPr lang="en-US" sz="1800" b="1" i="0" dirty="0">
                <a:solidFill>
                  <a:srgbClr val="0070C0"/>
                </a:solidFill>
                <a:effectLst/>
                <a:latin typeface="system-ui"/>
              </a:rPr>
              <a:t>Composition”</a:t>
            </a:r>
            <a:r>
              <a:rPr lang="en-US" sz="1800" i="0" dirty="0">
                <a:solidFill>
                  <a:srgbClr val="0070C0"/>
                </a:solidFill>
                <a:effectLst/>
                <a:latin typeface="system-ui"/>
              </a:rPr>
              <a:t>.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A5827E8-A401-D4A6-7D99-1ACCE79874C5}"/>
              </a:ext>
            </a:extLst>
          </p:cNvPr>
          <p:cNvGrpSpPr/>
          <p:nvPr/>
        </p:nvGrpSpPr>
        <p:grpSpPr>
          <a:xfrm>
            <a:off x="3512127" y="3556061"/>
            <a:ext cx="8679873" cy="1182194"/>
            <a:chOff x="3512127" y="3556061"/>
            <a:chExt cx="8679873" cy="118219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4FF03CA-E4E4-634B-95B5-4E9800AC9608}"/>
                </a:ext>
              </a:extLst>
            </p:cNvPr>
            <p:cNvSpPr txBox="1"/>
            <p:nvPr/>
          </p:nvSpPr>
          <p:spPr>
            <a:xfrm>
              <a:off x="9520670" y="3556061"/>
              <a:ext cx="26713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  <a:latin typeface="+mj-lt"/>
                </a:rPr>
                <a:t>efficient code reuse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B87A23-8F0F-7C77-3DD9-E785B87A1835}"/>
                </a:ext>
              </a:extLst>
            </p:cNvPr>
            <p:cNvSpPr/>
            <p:nvPr/>
          </p:nvSpPr>
          <p:spPr>
            <a:xfrm>
              <a:off x="3512127" y="4031673"/>
              <a:ext cx="6452755" cy="706582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495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47F8F-1F1A-D032-BBC2-441C87CD0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1DDE62-AF3B-07EF-43DA-DB11CE4CB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9838: EDX &amp; XPS</a:t>
            </a:r>
            <a:endParaRPr lang="en-US" sz="1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928507-5ED1-76CD-246A-CBB2B7CF74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5377" y="6362393"/>
            <a:ext cx="8661678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dirty="0">
                <a:hlinkClick r:id="rId3"/>
              </a:rPr>
              <a:t>https://inf.mdi.ruhr-uni-bochum.de/object/sample-demo-29196</a:t>
            </a:r>
            <a:r>
              <a:rPr lang="en-US" dirty="0"/>
              <a:t>		Source: </a:t>
            </a:r>
            <a:r>
              <a:rPr lang="en-US" dirty="0">
                <a:hlinkClick r:id="rId4"/>
              </a:rPr>
              <a:t>https://mdi.matinf.pro/object/9838-mg-mn-al-o-mg-mn-al-o-56489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237EF18-948E-A283-9DC5-FD86A4E49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4382" y="-1"/>
            <a:ext cx="6227618" cy="633043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8D50D5C-2471-D548-839A-5368007C5225}"/>
              </a:ext>
            </a:extLst>
          </p:cNvPr>
          <p:cNvSpPr txBox="1"/>
          <p:nvPr/>
        </p:nvSpPr>
        <p:spPr>
          <a:xfrm>
            <a:off x="93517" y="792147"/>
            <a:ext cx="5517574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Comparison</a:t>
            </a:r>
            <a:r>
              <a:rPr lang="en-US" sz="2200" b="1" dirty="0">
                <a:solidFill>
                  <a:prstClr val="black"/>
                </a:solidFill>
              </a:rPr>
              <a:t>: volume </a:t>
            </a:r>
            <a:r>
              <a:rPr lang="en-US" sz="2200" dirty="0">
                <a:solidFill>
                  <a:prstClr val="black"/>
                </a:solidFill>
              </a:rPr>
              <a:t>vs</a:t>
            </a:r>
            <a:r>
              <a:rPr lang="en-US" sz="2200" b="1" dirty="0">
                <a:solidFill>
                  <a:prstClr val="black"/>
                </a:solidFill>
              </a:rPr>
              <a:t> surface composition</a:t>
            </a: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64EF87E-0BBA-ACE7-E8A6-E6DE73A6B6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81" y="1153390"/>
            <a:ext cx="5750751" cy="32353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054D048-FB4C-D049-B166-88E45A2D02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9827" y="6631483"/>
            <a:ext cx="8032173" cy="226517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8543A7B-7983-5DFF-EB8D-B56232ECEC06}"/>
              </a:ext>
            </a:extLst>
          </p:cNvPr>
          <p:cNvSpPr txBox="1"/>
          <p:nvPr/>
        </p:nvSpPr>
        <p:spPr>
          <a:xfrm>
            <a:off x="72736" y="4532807"/>
            <a:ext cx="5746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Mg</a:t>
            </a:r>
            <a:r>
              <a:rPr lang="en-US" dirty="0">
                <a:solidFill>
                  <a:prstClr val="black"/>
                </a:solidFill>
              </a:rPr>
              <a:t>: Volume vs Surface			 </a:t>
            </a:r>
            <a:r>
              <a:rPr lang="en-US" b="1" dirty="0">
                <a:solidFill>
                  <a:prstClr val="black"/>
                </a:solidFill>
              </a:rPr>
              <a:t>Mg</a:t>
            </a:r>
            <a:r>
              <a:rPr lang="en-US" dirty="0">
                <a:solidFill>
                  <a:prstClr val="black"/>
                </a:solidFill>
              </a:rPr>
              <a:t>: S</a:t>
            </a:r>
            <a:r>
              <a:rPr lang="en-US" sz="1800" dirty="0">
                <a:solidFill>
                  <a:prstClr val="black"/>
                </a:solidFill>
              </a:rPr>
              <a:t>urface vs. volume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52301B7-D390-51DC-5BCF-F7D9DEC1FE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624" y="4866464"/>
            <a:ext cx="2365985" cy="143045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018905E-1409-B33A-AEE1-156A62FFD0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342" y="4883727"/>
            <a:ext cx="2314870" cy="1411456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89411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238990" y="771364"/>
            <a:ext cx="91938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Identify phases in every Measurement Area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Type: XRD Phase Overview CSV</a:t>
            </a:r>
            <a:endParaRPr lang="en-US" sz="1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5FF43E2-BF0C-C6B5-C7B0-DD373195A2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https://inf.mdi.ruhr-uni-bochum.de/object/10316_xrd-phase-overview-29897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https://inf.mdi.ruhr-uni-bochum.de/file/download/29897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C63F02-33B7-F528-F82E-81A11433D2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38" y="1255868"/>
            <a:ext cx="4448796" cy="19147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B6D33D8-75DB-FBB6-B7C3-6D03B3716371}"/>
              </a:ext>
            </a:extLst>
          </p:cNvPr>
          <p:cNvGrpSpPr/>
          <p:nvPr/>
        </p:nvGrpSpPr>
        <p:grpSpPr>
          <a:xfrm>
            <a:off x="5140227" y="1224534"/>
            <a:ext cx="6796100" cy="4916492"/>
            <a:chOff x="5140227" y="1224534"/>
            <a:chExt cx="6796100" cy="491649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4544D79-D286-71F4-30E4-F9722CF92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19162" y="1224534"/>
              <a:ext cx="5117165" cy="491649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A71E533-76FD-29EC-9CEA-C9872D525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40227" y="2272302"/>
              <a:ext cx="1322919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05D9D94-CF0F-5437-FBCD-A4D1FB5B3B79}"/>
              </a:ext>
            </a:extLst>
          </p:cNvPr>
          <p:cNvGrpSpPr/>
          <p:nvPr/>
        </p:nvGrpSpPr>
        <p:grpSpPr>
          <a:xfrm>
            <a:off x="120085" y="3204739"/>
            <a:ext cx="6602833" cy="2941259"/>
            <a:chOff x="120085" y="3204739"/>
            <a:chExt cx="6602833" cy="294125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C673B44-E960-8AB8-32CF-C3769ACE0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6327" y="3574473"/>
              <a:ext cx="6013918" cy="2571525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AA8DE27-92D9-50E9-7187-CEFF6E5C16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31082" y="4793829"/>
              <a:ext cx="491836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EA317E-9483-AF26-4E5D-D66880C1EE1B}"/>
                </a:ext>
              </a:extLst>
            </p:cNvPr>
            <p:cNvSpPr txBox="1"/>
            <p:nvPr/>
          </p:nvSpPr>
          <p:spPr>
            <a:xfrm>
              <a:off x="120085" y="3204739"/>
              <a:ext cx="274369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dirty="0">
                  <a:solidFill>
                    <a:prstClr val="black"/>
                  </a:solidFill>
                </a:rPr>
                <a:t>Qualitative data plots: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508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53E8D-61A1-B38A-0F43-B6A9AD4D3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E37455-CA16-929A-DF8D-F5DD78C30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flow on </a:t>
            </a:r>
            <a:r>
              <a:rPr lang="en-US" u="sng" dirty="0"/>
              <a:t>XRD Phase Overview CSV</a:t>
            </a:r>
            <a:r>
              <a:rPr lang="en-US" dirty="0"/>
              <a:t> upload</a:t>
            </a:r>
            <a:endParaRPr lang="en-US" sz="1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40F4A15-2A2A-2EF1-2E30-9E6CE427C0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https://inf.mdi.ruhr-uni-bochum.de/object/10316_xrd-phase-overview-29897</a:t>
            </a:r>
            <a:endParaRPr lang="en-US" dirty="0"/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DF4A4DBC-CCFB-4998-EE92-9F19EE1B8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14" y="1246892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75DC816-7FD5-86DB-61A3-F726E370CDC7}"/>
              </a:ext>
            </a:extLst>
          </p:cNvPr>
          <p:cNvGrpSpPr/>
          <p:nvPr/>
        </p:nvGrpSpPr>
        <p:grpSpPr>
          <a:xfrm>
            <a:off x="2727102" y="1071920"/>
            <a:ext cx="4778296" cy="830997"/>
            <a:chOff x="2727102" y="1071920"/>
            <a:chExt cx="4778296" cy="830997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F2ED4038-3E18-9FE9-DA4D-19EB5A5D4389}"/>
                </a:ext>
              </a:extLst>
            </p:cNvPr>
            <p:cNvCxnSpPr>
              <a:cxnSpLocks/>
              <a:stCxn id="3" idx="3"/>
              <a:endCxn id="6" idx="1"/>
            </p:cNvCxnSpPr>
            <p:nvPr/>
          </p:nvCxnSpPr>
          <p:spPr>
            <a:xfrm>
              <a:off x="2727102" y="1477725"/>
              <a:ext cx="2617708" cy="9694"/>
            </a:xfrm>
            <a:prstGeom prst="straightConnector1">
              <a:avLst/>
            </a:prstGeom>
            <a:noFill/>
            <a:ln w="63500" cap="flat" cmpd="sng" algn="ctr">
              <a:solidFill>
                <a:schemeClr val="bg2">
                  <a:lumMod val="75000"/>
                  <a:alpha val="6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6" name="Text Box 10">
              <a:extLst>
                <a:ext uri="{FF2B5EF4-FFF2-40B4-BE49-F238E27FC236}">
                  <a16:creationId xmlns:a16="http://schemas.microsoft.com/office/drawing/2014/main" id="{5974EF24-B1D3-119A-B148-50EB00E8BB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4810" y="1071920"/>
              <a:ext cx="2160588" cy="830997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XRD Phase Overview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2E9CBD1-4BED-6DF2-AB79-CEE52B5F0631}"/>
              </a:ext>
            </a:extLst>
          </p:cNvPr>
          <p:cNvGrpSpPr/>
          <p:nvPr/>
        </p:nvGrpSpPr>
        <p:grpSpPr>
          <a:xfrm>
            <a:off x="758816" y="1708434"/>
            <a:ext cx="1567543" cy="1805675"/>
            <a:chOff x="3751399" y="3724272"/>
            <a:chExt cx="1567543" cy="1805675"/>
          </a:xfrm>
        </p:grpSpPr>
        <p:sp>
          <p:nvSpPr>
            <p:cNvPr id="14" name="Flowchart: Multidocument 13">
              <a:extLst>
                <a:ext uri="{FF2B5EF4-FFF2-40B4-BE49-F238E27FC236}">
                  <a16:creationId xmlns:a16="http://schemas.microsoft.com/office/drawing/2014/main" id="{6C605170-1720-713D-638D-28FFF3DE83A9}"/>
                </a:ext>
              </a:extLst>
            </p:cNvPr>
            <p:cNvSpPr/>
            <p:nvPr/>
          </p:nvSpPr>
          <p:spPr>
            <a:xfrm>
              <a:off x="3751399" y="4263854"/>
              <a:ext cx="1567543" cy="1266093"/>
            </a:xfrm>
            <a:prstGeom prst="flowChartMultidocument">
              <a:avLst/>
            </a:prstGeom>
            <a:solidFill>
              <a:schemeClr val="tx2">
                <a:lumMod val="40000"/>
                <a:lumOff val="6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>
                  <a:solidFill>
                    <a:schemeClr val="tx1"/>
                  </a:solidFill>
                </a:rPr>
                <a:t>342 x Volume composition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407D363-A81A-6857-E9CE-2EF6D7FAABE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4639375" y="372427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F348FD1-B1AE-7DF9-2DFA-CE78AD19141A}"/>
              </a:ext>
            </a:extLst>
          </p:cNvPr>
          <p:cNvGrpSpPr/>
          <p:nvPr/>
        </p:nvGrpSpPr>
        <p:grpSpPr>
          <a:xfrm>
            <a:off x="1574229" y="2598327"/>
            <a:ext cx="6602694" cy="3698564"/>
            <a:chOff x="1574229" y="2598327"/>
            <a:chExt cx="6602694" cy="369856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396129C-AA2F-A315-E8B0-4561A8A2D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21297" y="2598327"/>
              <a:ext cx="5655626" cy="3698564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4B6D484-1414-7434-B59A-96B5810F5230}"/>
                </a:ext>
              </a:extLst>
            </p:cNvPr>
            <p:cNvCxnSpPr>
              <a:cxnSpLocks/>
              <a:stCxn id="26" idx="1"/>
            </p:cNvCxnSpPr>
            <p:nvPr/>
          </p:nvCxnSpPr>
          <p:spPr>
            <a:xfrm flipH="1" flipV="1">
              <a:off x="1574229" y="3377162"/>
              <a:ext cx="947068" cy="1070447"/>
            </a:xfrm>
            <a:prstGeom prst="straightConnector1">
              <a:avLst/>
            </a:prstGeom>
            <a:noFill/>
            <a:ln w="63500" cap="flat" cmpd="sng" algn="ctr">
              <a:solidFill>
                <a:srgbClr val="92D05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09194F-BDB1-C0D0-F45F-B5A4CC06F103}"/>
              </a:ext>
            </a:extLst>
          </p:cNvPr>
          <p:cNvGrpSpPr/>
          <p:nvPr/>
        </p:nvGrpSpPr>
        <p:grpSpPr>
          <a:xfrm>
            <a:off x="7505398" y="1487419"/>
            <a:ext cx="4178037" cy="3124999"/>
            <a:chOff x="7297579" y="541847"/>
            <a:chExt cx="4178037" cy="312499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50543DCD-C738-5FAC-32BD-249331198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36929" y="1466264"/>
              <a:ext cx="2238687" cy="2200582"/>
            </a:xfrm>
            <a:prstGeom prst="rect">
              <a:avLst/>
            </a:prstGeom>
            <a:ln>
              <a:solidFill>
                <a:schemeClr val="accent1">
                  <a:shade val="15000"/>
                </a:schemeClr>
              </a:solidFill>
            </a:ln>
          </p:spPr>
        </p:pic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12D7FA0-E964-6C2F-AC8D-CA41994B57BA}"/>
                </a:ext>
              </a:extLst>
            </p:cNvPr>
            <p:cNvCxnSpPr>
              <a:cxnSpLocks/>
              <a:stCxn id="32" idx="1"/>
              <a:endCxn id="6" idx="3"/>
            </p:cNvCxnSpPr>
            <p:nvPr/>
          </p:nvCxnSpPr>
          <p:spPr>
            <a:xfrm flipH="1" flipV="1">
              <a:off x="7297579" y="541847"/>
              <a:ext cx="1939350" cy="2024708"/>
            </a:xfrm>
            <a:prstGeom prst="straightConnector1">
              <a:avLst/>
            </a:prstGeom>
            <a:noFill/>
            <a:ln w="63500" cap="flat" cmpd="sng" algn="ctr">
              <a:solidFill>
                <a:srgbClr val="92D05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6D296AA-4BA8-990E-7326-0E5CA868FA0B}"/>
                </a:ext>
              </a:extLst>
            </p:cNvPr>
            <p:cNvSpPr txBox="1"/>
            <p:nvPr/>
          </p:nvSpPr>
          <p:spPr>
            <a:xfrm>
              <a:off x="9447934" y="1020679"/>
              <a:ext cx="18365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prstClr val="black"/>
                  </a:solidFill>
                </a:rPr>
                <a:t>Table Properties:</a:t>
              </a:r>
              <a:endParaRPr lang="en-US" dirty="0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011612BC-F023-98A6-12B0-1C9F2B7706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8812" y="0"/>
            <a:ext cx="3653188" cy="183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9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6326-D556-C89F-3D43-57E3E273D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70529A0-E6B4-D9B6-C50A-32CAC0CC9144}"/>
              </a:ext>
            </a:extLst>
          </p:cNvPr>
          <p:cNvSpPr txBox="1"/>
          <p:nvPr/>
        </p:nvSpPr>
        <p:spPr>
          <a:xfrm>
            <a:off x="238990" y="771364"/>
            <a:ext cx="91938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add Composition-based objects with CIF-files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ABF1B0-896B-7724-C1E0-7D47CF8F7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Type: Phase or Crystal Structure (</a:t>
            </a:r>
            <a:r>
              <a:rPr lang="en-US" dirty="0" err="1"/>
              <a:t>cif</a:t>
            </a:r>
            <a:r>
              <a:rPr lang="en-US" dirty="0"/>
              <a:t>)</a:t>
            </a:r>
            <a:endParaRPr lang="en-US" sz="1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DBF9D6-CC5C-D5B5-F995-ED9DBE2ABA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>
              <a:spcBef>
                <a:spcPts val="225"/>
              </a:spcBef>
              <a:buNone/>
            </a:pPr>
            <a:r>
              <a:rPr lang="en-US" b="0" i="0" u="none" strike="noStrike" dirty="0">
                <a:effectLst/>
                <a:latin typeface="Arial" panose="020B0604020202020204" pitchFamily="34" charset="0"/>
              </a:rPr>
              <a:t>CIF - Crystallographic Information File</a:t>
            </a:r>
          </a:p>
          <a:p>
            <a:pPr>
              <a:buNone/>
            </a:pPr>
            <a:r>
              <a:rPr lang="en-US" dirty="0">
                <a:hlinkClick r:id="rId3"/>
              </a:rPr>
              <a:t>https://mdi.matinf.pro/object/graph/0010680_xrd-phase-overview-122315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D77570-ABA0-57C3-8015-30D3EF68B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59" y="1315427"/>
            <a:ext cx="10536120" cy="46012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B083D8-158F-F6E5-4F50-32BFAC2E16A5}"/>
              </a:ext>
            </a:extLst>
          </p:cNvPr>
          <p:cNvSpPr txBox="1"/>
          <p:nvPr/>
        </p:nvSpPr>
        <p:spPr>
          <a:xfrm>
            <a:off x="8450406" y="5228998"/>
            <a:ext cx="10157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prstClr val="black"/>
                </a:solidFill>
              </a:rPr>
              <a:t>CIF-files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59E7F2-F50F-1474-6731-5C1BBCFF54C9}"/>
              </a:ext>
            </a:extLst>
          </p:cNvPr>
          <p:cNvSpPr txBox="1"/>
          <p:nvPr/>
        </p:nvSpPr>
        <p:spPr>
          <a:xfrm>
            <a:off x="1578552" y="1962788"/>
            <a:ext cx="10157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Sample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937933-A68B-A97D-52C5-189297754D7A}"/>
              </a:ext>
            </a:extLst>
          </p:cNvPr>
          <p:cNvSpPr txBox="1"/>
          <p:nvPr/>
        </p:nvSpPr>
        <p:spPr>
          <a:xfrm>
            <a:off x="8495433" y="2021671"/>
            <a:ext cx="2861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XRD Phase Overview CSV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B32966-543C-F8A2-F72C-85E244A24560}"/>
              </a:ext>
            </a:extLst>
          </p:cNvPr>
          <p:cNvSpPr txBox="1"/>
          <p:nvPr/>
        </p:nvSpPr>
        <p:spPr>
          <a:xfrm>
            <a:off x="8523144" y="4044433"/>
            <a:ext cx="3145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Phase or Crystal Structure (</a:t>
            </a:r>
            <a:r>
              <a:rPr lang="en-US" b="0" i="0" dirty="0" err="1">
                <a:solidFill>
                  <a:srgbClr val="1D1C1D"/>
                </a:solidFill>
                <a:effectLst/>
                <a:latin typeface="Slack-Lato"/>
              </a:rPr>
              <a:t>cif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)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C1728F-6039-6172-75F8-6F32E08BA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7356" y="-10048"/>
            <a:ext cx="5134692" cy="6477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01165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Catalyst Benchmark: Differential Tafel Analysis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4282" y="6362393"/>
            <a:ext cx="6858000" cy="485999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en-US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Manuel </a:t>
            </a:r>
            <a:r>
              <a:rPr lang="en-US" sz="8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Corva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Niclas Blanc, Christoph J. </a:t>
            </a:r>
            <a:r>
              <a:rPr lang="en-US" sz="8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Bondue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and Kristina </a:t>
            </a:r>
            <a:r>
              <a:rPr lang="en-US" sz="8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Tschulik</a:t>
            </a:r>
            <a:endParaRPr lang="en-US" sz="800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Differential Tafel Analysis: A Quick and Robust Tool to Inspect and Benchmark Charge Transfer in Electrocatalysis</a:t>
            </a:r>
          </a:p>
          <a:p>
            <a:pPr algn="l">
              <a:buNone/>
            </a:pPr>
            <a:r>
              <a:rPr lang="en-US" sz="800" b="0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ACS Catalysis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8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2022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800" b="0" i="1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12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(21), 13805-13812. DOI: 10.1021/acscatal.2c03581</a:t>
            </a:r>
            <a:endParaRPr lang="en-US" sz="800" dirty="0">
              <a:solidFill>
                <a:prstClr val="black"/>
              </a:solidFill>
              <a:hlinkClick r:id="rId3"/>
            </a:endParaRPr>
          </a:p>
          <a:p>
            <a:pPr indent="0" defTabSz="914377">
              <a:buNone/>
            </a:pPr>
            <a:r>
              <a:rPr lang="en-US" sz="800" dirty="0">
                <a:solidFill>
                  <a:prstClr val="black"/>
                </a:solidFill>
                <a:hlinkClick r:id="rId3"/>
              </a:rPr>
              <a:t>https://pubs.acs.org/doi/10.1021/acscatal.2c03581</a:t>
            </a:r>
            <a:endParaRPr lang="en-US" sz="8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endParaRPr lang="en-US" sz="800" dirty="0"/>
          </a:p>
          <a:p>
            <a:pPr indent="0" defTabSz="914377">
              <a:buNone/>
            </a:pPr>
            <a:endParaRPr lang="en-US" sz="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DD3BD4-3F17-1DFE-1B84-33326356B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80" y="987866"/>
            <a:ext cx="3165763" cy="52068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040F5B-C3E9-D0DE-93CD-7E5F298B1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054" y="116217"/>
            <a:ext cx="3307773" cy="61943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3E7BE0-C212-1FD0-7C89-BD4E484186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709" y="1153691"/>
            <a:ext cx="3236336" cy="50410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85368B-6C1F-7D33-BE31-C232846C15F3}"/>
              </a:ext>
            </a:extLst>
          </p:cNvPr>
          <p:cNvSpPr txBox="1"/>
          <p:nvPr/>
        </p:nvSpPr>
        <p:spPr>
          <a:xfrm>
            <a:off x="687692" y="636976"/>
            <a:ext cx="3740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b="1" u="sng" dirty="0">
                <a:solidFill>
                  <a:schemeClr val="accent1"/>
                </a:solidFill>
              </a:rPr>
              <a:t>Motivation: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evaluate catalysts</a:t>
            </a:r>
            <a:endParaRPr lang="en-US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672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3F754-A08C-DEF8-4903-AB5D6BCE8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839F17-8364-03B2-C664-9387CB04F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Data: diverse </a:t>
            </a:r>
            <a:r>
              <a:rPr lang="en-US" dirty="0" err="1"/>
              <a:t>csv&amp;txt</a:t>
            </a:r>
            <a:r>
              <a:rPr lang="en-US" dirty="0"/>
              <a:t> formats (different </a:t>
            </a:r>
            <a:r>
              <a:rPr lang="en-US" dirty="0" err="1"/>
              <a:t>potentiostats</a:t>
            </a:r>
            <a:r>
              <a:rPr lang="en-US" dirty="0"/>
              <a:t>)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FB51F-24CC-46BF-18CB-104BC3E49A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83627" y="6362393"/>
            <a:ext cx="7938655" cy="485999"/>
          </a:xfrm>
        </p:spPr>
        <p:txBody>
          <a:bodyPr>
            <a:noAutofit/>
          </a:bodyPr>
          <a:lstStyle/>
          <a:p>
            <a:pPr indent="0" defTabSz="914377">
              <a:buNone/>
            </a:pPr>
            <a:r>
              <a:rPr lang="en-US" sz="1400" dirty="0">
                <a:hlinkClick r:id="rId3"/>
              </a:rPr>
              <a:t>https://en.wikipedia.org/wiki/Potentiostat</a:t>
            </a:r>
            <a:endParaRPr lang="en-US" sz="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5F279B-7A2D-83C9-4E6C-5AFA42D56C14}"/>
              </a:ext>
            </a:extLst>
          </p:cNvPr>
          <p:cNvSpPr txBox="1"/>
          <p:nvPr/>
        </p:nvSpPr>
        <p:spPr>
          <a:xfrm>
            <a:off x="179242" y="786486"/>
            <a:ext cx="5535757" cy="470898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/>
              <a:t>File............: lsv_lsv1_case_a_19_07_2023_12_19_42_0001 - JUL,19.2023</a:t>
            </a:r>
          </a:p>
          <a:p>
            <a:endParaRPr lang="en-US" sz="1200" dirty="0"/>
          </a:p>
          <a:p>
            <a:r>
              <a:rPr lang="en-US" sz="1200" dirty="0"/>
              <a:t>System..........: </a:t>
            </a:r>
          </a:p>
          <a:p>
            <a:r>
              <a:rPr lang="en-US" sz="1200" dirty="0"/>
              <a:t>Temperature.....: 49.2+-0.0C</a:t>
            </a:r>
          </a:p>
          <a:p>
            <a:r>
              <a:rPr lang="en-US" sz="1200" dirty="0"/>
              <a:t>Time............: 12:19:42-12:22:50</a:t>
            </a:r>
          </a:p>
          <a:p>
            <a:r>
              <a:rPr lang="en-US" sz="1200" dirty="0"/>
              <a:t>Scan mode.......:  5mV/s</a:t>
            </a:r>
          </a:p>
          <a:p>
            <a:r>
              <a:rPr lang="en-US" sz="1200" dirty="0"/>
              <a:t>Comment.........: </a:t>
            </a:r>
          </a:p>
          <a:p>
            <a:r>
              <a:rPr lang="en-US" sz="1200" dirty="0"/>
              <a:t>                   </a:t>
            </a:r>
          </a:p>
          <a:p>
            <a:r>
              <a:rPr lang="en-US" sz="1200" dirty="0" err="1"/>
              <a:t>Electr.area</a:t>
            </a:r>
            <a:r>
              <a:rPr lang="en-US" sz="1200" dirty="0"/>
              <a:t>/</a:t>
            </a:r>
            <a:r>
              <a:rPr lang="en-US" sz="1200" dirty="0" err="1"/>
              <a:t>sqcm</a:t>
            </a:r>
            <a:r>
              <a:rPr lang="en-US" sz="1200" dirty="0"/>
              <a:t>: </a:t>
            </a:r>
          </a:p>
          <a:p>
            <a:r>
              <a:rPr lang="en-US" sz="1200" dirty="0"/>
              <a:t>Reference.......:  0.4500929,  0.3194414 PO,PF,Imi-4.0e-01  ,Ima 4.0e-01  , -2, 11272</a:t>
            </a:r>
          </a:p>
          <a:p>
            <a:endParaRPr lang="en-US" sz="1200" dirty="0"/>
          </a:p>
          <a:p>
            <a:r>
              <a:rPr lang="en-US" sz="1200" dirty="0"/>
              <a:t>Lines:   187</a:t>
            </a:r>
          </a:p>
          <a:p>
            <a:r>
              <a:rPr lang="en-US" sz="1200" dirty="0"/>
              <a:t>Columns: 3</a:t>
            </a:r>
          </a:p>
          <a:p>
            <a:endParaRPr lang="en-US" sz="1200" dirty="0"/>
          </a:p>
          <a:p>
            <a:r>
              <a:rPr lang="en-US" sz="1200" dirty="0"/>
              <a:t>Number    Time/s     </a:t>
            </a:r>
            <a:r>
              <a:rPr lang="en-US" sz="1200" b="1" dirty="0"/>
              <a:t>Potential/V   Current/A </a:t>
            </a:r>
          </a:p>
          <a:p>
            <a:r>
              <a:rPr lang="en-US" sz="1200" dirty="0"/>
              <a:t>1                0       0.000     -3.800e-05</a:t>
            </a:r>
          </a:p>
          <a:p>
            <a:r>
              <a:rPr lang="en-US" sz="1200" dirty="0"/>
              <a:t>2            1.004       0.003     -1.086e-05</a:t>
            </a:r>
          </a:p>
          <a:p>
            <a:r>
              <a:rPr lang="en-US" sz="1200" dirty="0"/>
              <a:t>3            2.005       0.008     -7.868e-06</a:t>
            </a:r>
          </a:p>
          <a:p>
            <a:r>
              <a:rPr lang="en-US" sz="1200" dirty="0"/>
              <a:t>4            3.006       0.013     -6.100e-06</a:t>
            </a:r>
          </a:p>
          <a:p>
            <a:r>
              <a:rPr lang="en-US" sz="1200" dirty="0"/>
              <a:t>5            4.006       0.018     -4.871e-06</a:t>
            </a:r>
          </a:p>
          <a:p>
            <a:r>
              <a:rPr lang="en-US" sz="1200" dirty="0"/>
              <a:t>6            5.007       0.023     -3.926e-06</a:t>
            </a:r>
          </a:p>
          <a:p>
            <a:r>
              <a:rPr lang="en-US" sz="1200" dirty="0"/>
              <a:t>7            6.008       0.028     -3.146e-06</a:t>
            </a:r>
          </a:p>
          <a:p>
            <a:r>
              <a:rPr lang="en-US" sz="1200" dirty="0"/>
              <a:t>8            7.009       0.033     -2.464e-06</a:t>
            </a:r>
          </a:p>
          <a:p>
            <a:r>
              <a:rPr lang="en-US" sz="1200" dirty="0"/>
              <a:t>9             8.01       0.038     -1.842e-06</a:t>
            </a:r>
          </a:p>
          <a:p>
            <a:r>
              <a:rPr lang="en-US" sz="1200" dirty="0"/>
              <a:t>10           9.019       0.040     -1.873e-06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ED6E32-17AC-5CFF-784F-26FF3FA28301}"/>
              </a:ext>
            </a:extLst>
          </p:cNvPr>
          <p:cNvSpPr txBox="1"/>
          <p:nvPr/>
        </p:nvSpPr>
        <p:spPr>
          <a:xfrm>
            <a:off x="3209924" y="1489606"/>
            <a:ext cx="5535757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Experiment:, charge balanced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Start date:, 08 April 2025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Start time:, 18:08:35 +02:00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Time (s), </a:t>
            </a:r>
            <a:r>
              <a:rPr lang="en-US" sz="1200" b="1" i="0" u="none" strike="noStrike" baseline="0" dirty="0">
                <a:solidFill>
                  <a:srgbClr val="000000"/>
                </a:solidFill>
              </a:rPr>
              <a:t>Voltage (V), Current (A)</a:t>
            </a:r>
            <a:r>
              <a:rPr lang="en-US" sz="1200" b="0" i="0" u="none" strike="noStrike" baseline="0" dirty="0">
                <a:solidFill>
                  <a:srgbClr val="000000"/>
                </a:solidFill>
              </a:rPr>
              <a:t>, Reverse I (A), Charge (C), V Range (), I Range ()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1029.63, -0.01006696, -9.316599e-06, , 0.001817496,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1029.64, -0.009909317, -8.931254e-06, , 0.001817407,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1029.65, -0.01006696, -9.187112e-06, , 0.001817315,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1029.66, -0.01006696, -8.931254e-06, , 0.001817225,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1029.67, -0.01006696, -1.038215e-05, , 0.001817121,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1029.68, -0.01006696, -9.085705e-06, , 0.001817031,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1029.69, -0.009751666, -8.836088e-06, , 0.001816942,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1029.7, -0.009751666, -8.811126e-06, , 0.001816854,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1029.71, -0.009594016, -8.432022e-06, , 0.00181677,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1029.72, -0.009594016, -9.441408e-06, , 0.001816675,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1029.73, -0.009594016, -8.533429e-06, , 0.00181659,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1029.74, -0.009594016, -9.32284e-06, , 0.001816497, 1, 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1029.75, -0.009594016, -8.851689e-06, , 0.001816408, 1, 5</a:t>
            </a:r>
          </a:p>
          <a:p>
            <a:endParaRPr lang="en-US" sz="1200" b="0" i="0" u="none" strike="noStrike" baseline="0" dirty="0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D7C0E9-5EC0-2F14-1EB9-1F9AC9166D67}"/>
              </a:ext>
            </a:extLst>
          </p:cNvPr>
          <p:cNvSpPr txBox="1"/>
          <p:nvPr/>
        </p:nvSpPr>
        <p:spPr>
          <a:xfrm>
            <a:off x="6438034" y="3346114"/>
            <a:ext cx="5535757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b="1" i="0" u="none" strike="noStrike" baseline="0" dirty="0">
                <a:solidFill>
                  <a:srgbClr val="000000"/>
                </a:solidFill>
              </a:rPr>
              <a:t>WE(1).Potential (V)	WE(1).Current (A)</a:t>
            </a:r>
            <a:r>
              <a:rPr lang="en-US" sz="1200" b="0" i="0" u="none" strike="noStrike" baseline="0" dirty="0">
                <a:solidFill>
                  <a:srgbClr val="000000"/>
                </a:solidFill>
              </a:rPr>
              <a:t>	Time (s)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0.442474365234375	2.40173339843749E-06	1178.14680902547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0.44500732421875	2.08740234375E-06	1180.5882150193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0.447357177734375	1.89819335937499E-06	1183.02962101314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0.4498291015625	1.873779296875E-06	1185.47102700697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0.45233154296875	1.82189941406249E-06	1187.91243300081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0.4547119140625	2.20947265625E-06	1190.35383899465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0.457122802734375	1.910400390625E-06	1192.79524498848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0.45953369140625	2.6123046875E-06	1195.23665098232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0.462005615234375	1.8890380859375E-06	1197.67805697615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0.4644775390625	2.3651123046875E-06	1200.11946296999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0.466888427734375	1.7974853515625E-06	1202.56086896383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0.469329833984375	2.4444580078125E-06	1205.00227495766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0.47174072265625	2.81982421875E-06	1207.4436809515</a:t>
            </a: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</a:rPr>
              <a:t>0.474151611328125	2.57263183593751E-06	1209.88508694533</a:t>
            </a:r>
          </a:p>
        </p:txBody>
      </p:sp>
    </p:spTree>
    <p:extLst>
      <p:ext uri="{BB962C8B-B14F-4D97-AF65-F5344CB8AC3E}">
        <p14:creationId xmlns:p14="http://schemas.microsoft.com/office/powerpoint/2010/main" val="3762751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F5B99-0267-D010-C958-9BC52768C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0D29DD-951E-1566-79BD-8DFCD3144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Tafel slope calculation</a:t>
            </a:r>
            <a:endParaRPr lang="en-US" sz="1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5FD552-1BD5-C86E-56BB-DDDF7817B7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65715" y="6362393"/>
            <a:ext cx="4401177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https://inf.mdi.ruhr-uni-bochum.de/object/lsv_900mv_5mvpers_19_07_2023_cpy88_0_calc_ecbalanced_04_co3o4nps-on-gc_01-m-koh-29544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2DD453-EB95-75AA-AF7E-E80BE1768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670" y="753626"/>
            <a:ext cx="6809790" cy="5528099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AF0DA4-0A23-8C59-8705-A2D3685F4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132" y="118491"/>
            <a:ext cx="6106794" cy="3981419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FCC121-9F48-D7A2-0E30-FFB4FE2CDB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7327" y="4094858"/>
            <a:ext cx="4434673" cy="276314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6D2206-5488-FC4B-5752-E940DF845CF6}"/>
              </a:ext>
            </a:extLst>
          </p:cNvPr>
          <p:cNvSpPr txBox="1"/>
          <p:nvPr/>
        </p:nvSpPr>
        <p:spPr>
          <a:xfrm>
            <a:off x="0" y="0"/>
            <a:ext cx="56371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600" b="1" u="sng" dirty="0">
                <a:solidFill>
                  <a:prstClr val="black"/>
                </a:solidFill>
              </a:rPr>
              <a:t>Motivation: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provide a standard benchmark to evaluate catalysts</a:t>
            </a:r>
            <a:endParaRPr lang="en-US" sz="1600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0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70B4E-7366-47EA-7E81-E2C79E69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1A9459A-174A-876F-580A-4881114D1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Page and Publication List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6C3A013-DAED-6209-7CC1-6C4CF98B94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55182" y="6362393"/>
            <a:ext cx="8803271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https://crc1625.mdi.ruhr-uni-bochum.de/rubric/inf_publications</a:t>
            </a:r>
            <a:endParaRPr lang="en-US" sz="1200" dirty="0"/>
          </a:p>
          <a:p>
            <a:pPr indent="0">
              <a:buNone/>
            </a:pPr>
            <a:r>
              <a:rPr lang="en-US" sz="1200" dirty="0">
                <a:hlinkClick r:id="rId4"/>
              </a:rPr>
              <a:t>https://crc247.mdi.ruhr-uni-bochum.de/rubric/area-c_c04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54529-FC01-FFE9-609B-05008B923D91}"/>
              </a:ext>
            </a:extLst>
          </p:cNvPr>
          <p:cNvSpPr txBox="1"/>
          <p:nvPr/>
        </p:nvSpPr>
        <p:spPr>
          <a:xfrm>
            <a:off x="166636" y="790736"/>
            <a:ext cx="1191483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Please provide the project description and publication list on your project page</a:t>
            </a:r>
            <a:r>
              <a:rPr lang="en-US" altLang="ru-RU" sz="2200" dirty="0">
                <a:solidFill>
                  <a:prstClr val="black"/>
                </a:solidFill>
              </a:rPr>
              <a:t>:</a:t>
            </a: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CC1BAE-E699-CCBB-5803-7DBA4025FF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658"/>
          <a:stretch>
            <a:fillRect/>
          </a:stretch>
        </p:blipFill>
        <p:spPr>
          <a:xfrm>
            <a:off x="187254" y="1266093"/>
            <a:ext cx="6773220" cy="33134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3B047B-A0AE-AA4F-5F41-B079C2CBD5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283" y="4279637"/>
            <a:ext cx="4723128" cy="18961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0BDBAB-7255-DB0C-53D9-7E781262E22F}"/>
              </a:ext>
            </a:extLst>
          </p:cNvPr>
          <p:cNvCxnSpPr>
            <a:cxnSpLocks/>
          </p:cNvCxnSpPr>
          <p:nvPr/>
        </p:nvCxnSpPr>
        <p:spPr>
          <a:xfrm>
            <a:off x="1460365" y="4213606"/>
            <a:ext cx="800514" cy="87089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60109BC9-3A2C-F8A0-7BD0-2E53325F69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7754" y="1768612"/>
            <a:ext cx="4591691" cy="22958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823A984-8373-0D05-C455-624814F256AE}"/>
              </a:ext>
            </a:extLst>
          </p:cNvPr>
          <p:cNvCxnSpPr>
            <a:cxnSpLocks/>
          </p:cNvCxnSpPr>
          <p:nvPr/>
        </p:nvCxnSpPr>
        <p:spPr>
          <a:xfrm>
            <a:off x="6174717" y="1743387"/>
            <a:ext cx="1271112" cy="12560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886E629-28C9-D991-30C5-96D815A726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6188" y="4564596"/>
            <a:ext cx="4534533" cy="11050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EC0AAB6-7040-A838-E52B-57DB0C575A48}"/>
              </a:ext>
            </a:extLst>
          </p:cNvPr>
          <p:cNvCxnSpPr>
            <a:cxnSpLocks/>
          </p:cNvCxnSpPr>
          <p:nvPr/>
        </p:nvCxnSpPr>
        <p:spPr>
          <a:xfrm flipH="1">
            <a:off x="7807569" y="3232218"/>
            <a:ext cx="2548937" cy="153070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27575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50704-2B35-91FA-FA2C-D2D9D53A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9D438C9-6F8E-3482-E4DE-4385151E1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Publications in RDMS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587BA2-FB54-D0A8-2B25-58116C9D69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55182" y="6362393"/>
            <a:ext cx="8803271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https://crc1625.mdi.ruhr-uni-bochum.de/rubric/inf_publications</a:t>
            </a:r>
            <a:endParaRPr lang="en-US" sz="1200" dirty="0"/>
          </a:p>
          <a:p>
            <a:pPr indent="0">
              <a:buNone/>
            </a:pPr>
            <a:r>
              <a:rPr lang="en-US" sz="1200" dirty="0">
                <a:hlinkClick r:id="rId4"/>
              </a:rPr>
              <a:t>https://crc247.mdi.ruhr-uni-bochum.de/rubric/area-c_c04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DCC1F3-0F3D-C6DE-8FD4-E560E04F4381}"/>
              </a:ext>
            </a:extLst>
          </p:cNvPr>
          <p:cNvSpPr txBox="1"/>
          <p:nvPr/>
        </p:nvSpPr>
        <p:spPr>
          <a:xfrm>
            <a:off x="166636" y="790736"/>
            <a:ext cx="1191483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Two types </a:t>
            </a:r>
            <a:r>
              <a:rPr lang="en-US" altLang="ru-RU" sz="2200" dirty="0">
                <a:solidFill>
                  <a:prstClr val="black"/>
                </a:solidFill>
              </a:rPr>
              <a:t>(based on </a:t>
            </a:r>
            <a:r>
              <a:rPr lang="en-US" altLang="ru-RU" sz="2200" u="sng" dirty="0">
                <a:solidFill>
                  <a:prstClr val="black"/>
                </a:solidFill>
              </a:rPr>
              <a:t>Reference</a:t>
            </a:r>
            <a:r>
              <a:rPr lang="en-US" altLang="ru-RU" sz="2200" dirty="0">
                <a:solidFill>
                  <a:prstClr val="black"/>
                </a:solidFill>
              </a:rPr>
              <a:t> table):</a:t>
            </a: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</a:rPr>
              <a:t>Store publications / presentations / reports in RDMS:</a:t>
            </a:r>
          </a:p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Alternative types</a:t>
            </a:r>
            <a:r>
              <a:rPr lang="ru-RU" altLang="ru-RU" sz="2200" b="1" dirty="0">
                <a:solidFill>
                  <a:prstClr val="black"/>
                </a:solidFill>
              </a:rPr>
              <a:t> </a:t>
            </a:r>
            <a:r>
              <a:rPr lang="en-US" altLang="ru-RU" sz="2200" b="1" dirty="0">
                <a:solidFill>
                  <a:prstClr val="black"/>
                </a:solidFill>
              </a:rPr>
              <a:t>to conclude your findings: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PowerPoint Presentation Slides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Report</a:t>
            </a: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E2B70B-9DB4-092E-2F7F-04FB5BB7A151}"/>
              </a:ext>
            </a:extLst>
          </p:cNvPr>
          <p:cNvSpPr txBox="1"/>
          <p:nvPr/>
        </p:nvSpPr>
        <p:spPr>
          <a:xfrm>
            <a:off x="4727759" y="3475111"/>
            <a:ext cx="15826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Video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Audio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4C435F-9D4D-BAD9-1E1F-84D9786CA34B}"/>
              </a:ext>
            </a:extLst>
          </p:cNvPr>
          <p:cNvGrpSpPr/>
          <p:nvPr/>
        </p:nvGrpSpPr>
        <p:grpSpPr>
          <a:xfrm>
            <a:off x="207305" y="1270675"/>
            <a:ext cx="6782775" cy="1452399"/>
            <a:chOff x="207305" y="1270675"/>
            <a:chExt cx="6782775" cy="14523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542A2BC-0C35-C2FC-6897-132894D9B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7305" y="1270675"/>
              <a:ext cx="6782775" cy="145239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6" name="Arrow: Up 5">
              <a:extLst>
                <a:ext uri="{FF2B5EF4-FFF2-40B4-BE49-F238E27FC236}">
                  <a16:creationId xmlns:a16="http://schemas.microsoft.com/office/drawing/2014/main" id="{75C82E74-C232-3DDC-84CC-81185B048839}"/>
                </a:ext>
              </a:extLst>
            </p:cNvPr>
            <p:cNvSpPr/>
            <p:nvPr/>
          </p:nvSpPr>
          <p:spPr>
            <a:xfrm>
              <a:off x="2110153" y="1607737"/>
              <a:ext cx="261258" cy="291402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row: Up 8">
              <a:extLst>
                <a:ext uri="{FF2B5EF4-FFF2-40B4-BE49-F238E27FC236}">
                  <a16:creationId xmlns:a16="http://schemas.microsoft.com/office/drawing/2014/main" id="{09945501-172E-8402-CF64-4D8B307CF496}"/>
                </a:ext>
              </a:extLst>
            </p:cNvPr>
            <p:cNvSpPr/>
            <p:nvPr/>
          </p:nvSpPr>
          <p:spPr>
            <a:xfrm>
              <a:off x="2111828" y="2302745"/>
              <a:ext cx="261258" cy="291402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0FDDA99-E186-7E41-089C-AFC6AE1281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6487" y="0"/>
            <a:ext cx="4745513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5EDE-8C3A-65C1-2922-8D139B257A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804" y="4239029"/>
            <a:ext cx="5988817" cy="20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45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C6D64-6C87-6D81-5CFE-5FF9A18F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E620B02-FA87-DB16-E79B-B20A7D96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Publication = Publication with Data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67415-BE45-75FD-D317-E61049959D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https://crc247.mdi.ruhr-uni-bochum.de/rubric/area-c_c04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https://pubs.acs.org/doi/10.1021/acscombsci.0c00126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88ABE1-5D86-4603-0F8E-4222DAFBA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14" y="850682"/>
            <a:ext cx="6392167" cy="10097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5715BB-24F8-E8E5-EF85-5FED91E377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80" y="1850759"/>
            <a:ext cx="6554115" cy="18100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F98F33-B49F-E530-3906-BECA05FC40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793" y="2939503"/>
            <a:ext cx="6277851" cy="8383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B58E6C6-6551-840D-9EAB-92767EF980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018" y="4478401"/>
            <a:ext cx="6849431" cy="10764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BC40EB41-25EE-3941-3243-AB314CF034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5225" y="2377439"/>
            <a:ext cx="5776775" cy="39401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5CB27F28-0B86-CF2B-4E63-562788AB8BC4}"/>
              </a:ext>
            </a:extLst>
          </p:cNvPr>
          <p:cNvCxnSpPr>
            <a:cxnSpLocks/>
          </p:cNvCxnSpPr>
          <p:nvPr/>
        </p:nvCxnSpPr>
        <p:spPr>
          <a:xfrm flipH="1">
            <a:off x="1497204" y="3697793"/>
            <a:ext cx="793820" cy="964642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066E1BC-6C56-58E0-7025-B713D2B1B531}"/>
              </a:ext>
            </a:extLst>
          </p:cNvPr>
          <p:cNvCxnSpPr>
            <a:cxnSpLocks/>
          </p:cNvCxnSpPr>
          <p:nvPr/>
        </p:nvCxnSpPr>
        <p:spPr>
          <a:xfrm flipV="1">
            <a:off x="6219930" y="2743200"/>
            <a:ext cx="1939332" cy="1838848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BCB3F25D-AC54-D2D9-0096-8B542587FAFD}"/>
              </a:ext>
            </a:extLst>
          </p:cNvPr>
          <p:cNvSpPr txBox="1"/>
          <p:nvPr/>
        </p:nvSpPr>
        <p:spPr>
          <a:xfrm>
            <a:off x="7310176" y="785000"/>
            <a:ext cx="3372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Publication in RDMS</a:t>
            </a:r>
            <a:endParaRPr lang="en-US" dirty="0"/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9DB67705-EB95-AA84-0E87-B20BDEC60F0F}"/>
              </a:ext>
            </a:extLst>
          </p:cNvPr>
          <p:cNvCxnSpPr>
            <a:cxnSpLocks/>
          </p:cNvCxnSpPr>
          <p:nvPr/>
        </p:nvCxnSpPr>
        <p:spPr>
          <a:xfrm flipH="1">
            <a:off x="6511332" y="956268"/>
            <a:ext cx="855784" cy="11890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E4757C11-1F38-63A8-F92D-897B0E9C9CAC}"/>
              </a:ext>
            </a:extLst>
          </p:cNvPr>
          <p:cNvSpPr txBox="1"/>
          <p:nvPr/>
        </p:nvSpPr>
        <p:spPr>
          <a:xfrm>
            <a:off x="7331946" y="1289093"/>
            <a:ext cx="3701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Article text on publisher’s web site</a:t>
            </a:r>
            <a:endParaRPr lang="en-US" dirty="0"/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ED0388A4-E6B7-F0C3-0E06-565CE16A67B3}"/>
              </a:ext>
            </a:extLst>
          </p:cNvPr>
          <p:cNvCxnSpPr>
            <a:cxnSpLocks/>
            <a:stCxn id="112" idx="1"/>
          </p:cNvCxnSpPr>
          <p:nvPr/>
        </p:nvCxnSpPr>
        <p:spPr>
          <a:xfrm flipH="1">
            <a:off x="6513007" y="1473759"/>
            <a:ext cx="818939" cy="457198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6F7301EF-2998-8F59-D89D-E5D76353EE36}"/>
              </a:ext>
            </a:extLst>
          </p:cNvPr>
          <p:cNvSpPr txBox="1"/>
          <p:nvPr/>
        </p:nvSpPr>
        <p:spPr>
          <a:xfrm>
            <a:off x="7077389" y="2014249"/>
            <a:ext cx="5114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Objects/data accessible from the publication object</a:t>
            </a:r>
            <a:endParaRPr lang="en-US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B642668-CA8D-B4F5-E4A3-AD37EF5CE4E0}"/>
              </a:ext>
            </a:extLst>
          </p:cNvPr>
          <p:cNvSpPr txBox="1"/>
          <p:nvPr/>
        </p:nvSpPr>
        <p:spPr>
          <a:xfrm>
            <a:off x="1909186" y="4136126"/>
            <a:ext cx="3701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Related objects/data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736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5A716-E326-D8FF-82E7-88F3FB806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3E2D67D-E693-02D6-BD3A-68950DD1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Session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8A7F9-46A8-A04A-2522-4F7A8EA36E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/>
              <a:t>DMP – Data Management Plan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2375CF-0F73-3E45-B6DE-BF37041208FB}"/>
              </a:ext>
            </a:extLst>
          </p:cNvPr>
          <p:cNvSpPr txBox="1"/>
          <p:nvPr/>
        </p:nvSpPr>
        <p:spPr>
          <a:xfrm>
            <a:off x="238990" y="771364"/>
            <a:ext cx="11758742" cy="5432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Topics:</a:t>
            </a:r>
          </a:p>
          <a:p>
            <a:pPr marL="457200" indent="-4572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</a:rPr>
              <a:t>“DMP Light”: adding data description for your project;</a:t>
            </a:r>
          </a:p>
          <a:p>
            <a:pPr marL="457200" indent="-4572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</a:rPr>
              <a:t>Publication List Management: adding publications.</a:t>
            </a:r>
          </a:p>
          <a:p>
            <a:pPr defTabSz="914377">
              <a:spcAft>
                <a:spcPts val="600"/>
              </a:spcAft>
            </a:pPr>
            <a:endParaRPr lang="en-US" sz="2200" b="1" u="sng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Home Assignment</a:t>
            </a:r>
            <a:r>
              <a:rPr lang="en-US" sz="2200" b="1" dirty="0">
                <a:solidFill>
                  <a:prstClr val="black"/>
                </a:solidFill>
              </a:rPr>
              <a:t>: </a:t>
            </a:r>
          </a:p>
          <a:p>
            <a:pPr marL="342900" indent="-3429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</a:rPr>
              <a:t>prepare short text (1-2 paragraphs) describing your project in terms of data contributions:</a:t>
            </a:r>
          </a:p>
          <a:p>
            <a:pPr marL="800100" lvl="1" indent="-3429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</a:rPr>
              <a:t>What do you add</a:t>
            </a:r>
            <a:r>
              <a:rPr lang="ru-RU" sz="2200" dirty="0">
                <a:solidFill>
                  <a:prstClr val="black"/>
                </a:solidFill>
              </a:rPr>
              <a:t>?</a:t>
            </a:r>
            <a:endParaRPr lang="en-US" sz="2200" dirty="0">
              <a:solidFill>
                <a:prstClr val="black"/>
              </a:solidFill>
            </a:endParaRPr>
          </a:p>
          <a:p>
            <a:pPr marL="800100" lvl="1" indent="-3429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</a:rPr>
              <a:t>What types do you use?</a:t>
            </a:r>
          </a:p>
          <a:p>
            <a:pPr marL="800100" lvl="1" indent="-3429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</a:rPr>
              <a:t>Your suggestions: What is missing (types/parameters/workflow)?</a:t>
            </a:r>
          </a:p>
          <a:p>
            <a:pPr marL="342900" indent="-3429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prepare a list of project publications (including DOI, URL);</a:t>
            </a:r>
          </a:p>
          <a:p>
            <a:pPr marL="342900" indent="-342900" defTabSz="91437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prstClr val="black"/>
                </a:solidFill>
                <a:effectLst/>
                <a:latin typeface="system-ui"/>
              </a:rPr>
              <a:t>prepare a list of literature references, relevant for your project and guiding your research</a:t>
            </a:r>
            <a:r>
              <a:rPr lang="en-US" sz="2400" dirty="0">
                <a:solidFill>
                  <a:prstClr val="black"/>
                </a:solidFill>
              </a:rPr>
              <a:t> (including DOI, URL).</a:t>
            </a:r>
            <a:endParaRPr lang="en-US" sz="2400" i="0" dirty="0">
              <a:solidFill>
                <a:srgbClr val="212529"/>
              </a:solidFill>
              <a:effectLst/>
              <a:latin typeface="system-ui"/>
            </a:endParaRPr>
          </a:p>
          <a:p>
            <a:pPr defTabSz="914377">
              <a:spcAft>
                <a:spcPts val="600"/>
              </a:spcAft>
            </a:pPr>
            <a:r>
              <a:rPr lang="en-US" sz="2200" b="1" dirty="0" err="1">
                <a:solidFill>
                  <a:prstClr val="black"/>
                </a:solidFill>
              </a:rPr>
              <a:t>Date&amp;Time</a:t>
            </a:r>
            <a:r>
              <a:rPr lang="en-US" sz="2200" b="1" dirty="0">
                <a:solidFill>
                  <a:prstClr val="black"/>
                </a:solidFill>
              </a:rPr>
              <a:t> of hands-on session will be announced in the agenda.</a:t>
            </a:r>
          </a:p>
        </p:txBody>
      </p:sp>
    </p:spTree>
    <p:extLst>
      <p:ext uri="{BB962C8B-B14F-4D97-AF65-F5344CB8AC3E}">
        <p14:creationId xmlns:p14="http://schemas.microsoft.com/office/powerpoint/2010/main" val="3964482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D3A4D-D8FC-AF89-A276-B673CA44E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627C15-5CA1-66E6-2D1C-E9692378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Next Steps (future plans)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80A9B-AD99-5C73-2BE3-C401F01512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9C5284-6194-720C-519D-B9BEBED71F04}"/>
              </a:ext>
            </a:extLst>
          </p:cNvPr>
          <p:cNvSpPr txBox="1"/>
          <p:nvPr/>
        </p:nvSpPr>
        <p:spPr>
          <a:xfrm>
            <a:off x="331851" y="825112"/>
            <a:ext cx="11860149" cy="5332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300"/>
              </a:spcAft>
              <a:buAutoNum type="arabicParenR"/>
            </a:pPr>
            <a:r>
              <a:rPr lang="en-US" sz="2200" dirty="0"/>
              <a:t>RDMS Core Interoperability:</a:t>
            </a:r>
          </a:p>
          <a:p>
            <a:pPr marL="800100" lvl="1" indent="-342900">
              <a:spcAft>
                <a:spcPts val="300"/>
              </a:spcAft>
              <a:buAutoNum type="arabicParenR"/>
            </a:pPr>
            <a:r>
              <a:rPr lang="en-US" sz="2200" dirty="0">
                <a:solidFill>
                  <a:srgbClr val="0432FF"/>
                </a:solidFill>
              </a:rPr>
              <a:t>RDMS REST API (low-level CRUD access to RDMS);</a:t>
            </a:r>
          </a:p>
          <a:p>
            <a:pPr marL="800100" lvl="1" indent="-342900">
              <a:spcAft>
                <a:spcPts val="300"/>
              </a:spcAft>
              <a:buAutoNum type="arabicParenR"/>
            </a:pPr>
            <a:r>
              <a:rPr lang="en-US" sz="2200" dirty="0"/>
              <a:t>Message Bus (asynchronous message broker, Apache Kafka).</a:t>
            </a:r>
          </a:p>
          <a:p>
            <a:pPr marL="342900" indent="-342900">
              <a:spcAft>
                <a:spcPts val="300"/>
              </a:spcAft>
              <a:buAutoNum type="arabicParenR"/>
            </a:pPr>
            <a:r>
              <a:rPr lang="en-US" sz="2200" dirty="0"/>
              <a:t>Building datasets (for publications / data analysis):</a:t>
            </a:r>
          </a:p>
          <a:p>
            <a:pPr marL="800100" lvl="1" indent="-342900">
              <a:spcAft>
                <a:spcPts val="300"/>
              </a:spcAft>
              <a:buFontTx/>
              <a:buAutoNum type="arabicParenR"/>
            </a:pPr>
            <a:r>
              <a:rPr lang="en-US" sz="2200" dirty="0">
                <a:solidFill>
                  <a:srgbClr val="0432FF"/>
                </a:solidFill>
              </a:rPr>
              <a:t>Building datasets across samples (based on “Ideas or Experiment Plans”);</a:t>
            </a:r>
          </a:p>
          <a:p>
            <a:pPr marL="800100" lvl="1" indent="-342900">
              <a:spcAft>
                <a:spcPts val="300"/>
              </a:spcAft>
              <a:buFontTx/>
              <a:buAutoNum type="arabicParenR"/>
            </a:pPr>
            <a:r>
              <a:rPr lang="en-US" sz="2200" dirty="0"/>
              <a:t>Building datasets for a chemical system.</a:t>
            </a:r>
          </a:p>
          <a:p>
            <a:pPr marL="342900" indent="-342900">
              <a:spcAft>
                <a:spcPts val="300"/>
              </a:spcAft>
              <a:buAutoNum type="arabicParenR"/>
            </a:pPr>
            <a:r>
              <a:rPr lang="en-US" sz="2200" dirty="0"/>
              <a:t>Interoperability with external infrastructures (external, might be done as separate projects):</a:t>
            </a:r>
          </a:p>
          <a:p>
            <a:pPr marL="800100" lvl="1" indent="-342900">
              <a:spcAft>
                <a:spcPts val="300"/>
              </a:spcAft>
              <a:buFontTx/>
              <a:buAutoNum type="arabicParenR"/>
            </a:pPr>
            <a:r>
              <a:rPr lang="en-US" sz="2200" dirty="0">
                <a:solidFill>
                  <a:srgbClr val="0432FF"/>
                </a:solidFill>
              </a:rPr>
              <a:t>Research Object Crate (RO-Crate) support;</a:t>
            </a:r>
          </a:p>
          <a:p>
            <a:pPr marL="800100" lvl="1" indent="-342900">
              <a:spcAft>
                <a:spcPts val="300"/>
              </a:spcAft>
              <a:buFontTx/>
              <a:buAutoNum type="arabicParenR"/>
            </a:pPr>
            <a:r>
              <a:rPr lang="en-US" sz="2200" dirty="0" err="1">
                <a:solidFill>
                  <a:srgbClr val="0432FF"/>
                </a:solidFill>
              </a:rPr>
              <a:t>Zenodo</a:t>
            </a:r>
            <a:r>
              <a:rPr lang="en-US" sz="2200" dirty="0">
                <a:solidFill>
                  <a:srgbClr val="0432FF"/>
                </a:solidFill>
              </a:rPr>
              <a:t> API (data publication to support publications);</a:t>
            </a:r>
          </a:p>
          <a:p>
            <a:pPr marL="800100" lvl="1" indent="-342900">
              <a:spcAft>
                <a:spcPts val="300"/>
              </a:spcAft>
              <a:buFontTx/>
              <a:buAutoNum type="arabicParenR"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RUB </a:t>
            </a:r>
            <a:r>
              <a:rPr lang="en-US" sz="2200" dirty="0" err="1">
                <a:solidFill>
                  <a:schemeClr val="bg1">
                    <a:lumMod val="50000"/>
                  </a:schemeClr>
                </a:solidFill>
              </a:rPr>
              <a:t>ReSeeD</a:t>
            </a: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 API (once the API is published);</a:t>
            </a:r>
          </a:p>
          <a:p>
            <a:pPr marL="800100" lvl="1" indent="-342900">
              <a:spcAft>
                <a:spcPts val="300"/>
              </a:spcAft>
              <a:buAutoNum type="arabicParenR"/>
            </a:pPr>
            <a:r>
              <a:rPr lang="en-US" sz="2200" dirty="0"/>
              <a:t>Exposing data via OPTIMADE API;</a:t>
            </a:r>
          </a:p>
          <a:p>
            <a:pPr marL="800100" lvl="1" indent="-342900">
              <a:spcAft>
                <a:spcPts val="300"/>
              </a:spcAft>
              <a:buFontTx/>
              <a:buAutoNum type="arabicParenR"/>
            </a:pPr>
            <a:r>
              <a:rPr lang="en-US" sz="2200" dirty="0" err="1"/>
              <a:t>FAIRmat</a:t>
            </a:r>
            <a:r>
              <a:rPr lang="en-US" sz="2200" dirty="0"/>
              <a:t>: NOMAD integration (</a:t>
            </a:r>
            <a:r>
              <a:rPr lang="en-US" sz="2200" dirty="0" err="1"/>
              <a:t>NeXus</a:t>
            </a:r>
            <a:r>
              <a:rPr lang="en-US" sz="2200" dirty="0"/>
              <a:t> format support);</a:t>
            </a:r>
          </a:p>
          <a:p>
            <a:pPr marL="800100" lvl="1" indent="-342900">
              <a:spcAft>
                <a:spcPts val="300"/>
              </a:spcAft>
              <a:buFontTx/>
              <a:buAutoNum type="arabicParenR"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NFDI-</a:t>
            </a:r>
            <a:r>
              <a:rPr lang="en-US" sz="2200" dirty="0" err="1">
                <a:solidFill>
                  <a:schemeClr val="bg1">
                    <a:lumMod val="50000"/>
                  </a:schemeClr>
                </a:solidFill>
              </a:rPr>
              <a:t>MatWerk</a:t>
            </a: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: Materials Science and Engineering Knowledge Graph (MSE-KG);</a:t>
            </a:r>
          </a:p>
          <a:p>
            <a:pPr marL="800100" lvl="1" indent="-342900">
              <a:spcAft>
                <a:spcPts val="300"/>
              </a:spcAft>
              <a:buFontTx/>
              <a:buAutoNum type="arabicParenR"/>
            </a:pP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SPARQL endpoint, EMMO-based (wrapper on the top of API).</a:t>
            </a:r>
          </a:p>
        </p:txBody>
      </p:sp>
    </p:spTree>
    <p:extLst>
      <p:ext uri="{BB962C8B-B14F-4D97-AF65-F5344CB8AC3E}">
        <p14:creationId xmlns:p14="http://schemas.microsoft.com/office/powerpoint/2010/main" val="338252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>
                <a:latin typeface="Arial" panose="020B0604020202020204" pitchFamily="34" charset="0"/>
              </a:rPr>
              <a:t>Thanks for your kind attention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ACCA0-8621-F316-A835-02AA0C0152B3}"/>
              </a:ext>
            </a:extLst>
          </p:cNvPr>
          <p:cNvSpPr txBox="1"/>
          <p:nvPr/>
        </p:nvSpPr>
        <p:spPr>
          <a:xfrm>
            <a:off x="285007" y="1152580"/>
            <a:ext cx="11625943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de-DE" sz="8000" dirty="0"/>
          </a:p>
          <a:p>
            <a:pPr algn="ctr"/>
            <a:r>
              <a:rPr lang="de-DE" sz="8000" dirty="0"/>
              <a:t>Questions &amp; </a:t>
            </a:r>
            <a:r>
              <a:rPr lang="de-DE" sz="8000" dirty="0" err="1"/>
              <a:t>Answers</a:t>
            </a:r>
            <a:endParaRPr lang="de-DE" sz="8000" dirty="0"/>
          </a:p>
          <a:p>
            <a:endParaRPr lang="de-DE" sz="2400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2FCA08F-F595-E922-63C8-30406A6EA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2913" y="5417848"/>
            <a:ext cx="5313301" cy="485999"/>
          </a:xfrm>
        </p:spPr>
        <p:txBody>
          <a:bodyPr>
            <a:noAutofit/>
          </a:bodyPr>
          <a:lstStyle/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</a:rPr>
              <a:t>Victor Dudarev</a:t>
            </a:r>
          </a:p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  <a:hlinkClick r:id="rId3"/>
              </a:rPr>
              <a:t>Victor.Dudarev@rub.de</a:t>
            </a:r>
            <a:endParaRPr lang="en-US" sz="2400" dirty="0">
              <a:solidFill>
                <a:prstClr val="black"/>
              </a:solidFill>
              <a:latin typeface="+mn-lt"/>
            </a:endParaRPr>
          </a:p>
          <a:p>
            <a:pPr indent="0"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BF5B7F41-2497-9FD8-16DB-0134FF742C8B}"/>
              </a:ext>
            </a:extLst>
          </p:cNvPr>
          <p:cNvSpPr txBox="1">
            <a:spLocks/>
          </p:cNvSpPr>
          <p:nvPr/>
        </p:nvSpPr>
        <p:spPr>
          <a:xfrm>
            <a:off x="5669023" y="6362393"/>
            <a:ext cx="5313301" cy="485999"/>
          </a:xfrm>
          <a:prstGeom prst="rect">
            <a:avLst/>
          </a:prstGeom>
        </p:spPr>
        <p:txBody>
          <a:bodyPr vert="horz" lIns="36000" tIns="18000" rIns="36000" bIns="0" rtlCol="0">
            <a:normAutofit/>
          </a:bodyPr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+mj-lt"/>
              <a:buNone/>
            </a:pPr>
            <a:r>
              <a:rPr lang="en-US" sz="1200" dirty="0">
                <a:hlinkClick r:id="rId4"/>
              </a:rPr>
              <a:t>https://vdudarev.ru</a:t>
            </a:r>
            <a:endParaRPr lang="en-US" sz="1200" dirty="0"/>
          </a:p>
          <a:p>
            <a:pPr indent="0">
              <a:buFont typeface="+mj-lt"/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7860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2" id="{000BAAC5-1BF6-4632-98E4-EAE7F27CB44D}" vid="{2CEA2AD0-887D-4310-A6D5-7BA3E34DA7A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11536</TotalTime>
  <Words>1919</Words>
  <Application>Microsoft Office PowerPoint</Application>
  <PresentationFormat>Widescreen</PresentationFormat>
  <Paragraphs>248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Roboto</vt:lpstr>
      <vt:lpstr>Slack-Lato</vt:lpstr>
      <vt:lpstr>system-ui</vt:lpstr>
      <vt:lpstr>Wingdings</vt:lpstr>
      <vt:lpstr>Office</vt:lpstr>
      <vt:lpstr>PowerPoint Master RUB</vt:lpstr>
      <vt:lpstr>INF: Updates on Research Data Management</vt:lpstr>
      <vt:lpstr>Current Publications</vt:lpstr>
      <vt:lpstr>Current (RDMS-related) Status of Work</vt:lpstr>
      <vt:lpstr>NFDI Login: use your institutional account in RDMS</vt:lpstr>
      <vt:lpstr>Access Level Update: New “Partner” Access Level</vt:lpstr>
      <vt:lpstr>New Types: “XPS CSV” and “Surface Composition”</vt:lpstr>
      <vt:lpstr>Sample 9838: EDX &amp; XPS</vt:lpstr>
      <vt:lpstr>Type: XRD Phase Overview CSV</vt:lpstr>
      <vt:lpstr>Data flow on XRD Phase Overview CSV upload</vt:lpstr>
      <vt:lpstr>Type: Phase or Crystal Structure (cif)</vt:lpstr>
      <vt:lpstr>Catalyst Benchmark: Differential Tafel Analysis</vt:lpstr>
      <vt:lpstr>Source Data: diverse csv&amp;txt formats (different potentiostats)</vt:lpstr>
      <vt:lpstr>Demo: Tafel slope calculation</vt:lpstr>
      <vt:lpstr>Project Page and Publication List</vt:lpstr>
      <vt:lpstr>Publications in RDMS</vt:lpstr>
      <vt:lpstr>Good Publication = Publication with Data</vt:lpstr>
      <vt:lpstr>Hands-on Session</vt:lpstr>
      <vt:lpstr>Next Steps (future plans)</vt:lpstr>
      <vt:lpstr>Thanks for your kind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Victor Dudarev</cp:lastModifiedBy>
  <cp:revision>567</cp:revision>
  <cp:lastPrinted>2021-07-01T07:54:40Z</cp:lastPrinted>
  <dcterms:created xsi:type="dcterms:W3CDTF">2018-11-13T11:45:51Z</dcterms:created>
  <dcterms:modified xsi:type="dcterms:W3CDTF">2025-10-08T23:25:29Z</dcterms:modified>
</cp:coreProperties>
</file>