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22"/>
  </p:notesMasterIdLst>
  <p:handoutMasterIdLst>
    <p:handoutMasterId r:id="rId23"/>
  </p:handoutMasterIdLst>
  <p:sldIdLst>
    <p:sldId id="256" r:id="rId3"/>
    <p:sldId id="9487" r:id="rId4"/>
    <p:sldId id="9489" r:id="rId5"/>
    <p:sldId id="9477" r:id="rId6"/>
    <p:sldId id="384" r:id="rId7"/>
    <p:sldId id="9495" r:id="rId8"/>
    <p:sldId id="9476" r:id="rId9"/>
    <p:sldId id="9498" r:id="rId10"/>
    <p:sldId id="9471" r:id="rId11"/>
    <p:sldId id="9472" r:id="rId12"/>
    <p:sldId id="9456" r:id="rId13"/>
    <p:sldId id="9466" r:id="rId14"/>
    <p:sldId id="9497" r:id="rId15"/>
    <p:sldId id="9492" r:id="rId16"/>
    <p:sldId id="9453" r:id="rId17"/>
    <p:sldId id="9494" r:id="rId18"/>
    <p:sldId id="9499" r:id="rId19"/>
    <p:sldId id="9491" r:id="rId20"/>
    <p:sldId id="397" r:id="rId2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  <p14:sldId id="9487"/>
            <p14:sldId id="9489"/>
          </p14:sldIdLst>
        </p14:section>
        <p14:section name="NFDI AAI" id="{56118B26-A60B-4816-85A5-D4A1A7D8E17F}">
          <p14:sldIdLst>
            <p14:sldId id="9477"/>
          </p14:sldIdLst>
        </p14:section>
        <p14:section name="&quot;Partner&quot; Access Level" id="{9542FD90-6CBF-4D51-935A-C7DAD9D2B92D}">
          <p14:sldIdLst>
            <p14:sldId id="384"/>
          </p14:sldIdLst>
        </p14:section>
        <p14:section name="Surface vs. Volume Compositions" id="{3A62B5E7-2DD6-4938-9A7B-0D0B9AC9C7D1}">
          <p14:sldIdLst>
            <p14:sldId id="9495"/>
            <p14:sldId id="9476"/>
          </p14:sldIdLst>
        </p14:section>
        <p14:section name="XRD Phase Overview" id="{C71C1FDC-FD33-4693-B7F0-3EC2DC45EC83}">
          <p14:sldIdLst>
            <p14:sldId id="9498"/>
            <p14:sldId id="9471"/>
            <p14:sldId id="9472"/>
          </p14:sldIdLst>
        </p14:section>
        <p14:section name="Tafel Slope" id="{E48A7B6C-17B1-4AED-B96A-F9F62D2893F8}">
          <p14:sldIdLst>
            <p14:sldId id="9456"/>
            <p14:sldId id="9466"/>
            <p14:sldId id="9497"/>
          </p14:sldIdLst>
        </p14:section>
        <p14:section name="Publication type" id="{3A98F23C-1CF7-4B82-BAEA-3AC3F3F36FCA}">
          <p14:sldIdLst>
            <p14:sldId id="9492"/>
            <p14:sldId id="9453"/>
            <p14:sldId id="9494"/>
            <p14:sldId id="9499"/>
          </p14:sldIdLst>
        </p14:section>
        <p14:section name="Next" id="{E011328B-3E29-45BF-AAA2-90D48ECA6989}">
          <p14:sldIdLst>
            <p14:sldId id="9491"/>
          </p14:sldIdLst>
        </p14:section>
        <p14:section name="Conclusion" id="{BA70D61A-F589-4CAA-B1AF-793277921755}">
          <p14:sldIdLst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0B07"/>
    <a:srgbClr val="004C93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0" autoAdjust="0"/>
    <p:restoredTop sz="86404" autoAdjust="0"/>
  </p:normalViewPr>
  <p:slideViewPr>
    <p:cSldViewPr snapToGrid="0">
      <p:cViewPr varScale="1">
        <p:scale>
          <a:sx n="95" d="100"/>
          <a:sy n="95" d="100"/>
        </p:scale>
        <p:origin x="100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A9029-D419-CC36-E2B9-5E00E84FF4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A68C2-ABBF-C7F1-08F7-E0FA2109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20CC-B14A-4276-BC9B-30C89641BA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C66B3-741F-3822-E843-881D10F2B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ED757-3AE4-AF73-0B9F-324E55E7D7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1140-198F-4929-BC70-E73E07C4B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258EF-A93B-C696-AE06-D8841D4F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E16B2-3972-E0A5-7AC6-C0A432717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5D637-B21B-9ACE-2714-14A978593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AC9C8-776A-9EDB-76D7-E4669B9A6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65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16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7185-2D90-48B6-6BFF-D1E9605C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ED1F9-B9EA-1874-B513-18075F7D5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76F8E-081D-3456-D61F-DF3D4890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B2A30-6748-2E68-95B0-9703AED54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5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016A-CD2F-4FD8-8ACB-089C8527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C99D1-3C05-8735-E475-C84F4FA58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92C46-81EA-24CB-04E0-397A9B32C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2B888-1AD2-EABF-1DA0-3B0CAA933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78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606A-691E-6E71-0C17-C2A13C7B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396852-EE4D-CF84-2F15-744131911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55458B-FFE7-6E4E-B0AE-80FFF72E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3EDA7-DE17-22F7-19DF-B0008283E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749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B11CA-0903-A50A-FE3A-893ACCBC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6E790A-4D86-6E29-452B-E652E4EC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5455CF-A628-176A-FADE-2498CF3F8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687AB-E792-0BFD-EA5D-C622A6B4A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67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2892-CDFB-F4EC-79C0-60229CA68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C3DDB1-68F0-FA2C-CCDC-B2EE75242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B3B47C-0559-3935-0278-79F178687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E215F3-982F-9F61-01B0-EFC296FF7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387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3AE2D-4E95-076D-8FE4-FB32F5F6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CDBD0-109D-1E0A-AC8B-7769E3F94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757E1-447C-DFC9-F10E-4C2E36D3C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E13F7-2A3B-BD28-4AD4-164BE44BC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597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6583F-68AF-A8EE-C0B1-DFC5ED45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703B2-712D-383A-743D-A45102AEC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99BF4-40CE-C0C1-FE72-7D29C285A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3E944-1FBD-F904-229F-13E5F1EB4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79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FB84-45E8-73AB-B87D-F57CD901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73372-6311-3051-76B8-3693F4ADC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C0E78-76D1-BFAF-8DA5-A958A4B0A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2C27-83EB-3565-A73C-FBC940F01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9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FB6F0-2215-C124-DC6E-73828868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B1597-113D-4776-494E-767E65BFF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F7EB7-D1C8-17A2-3F84-E601FC9C9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88F0A-D204-B4C9-6E2A-E4BBA229C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26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B5C4E-2B46-8203-2035-6AB7F202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92685-CF0B-E84D-97C6-CD5EBDAF5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6C5A9-78B0-B5AC-545D-2AF617DA8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E4081-D786-6ADB-39AD-95171DFE6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0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4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00D54-FB91-E5D3-F211-CA47D44B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89A64-1F81-157E-5823-16CB6735A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669132-35F3-E6C0-AA8E-0E141A24C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EFC71-4E72-F077-BD2C-970ACB08C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524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DF84-3CF9-F468-0AD0-23C853D8D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ED29CF-4C06-9FFB-2AD4-DF671957F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657F65-B618-4971-6AF0-F55118BC5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2FABD-5C66-2936-2163-553E5D897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83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1026" name="Picture 2" descr="CRC 1625">
            <a:extLst>
              <a:ext uri="{FF2B5EF4-FFF2-40B4-BE49-F238E27FC236}">
                <a16:creationId xmlns:a16="http://schemas.microsoft.com/office/drawing/2014/main" id="{9CBDD254-1B04-070C-72E0-764096BA13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" y="5823309"/>
            <a:ext cx="531961" cy="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 1625 INF Project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3-5 November 2025, Raesfeld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graph/0010680_xrd-phase-overview-12231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doi/10.1021/acscatal.2c0358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tentiosta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lsv_900mv_5mvpers_19_07_2023_cpy88_0_calc_ecbalanced_04_co3o4nps-on-gc_01-m-koh-2954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rc1625.mdi.ruhr-uni-bochum.de/rubric/inf_publications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crc247.mdi.ruhr-uni-bochum.de/rubric/area-c_c0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rubric/inf_publications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crc247.mdi.ruhr-uni-bochum.de/rubric/area-c_c0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crc247.mdi.ruhr-uni-bochum.de/rubric/area-c_c04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pubs.acs.org/doi/10.1021/acscombsci.0c00126" TargetMode="Externa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rubric/inf_public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i.org/10.1007/978-3-031-67826-4_7" TargetMode="External"/><Relationship Id="rId5" Type="http://schemas.openxmlformats.org/officeDocument/2006/relationships/hyperlink" Target="https://www.doi.org/10.1021/acselectrochem.5c00210" TargetMode="External"/><Relationship Id="rId4" Type="http://schemas.openxmlformats.org/officeDocument/2006/relationships/hyperlink" Target="https://www.doi.org/10.1038/s41524-025-01618-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4nfdi.de/projects/iam4nfdi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iam.services.base4nfdi.d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admintype/edititem/1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rc1625.mdi.ruhr-uni-bochum.de/admintype/edititem/126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inf.mdi.ruhr-uni-bochum.de/object/sample-demo-29196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mdi.matinf.pro/object/9838-mg-mn-al-o-mg-mn-al-o-56489" TargetMode="Externa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10316_xrd-phase-overview-29897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mdi.matinf.pro/file/csv/12231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10316_xrd-phase-overview-2989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</a:t>
            </a:r>
            <a:r>
              <a:rPr lang="en-US" u="sng" dirty="0" err="1">
                <a:solidFill>
                  <a:srgbClr val="4C0B07"/>
                </a:solidFill>
              </a:rPr>
              <a:t>Dudarev</a:t>
            </a:r>
            <a:r>
              <a:rPr lang="en-US" dirty="0">
                <a:solidFill>
                  <a:srgbClr val="4C0B07"/>
                </a:solidFill>
              </a:rPr>
              <a:t>, Markus Stricker,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INF: Updates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Research Data Management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6326-D556-C89F-3D43-57E3E273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70529A0-E6B4-D9B6-C50A-32CAC0CC9144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add Composition-based objects with CIF-files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BF1B0-896B-7724-C1E0-7D47CF8F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Type: Phase or Crystal Structure (</a:t>
            </a:r>
            <a:r>
              <a:rPr lang="en-US" dirty="0" err="1"/>
              <a:t>cif</a:t>
            </a:r>
            <a:r>
              <a:rPr lang="en-US" dirty="0"/>
              <a:t>)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DBF9D6-CC5C-D5B5-F995-ED9DBE2AB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>
              <a:spcBef>
                <a:spcPts val="225"/>
              </a:spcBef>
              <a:buNone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CIF - Crystallographic Information File</a:t>
            </a:r>
          </a:p>
          <a:p>
            <a:pPr>
              <a:buNone/>
            </a:pPr>
            <a:r>
              <a:rPr lang="en-US" dirty="0">
                <a:hlinkClick r:id="rId3"/>
              </a:rPr>
              <a:t>https://mdi.matinf.pro/object/graph/0010680_xrd-phase-overview-122315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77570-ABA0-57C3-8015-30D3EF68B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9" y="1315427"/>
            <a:ext cx="10536120" cy="4601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B083D8-158F-F6E5-4F50-32BFAC2E16A5}"/>
              </a:ext>
            </a:extLst>
          </p:cNvPr>
          <p:cNvSpPr txBox="1"/>
          <p:nvPr/>
        </p:nvSpPr>
        <p:spPr>
          <a:xfrm>
            <a:off x="8450406" y="5228998"/>
            <a:ext cx="101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CIF-files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9E7F2-F50F-1474-6731-5C1BBCFF54C9}"/>
              </a:ext>
            </a:extLst>
          </p:cNvPr>
          <p:cNvSpPr txBox="1"/>
          <p:nvPr/>
        </p:nvSpPr>
        <p:spPr>
          <a:xfrm>
            <a:off x="1578552" y="1962788"/>
            <a:ext cx="101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Sample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37933-A68B-A97D-52C5-189297754D7A}"/>
              </a:ext>
            </a:extLst>
          </p:cNvPr>
          <p:cNvSpPr txBox="1"/>
          <p:nvPr/>
        </p:nvSpPr>
        <p:spPr>
          <a:xfrm>
            <a:off x="8495433" y="2021671"/>
            <a:ext cx="2861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XRD Phase Overview CSV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32966-543C-F8A2-F72C-85E244A24560}"/>
              </a:ext>
            </a:extLst>
          </p:cNvPr>
          <p:cNvSpPr txBox="1"/>
          <p:nvPr/>
        </p:nvSpPr>
        <p:spPr>
          <a:xfrm>
            <a:off x="8523144" y="4044433"/>
            <a:ext cx="3145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Phase or Crystal Structure (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cif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C1728F-6039-6172-75F8-6F32E08BA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356" y="-10048"/>
            <a:ext cx="5134692" cy="6477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116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Catalyst Benchmark: Differential Tafel Analysis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4282" y="6362393"/>
            <a:ext cx="6858000" cy="485999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Manuel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Corva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Niclas Blanc, Christoph J.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Bondue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and Kristina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Tschulik</a:t>
            </a:r>
            <a:endParaRPr lang="en-US" sz="8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>
              <a:buNone/>
            </a:pPr>
            <a:r>
              <a:rPr lang="en-US" sz="8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Differential Tafel Analysis: A Quick and Robust Tool to Inspect and Benchmark Charge Transfer in Electrocatalysis</a:t>
            </a:r>
          </a:p>
          <a:p>
            <a:pPr algn="l">
              <a:buNone/>
            </a:pPr>
            <a:r>
              <a:rPr lang="en-US" sz="8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ACS Catalysis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8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2022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12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(21), 13805-13812. DOI: 10.1021/acscatal.2c03581</a:t>
            </a:r>
            <a:endParaRPr lang="en-US" sz="800" dirty="0">
              <a:solidFill>
                <a:prstClr val="black"/>
              </a:solidFill>
              <a:hlinkClick r:id="rId3"/>
            </a:endParaRPr>
          </a:p>
          <a:p>
            <a:pPr indent="0" defTabSz="914377">
              <a:buNone/>
            </a:pPr>
            <a:r>
              <a:rPr lang="en-US" sz="800" dirty="0">
                <a:solidFill>
                  <a:prstClr val="black"/>
                </a:solidFill>
                <a:hlinkClick r:id="rId3"/>
              </a:rPr>
              <a:t>https://pubs.acs.org/doi/10.1021/acscatal.2c03581</a:t>
            </a:r>
            <a:endParaRPr lang="en-US" sz="8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endParaRPr lang="en-US" sz="800" dirty="0"/>
          </a:p>
          <a:p>
            <a:pPr indent="0" defTabSz="914377">
              <a:buNone/>
            </a:pPr>
            <a:endParaRPr lang="en-US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DD3BD4-3F17-1DFE-1B84-33326356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80" y="987866"/>
            <a:ext cx="3165763" cy="5206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40F5B-C3E9-D0DE-93CD-7E5F298B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054" y="116217"/>
            <a:ext cx="3307773" cy="6194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E7BE0-C212-1FD0-7C89-BD4E48418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709" y="1153691"/>
            <a:ext cx="3236336" cy="50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5368B-6C1F-7D33-BE31-C232846C15F3}"/>
              </a:ext>
            </a:extLst>
          </p:cNvPr>
          <p:cNvSpPr txBox="1"/>
          <p:nvPr/>
        </p:nvSpPr>
        <p:spPr>
          <a:xfrm>
            <a:off x="687692" y="636976"/>
            <a:ext cx="3740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Motivation: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evaluate catalysts</a:t>
            </a:r>
            <a:endParaRPr lang="en-US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7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3F754-A08C-DEF8-4903-AB5D6BCE8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39F17-8364-03B2-C664-9387CB04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Data: diverse </a:t>
            </a:r>
            <a:r>
              <a:rPr lang="en-US" dirty="0" err="1"/>
              <a:t>csv&amp;txt</a:t>
            </a:r>
            <a:r>
              <a:rPr lang="en-US" dirty="0"/>
              <a:t> formats (different </a:t>
            </a:r>
            <a:r>
              <a:rPr lang="en-US" dirty="0" err="1"/>
              <a:t>potentiostats</a:t>
            </a:r>
            <a:r>
              <a:rPr lang="en-US" dirty="0"/>
              <a:t>)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B51F-24CC-46BF-18CB-104BC3E49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3627" y="6362393"/>
            <a:ext cx="7938655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1400" dirty="0">
                <a:hlinkClick r:id="rId3"/>
              </a:rPr>
              <a:t>https://en.wikipedia.org/wiki/Potentiostat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F279B-7A2D-83C9-4E6C-5AFA42D56C14}"/>
              </a:ext>
            </a:extLst>
          </p:cNvPr>
          <p:cNvSpPr txBox="1"/>
          <p:nvPr/>
        </p:nvSpPr>
        <p:spPr>
          <a:xfrm>
            <a:off x="179242" y="786486"/>
            <a:ext cx="5535757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File............: lsv_lsv1_case_a_19_07_2023_12_19_42_0001 - JUL,19.2023</a:t>
            </a:r>
          </a:p>
          <a:p>
            <a:endParaRPr lang="en-US" sz="1200" dirty="0"/>
          </a:p>
          <a:p>
            <a:r>
              <a:rPr lang="en-US" sz="1200" dirty="0"/>
              <a:t>System..........: </a:t>
            </a:r>
          </a:p>
          <a:p>
            <a:r>
              <a:rPr lang="en-US" sz="1200" dirty="0"/>
              <a:t>Temperature.....: 49.2+-0.0C</a:t>
            </a:r>
          </a:p>
          <a:p>
            <a:r>
              <a:rPr lang="en-US" sz="1200" dirty="0"/>
              <a:t>Time............: 12:19:42-12:22:50</a:t>
            </a:r>
          </a:p>
          <a:p>
            <a:r>
              <a:rPr lang="en-US" sz="1200" dirty="0"/>
              <a:t>Scan mode.......:  5mV/s</a:t>
            </a:r>
          </a:p>
          <a:p>
            <a:r>
              <a:rPr lang="en-US" sz="1200" dirty="0"/>
              <a:t>Comment.........: </a:t>
            </a:r>
          </a:p>
          <a:p>
            <a:r>
              <a:rPr lang="en-US" sz="1200" dirty="0"/>
              <a:t>                   </a:t>
            </a:r>
          </a:p>
          <a:p>
            <a:r>
              <a:rPr lang="en-US" sz="1200" dirty="0" err="1"/>
              <a:t>Electr.area</a:t>
            </a:r>
            <a:r>
              <a:rPr lang="en-US" sz="1200" dirty="0"/>
              <a:t>/</a:t>
            </a:r>
            <a:r>
              <a:rPr lang="en-US" sz="1200" dirty="0" err="1"/>
              <a:t>sqcm</a:t>
            </a:r>
            <a:r>
              <a:rPr lang="en-US" sz="1200" dirty="0"/>
              <a:t>: </a:t>
            </a:r>
          </a:p>
          <a:p>
            <a:r>
              <a:rPr lang="en-US" sz="1200" dirty="0"/>
              <a:t>Reference.......:  0.4500929,  0.3194414 PO,PF,Imi-4.0e-01  ,Ima 4.0e-01  , -2, 11272</a:t>
            </a:r>
          </a:p>
          <a:p>
            <a:endParaRPr lang="en-US" sz="1200" dirty="0"/>
          </a:p>
          <a:p>
            <a:r>
              <a:rPr lang="en-US" sz="1200" dirty="0"/>
              <a:t>Lines:   187</a:t>
            </a:r>
          </a:p>
          <a:p>
            <a:r>
              <a:rPr lang="en-US" sz="1200" dirty="0"/>
              <a:t>Columns: 3</a:t>
            </a:r>
          </a:p>
          <a:p>
            <a:endParaRPr lang="en-US" sz="1200" dirty="0"/>
          </a:p>
          <a:p>
            <a:r>
              <a:rPr lang="en-US" sz="1200" dirty="0"/>
              <a:t>Number    Time/s     </a:t>
            </a:r>
            <a:r>
              <a:rPr lang="en-US" sz="1200" b="1" dirty="0"/>
              <a:t>Potential/V   Current/A </a:t>
            </a:r>
          </a:p>
          <a:p>
            <a:r>
              <a:rPr lang="en-US" sz="1200" dirty="0"/>
              <a:t>1                0       0.000     -3.800e-05</a:t>
            </a:r>
          </a:p>
          <a:p>
            <a:r>
              <a:rPr lang="en-US" sz="1200" dirty="0"/>
              <a:t>2            1.004       0.003     -1.086e-05</a:t>
            </a:r>
          </a:p>
          <a:p>
            <a:r>
              <a:rPr lang="en-US" sz="1200" dirty="0"/>
              <a:t>3            2.005       0.008     -7.868e-06</a:t>
            </a:r>
          </a:p>
          <a:p>
            <a:r>
              <a:rPr lang="en-US" sz="1200" dirty="0"/>
              <a:t>4            3.006       0.013     -6.100e-06</a:t>
            </a:r>
          </a:p>
          <a:p>
            <a:r>
              <a:rPr lang="en-US" sz="1200" dirty="0"/>
              <a:t>5            4.006       0.018     -4.871e-06</a:t>
            </a:r>
          </a:p>
          <a:p>
            <a:r>
              <a:rPr lang="en-US" sz="1200" dirty="0"/>
              <a:t>6            5.007       0.023     -3.926e-06</a:t>
            </a:r>
          </a:p>
          <a:p>
            <a:r>
              <a:rPr lang="en-US" sz="1200" dirty="0"/>
              <a:t>7            6.008       0.028     -3.146e-06</a:t>
            </a:r>
          </a:p>
          <a:p>
            <a:r>
              <a:rPr lang="en-US" sz="1200" dirty="0"/>
              <a:t>8            7.009       0.033     -2.464e-06</a:t>
            </a:r>
          </a:p>
          <a:p>
            <a:r>
              <a:rPr lang="en-US" sz="1200" dirty="0"/>
              <a:t>9             8.01       0.038     -1.842e-06</a:t>
            </a:r>
          </a:p>
          <a:p>
            <a:r>
              <a:rPr lang="en-US" sz="1200" dirty="0"/>
              <a:t>10           9.019       0.040     -1.873e-06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D6E32-17AC-5CFF-784F-26FF3FA28301}"/>
              </a:ext>
            </a:extLst>
          </p:cNvPr>
          <p:cNvSpPr txBox="1"/>
          <p:nvPr/>
        </p:nvSpPr>
        <p:spPr>
          <a:xfrm>
            <a:off x="3209924" y="1489606"/>
            <a:ext cx="553575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Experiment:, charge balanced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Start date:, 08 April 2025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Start time:, 18:08:35 +02:00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Time (s),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Voltage (V), Current (A)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, Reverse I (A), Charge (C), V Range (), I Range ()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1029.63, -0.01006696, -9.316599e-06, , 0.001817496,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1029.64, -0.009909317, -8.931254e-06, , 0.001817407,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1029.65, -0.01006696, -9.187112e-06, , 0.001817315,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1029.66, -0.01006696, -8.931254e-06, , 0.001817225,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1029.67, -0.01006696, -1.038215e-05, , 0.001817121,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1029.68, -0.01006696, -9.085705e-06, , 0.001817031,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1029.69, -0.009751666, -8.836088e-06, , 0.001816942,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1029.7, -0.009751666, -8.811126e-06, , 0.001816854,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1029.71, -0.009594016, -8.432022e-06, , 0.00181677,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1029.72, -0.009594016, -9.441408e-06, , 0.001816675,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1029.73, -0.009594016, -8.533429e-06, , 0.00181659,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1029.74, -0.009594016, -9.32284e-06, , 0.001816497,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1029.75, -0.009594016, -8.851689e-06, , 0.001816408, 1, 5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7C0E9-5EC0-2F14-1EB9-1F9AC9166D67}"/>
              </a:ext>
            </a:extLst>
          </p:cNvPr>
          <p:cNvSpPr txBox="1"/>
          <p:nvPr/>
        </p:nvSpPr>
        <p:spPr>
          <a:xfrm>
            <a:off x="6438034" y="3346114"/>
            <a:ext cx="5535757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solidFill>
                  <a:srgbClr val="000000"/>
                </a:solidFill>
              </a:rPr>
              <a:t>WE(1).Potential (V)	WE(1).Current (A)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	Time (s)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0.442474365234375	2.40173339843749E-06	1178.14680902547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0.44500732421875	2.08740234375E-06	1180.5882150193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0.447357177734375	1.89819335937499E-06	1183.02962101314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0.4498291015625	1.873779296875E-06	1185.47102700697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0.45233154296875	1.82189941406249E-06	1187.91243300081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0.4547119140625	2.20947265625E-06	1190.35383899465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0.457122802734375	1.910400390625E-06	1192.79524498848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0.45953369140625	2.6123046875E-06	1195.23665098232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0.462005615234375	1.8890380859375E-06	1197.67805697615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0.4644775390625	2.3651123046875E-06	1200.11946296999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0.466888427734375	1.7974853515625E-06	1202.56086896383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0.469329833984375	2.4444580078125E-06	1205.00227495766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0.47174072265625	2.81982421875E-06	1207.4436809515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0.474151611328125	2.57263183593751E-06	1209.88508694533</a:t>
            </a:r>
          </a:p>
        </p:txBody>
      </p:sp>
    </p:spTree>
    <p:extLst>
      <p:ext uri="{BB962C8B-B14F-4D97-AF65-F5344CB8AC3E}">
        <p14:creationId xmlns:p14="http://schemas.microsoft.com/office/powerpoint/2010/main" val="376275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F5B99-0267-D010-C958-9BC52768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D29DD-951E-1566-79BD-8DFCD314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Tafel slope calculation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5FD552-1BD5-C86E-56BB-DDDF7817B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5715" y="6362393"/>
            <a:ext cx="4401177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https://inf.mdi.ruhr-uni-bochum.de/object/lsv_900mv_5mvpers_19_07_2023_cpy88_0_calc_ecbalanced_04_co3o4nps-on-gc_01-m-koh-29544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DD453-EB95-75AA-AF7E-E80BE176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70" y="753626"/>
            <a:ext cx="6809790" cy="552809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AF0DA4-0A23-8C59-8705-A2D3685F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132" y="118491"/>
            <a:ext cx="6106794" cy="398141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CC121-9F48-D7A2-0E30-FFB4FE2CD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327" y="4094858"/>
            <a:ext cx="4434673" cy="27631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6D2206-5488-FC4B-5752-E940DF845CF6}"/>
              </a:ext>
            </a:extLst>
          </p:cNvPr>
          <p:cNvSpPr txBox="1"/>
          <p:nvPr/>
        </p:nvSpPr>
        <p:spPr>
          <a:xfrm>
            <a:off x="0" y="0"/>
            <a:ext cx="5637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600" b="1" u="sng" dirty="0">
                <a:solidFill>
                  <a:prstClr val="black"/>
                </a:solidFill>
              </a:rPr>
              <a:t>Motivation: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provide a standard benchmark to evaluate catalysts</a:t>
            </a:r>
            <a:endParaRPr lang="en-US" sz="1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0B4E-7366-47EA-7E81-E2C79E69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1A9459A-174A-876F-580A-4881114D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Page and Publication List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C3A013-DAED-6209-7CC1-6C4CF98B9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https://crc1625.mdi.ruhr-uni-bochum.de/rubric/inf_publications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4529-FC01-FFE9-609B-05008B923D91}"/>
              </a:ext>
            </a:extLst>
          </p:cNvPr>
          <p:cNvSpPr txBox="1"/>
          <p:nvPr/>
        </p:nvSpPr>
        <p:spPr>
          <a:xfrm>
            <a:off x="166636" y="790736"/>
            <a:ext cx="119148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Please provide the project description and publication list on your project page</a:t>
            </a:r>
            <a:r>
              <a:rPr lang="en-US" altLang="ru-RU" sz="2200" dirty="0">
                <a:solidFill>
                  <a:prstClr val="black"/>
                </a:solidFill>
              </a:rPr>
              <a:t>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C1BAE-E699-CCBB-5803-7DBA4025F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658"/>
          <a:stretch>
            <a:fillRect/>
          </a:stretch>
        </p:blipFill>
        <p:spPr>
          <a:xfrm>
            <a:off x="187254" y="1266093"/>
            <a:ext cx="6773220" cy="3313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B047B-A0AE-AA4F-5F41-B079C2CB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83" y="4279637"/>
            <a:ext cx="4723128" cy="1896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0BDBAB-7255-DB0C-53D9-7E781262E22F}"/>
              </a:ext>
            </a:extLst>
          </p:cNvPr>
          <p:cNvCxnSpPr>
            <a:cxnSpLocks/>
          </p:cNvCxnSpPr>
          <p:nvPr/>
        </p:nvCxnSpPr>
        <p:spPr>
          <a:xfrm>
            <a:off x="1460365" y="4213606"/>
            <a:ext cx="800514" cy="8708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09BC9-3A2C-F8A0-7BD0-2E53325F6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754" y="1768612"/>
            <a:ext cx="4591691" cy="2295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23A984-8373-0D05-C455-624814F256AE}"/>
              </a:ext>
            </a:extLst>
          </p:cNvPr>
          <p:cNvCxnSpPr>
            <a:cxnSpLocks/>
          </p:cNvCxnSpPr>
          <p:nvPr/>
        </p:nvCxnSpPr>
        <p:spPr>
          <a:xfrm>
            <a:off x="6174717" y="1743387"/>
            <a:ext cx="1271112" cy="1256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886E629-28C9-D991-30C5-96D815A72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188" y="4564596"/>
            <a:ext cx="4534533" cy="1105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C0AAB6-7040-A838-E52B-57DB0C575A48}"/>
              </a:ext>
            </a:extLst>
          </p:cNvPr>
          <p:cNvCxnSpPr>
            <a:cxnSpLocks/>
          </p:cNvCxnSpPr>
          <p:nvPr/>
        </p:nvCxnSpPr>
        <p:spPr>
          <a:xfrm flipH="1">
            <a:off x="7807569" y="3232218"/>
            <a:ext cx="2548937" cy="153070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757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https://crc1625.mdi.ruhr-uni-bochum.de/rubric/inf_publications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119148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2B70B-9DB4-092E-2F7F-04FB5BB7A151}"/>
              </a:ext>
            </a:extLst>
          </p:cNvPr>
          <p:cNvSpPr txBox="1"/>
          <p:nvPr/>
        </p:nvSpPr>
        <p:spPr>
          <a:xfrm>
            <a:off x="4727759" y="3475111"/>
            <a:ext cx="15826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Video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Audio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4C435F-9D4D-BAD9-1E1F-84D9786CA34B}"/>
              </a:ext>
            </a:extLst>
          </p:cNvPr>
          <p:cNvGrpSpPr/>
          <p:nvPr/>
        </p:nvGrpSpPr>
        <p:grpSpPr>
          <a:xfrm>
            <a:off x="207305" y="1270675"/>
            <a:ext cx="6782775" cy="1452399"/>
            <a:chOff x="207305" y="1270675"/>
            <a:chExt cx="6782775" cy="1452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42A2BC-0C35-C2FC-6897-132894D9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305" y="1270675"/>
              <a:ext cx="6782775" cy="14523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5C82E74-C232-3DDC-84CC-81185B048839}"/>
                </a:ext>
              </a:extLst>
            </p:cNvPr>
            <p:cNvSpPr/>
            <p:nvPr/>
          </p:nvSpPr>
          <p:spPr>
            <a:xfrm>
              <a:off x="2110153" y="1607737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09945501-172E-8402-CF64-4D8B307CF496}"/>
                </a:ext>
              </a:extLst>
            </p:cNvPr>
            <p:cNvSpPr/>
            <p:nvPr/>
          </p:nvSpPr>
          <p:spPr>
            <a:xfrm>
              <a:off x="2111828" y="2302745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FDDA99-E186-7E41-089C-AFC6AE128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87" y="0"/>
            <a:ext cx="474551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05EDE-8C3A-65C1-2922-8D139B257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4" y="4239029"/>
            <a:ext cx="5988817" cy="20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6D64-6C87-6D81-5CFE-5FF9A18F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E620B02-FA87-DB16-E79B-B20A7D9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Publication = Publication with Data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67415-BE45-75FD-D317-E61049959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https://crc247.mdi.ruhr-uni-bochum.de/rubric/area-c_c04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https://pubs.acs.org/doi/10.1021/acscombsci.0c00126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8ABE1-5D86-4603-0F8E-4222DAFBA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14" y="850682"/>
            <a:ext cx="6392167" cy="1009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715BB-24F8-E8E5-EF85-5FED91E37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80" y="1850759"/>
            <a:ext cx="6554115" cy="181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98F33-B49F-E530-3906-BECA05FC4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93" y="2939503"/>
            <a:ext cx="6277851" cy="838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58E6C6-6551-840D-9EAB-92767EF98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18" y="4478401"/>
            <a:ext cx="6849431" cy="107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C40EB41-25EE-3941-3243-AB314CF03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225" y="2377439"/>
            <a:ext cx="5776775" cy="3940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CB27F28-0B86-CF2B-4E63-562788AB8BC4}"/>
              </a:ext>
            </a:extLst>
          </p:cNvPr>
          <p:cNvCxnSpPr>
            <a:cxnSpLocks/>
          </p:cNvCxnSpPr>
          <p:nvPr/>
        </p:nvCxnSpPr>
        <p:spPr>
          <a:xfrm flipH="1">
            <a:off x="1497204" y="3697793"/>
            <a:ext cx="793820" cy="96464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066E1BC-6C56-58E0-7025-B713D2B1B531}"/>
              </a:ext>
            </a:extLst>
          </p:cNvPr>
          <p:cNvCxnSpPr>
            <a:cxnSpLocks/>
          </p:cNvCxnSpPr>
          <p:nvPr/>
        </p:nvCxnSpPr>
        <p:spPr>
          <a:xfrm flipV="1">
            <a:off x="6219930" y="2743200"/>
            <a:ext cx="1939332" cy="183884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CB3F25D-AC54-D2D9-0096-8B542587FAFD}"/>
              </a:ext>
            </a:extLst>
          </p:cNvPr>
          <p:cNvSpPr txBox="1"/>
          <p:nvPr/>
        </p:nvSpPr>
        <p:spPr>
          <a:xfrm>
            <a:off x="7310176" y="785000"/>
            <a:ext cx="3372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Publication in RDMS</a:t>
            </a:r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DB67705-EB95-AA84-0E87-B20BDEC60F0F}"/>
              </a:ext>
            </a:extLst>
          </p:cNvPr>
          <p:cNvCxnSpPr>
            <a:cxnSpLocks/>
          </p:cNvCxnSpPr>
          <p:nvPr/>
        </p:nvCxnSpPr>
        <p:spPr>
          <a:xfrm flipH="1">
            <a:off x="6511332" y="956268"/>
            <a:ext cx="855784" cy="1189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4757C11-1F38-63A8-F92D-897B0E9C9CAC}"/>
              </a:ext>
            </a:extLst>
          </p:cNvPr>
          <p:cNvSpPr txBox="1"/>
          <p:nvPr/>
        </p:nvSpPr>
        <p:spPr>
          <a:xfrm>
            <a:off x="7331946" y="1289093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Article text on publisher’s web site</a:t>
            </a:r>
            <a:endParaRPr lang="en-US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D0388A4-E6B7-F0C3-0E06-565CE16A67B3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13007" y="1473759"/>
            <a:ext cx="818939" cy="45719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F7301EF-2998-8F59-D89D-E5D76353EE36}"/>
              </a:ext>
            </a:extLst>
          </p:cNvPr>
          <p:cNvSpPr txBox="1"/>
          <p:nvPr/>
        </p:nvSpPr>
        <p:spPr>
          <a:xfrm>
            <a:off x="7077389" y="2014249"/>
            <a:ext cx="5114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Objects/data accessible from the publication object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B642668-CA8D-B4F5-E4A3-AD37EF5CE4E0}"/>
              </a:ext>
            </a:extLst>
          </p:cNvPr>
          <p:cNvSpPr txBox="1"/>
          <p:nvPr/>
        </p:nvSpPr>
        <p:spPr>
          <a:xfrm>
            <a:off x="1909186" y="4136126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Related objects/data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3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A716-E326-D8FF-82E7-88F3FB80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3E2D67D-E693-02D6-BD3A-68950DD1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Session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8A7F9-46A8-A04A-2522-4F7A8EA36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DMP – Data Management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375CF-0F73-3E45-B6DE-BF37041208FB}"/>
              </a:ext>
            </a:extLst>
          </p:cNvPr>
          <p:cNvSpPr txBox="1"/>
          <p:nvPr/>
        </p:nvSpPr>
        <p:spPr>
          <a:xfrm>
            <a:off x="238990" y="771364"/>
            <a:ext cx="11758742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Topics: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“DMP Light”: adding data description for your project;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Publication List Management: adding publications.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Home Assignment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prepare short text (1-2 paragraphs) describing your project in terms of data contributions: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do you add</a:t>
            </a:r>
            <a:r>
              <a:rPr lang="ru-RU" sz="2200" dirty="0">
                <a:solidFill>
                  <a:prstClr val="black"/>
                </a:solidFill>
              </a:rPr>
              <a:t>?</a:t>
            </a:r>
            <a:endParaRPr lang="en-US" sz="2200" dirty="0">
              <a:solidFill>
                <a:prstClr val="black"/>
              </a:solidFill>
            </a:endParaRP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types do you use?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Your suggestions: What is missing (types/parameters/workflow)?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prepare a list of project publications (including DOI, URL);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prstClr val="black"/>
                </a:solidFill>
                <a:effectLst/>
                <a:latin typeface="system-ui"/>
              </a:rPr>
              <a:t>prepare a list of literature references, relevant for your project and guiding your research</a:t>
            </a:r>
            <a:r>
              <a:rPr lang="en-US" sz="2400" dirty="0">
                <a:solidFill>
                  <a:prstClr val="black"/>
                </a:solidFill>
              </a:rPr>
              <a:t> (including DOI, URL).</a:t>
            </a:r>
            <a:endParaRPr lang="en-US" sz="2400" i="0" dirty="0">
              <a:solidFill>
                <a:srgbClr val="212529"/>
              </a:solidFill>
              <a:effectLst/>
              <a:latin typeface="system-ui"/>
            </a:endParaRPr>
          </a:p>
          <a:p>
            <a:pPr defTabSz="914377">
              <a:spcAft>
                <a:spcPts val="600"/>
              </a:spcAft>
            </a:pPr>
            <a:r>
              <a:rPr lang="en-US" sz="2200" b="1" dirty="0" err="1">
                <a:solidFill>
                  <a:prstClr val="black"/>
                </a:solidFill>
              </a:rPr>
              <a:t>Date&amp;Time</a:t>
            </a:r>
            <a:r>
              <a:rPr lang="en-US" sz="2200" b="1" dirty="0">
                <a:solidFill>
                  <a:prstClr val="black"/>
                </a:solidFill>
              </a:rPr>
              <a:t> of hands-on session will be announced in the agenda.</a:t>
            </a:r>
          </a:p>
        </p:txBody>
      </p:sp>
    </p:spTree>
    <p:extLst>
      <p:ext uri="{BB962C8B-B14F-4D97-AF65-F5344CB8AC3E}">
        <p14:creationId xmlns:p14="http://schemas.microsoft.com/office/powerpoint/2010/main" val="396448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3A4D-D8FC-AF89-A276-B673CA44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27C15-5CA1-66E6-2D1C-E9692378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 (future plans)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0A9B-AD99-5C73-2BE3-C401F01512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9C5284-6194-720C-519D-B9BEBED71F04}"/>
              </a:ext>
            </a:extLst>
          </p:cNvPr>
          <p:cNvSpPr txBox="1"/>
          <p:nvPr/>
        </p:nvSpPr>
        <p:spPr>
          <a:xfrm>
            <a:off x="331851" y="825112"/>
            <a:ext cx="11860149" cy="533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AutoNum type="arabicParenR"/>
            </a:pPr>
            <a:r>
              <a:rPr lang="en-US" sz="2200" dirty="0"/>
              <a:t>RDMS Core Interoperability:</a:t>
            </a:r>
          </a:p>
          <a:p>
            <a:pPr marL="800100" lvl="1" indent="-342900">
              <a:spcAft>
                <a:spcPts val="300"/>
              </a:spcAft>
              <a:buAutoNum type="arabicParenR"/>
            </a:pPr>
            <a:r>
              <a:rPr lang="en-US" sz="2200" dirty="0">
                <a:solidFill>
                  <a:srgbClr val="0432FF"/>
                </a:solidFill>
              </a:rPr>
              <a:t>RDMS REST API (low-level CRUD access to RDMS);</a:t>
            </a:r>
          </a:p>
          <a:p>
            <a:pPr marL="800100" lvl="1" indent="-342900">
              <a:spcAft>
                <a:spcPts val="300"/>
              </a:spcAft>
              <a:buAutoNum type="arabicParenR"/>
            </a:pPr>
            <a:r>
              <a:rPr lang="en-US" sz="2200" dirty="0"/>
              <a:t>Message Bus (asynchronous message broker, Apache Kafka).</a:t>
            </a:r>
          </a:p>
          <a:p>
            <a:pPr marL="342900" indent="-342900">
              <a:spcAft>
                <a:spcPts val="300"/>
              </a:spcAft>
              <a:buAutoNum type="arabicParenR"/>
            </a:pPr>
            <a:r>
              <a:rPr lang="en-US" sz="2200" dirty="0"/>
              <a:t>Building datasets (for publications / data analysis):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>
                <a:solidFill>
                  <a:srgbClr val="0432FF"/>
                </a:solidFill>
              </a:rPr>
              <a:t>Building datasets across samples (based on “Ideas or Experiment Plans”);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/>
              <a:t>Building datasets for a chemical system.</a:t>
            </a:r>
          </a:p>
          <a:p>
            <a:pPr marL="342900" indent="-342900">
              <a:spcAft>
                <a:spcPts val="300"/>
              </a:spcAft>
              <a:buAutoNum type="arabicParenR"/>
            </a:pPr>
            <a:r>
              <a:rPr lang="en-US" sz="2200" dirty="0"/>
              <a:t>Interoperability with external infrastructures (external, might be done as separate projects):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>
                <a:solidFill>
                  <a:srgbClr val="0432FF"/>
                </a:solidFill>
              </a:rPr>
              <a:t>Research Object Crate (RO-Crate) support;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 err="1">
                <a:solidFill>
                  <a:srgbClr val="0432FF"/>
                </a:solidFill>
              </a:rPr>
              <a:t>Zenodo</a:t>
            </a:r>
            <a:r>
              <a:rPr lang="en-US" sz="2200" dirty="0">
                <a:solidFill>
                  <a:srgbClr val="0432FF"/>
                </a:solidFill>
              </a:rPr>
              <a:t> API (data publication to support publications);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RUB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ReSeeD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API (once the API is published);</a:t>
            </a:r>
          </a:p>
          <a:p>
            <a:pPr marL="800100" lvl="1" indent="-342900">
              <a:spcAft>
                <a:spcPts val="300"/>
              </a:spcAft>
              <a:buAutoNum type="arabicParenR"/>
            </a:pPr>
            <a:r>
              <a:rPr lang="en-US" sz="2200" dirty="0"/>
              <a:t>Exposing data via OPTIMADE API;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 err="1"/>
              <a:t>FAIRmat</a:t>
            </a:r>
            <a:r>
              <a:rPr lang="en-US" sz="2200" dirty="0"/>
              <a:t>: NOMAD integration (</a:t>
            </a:r>
            <a:r>
              <a:rPr lang="en-US" sz="2200" dirty="0" err="1"/>
              <a:t>NeXus</a:t>
            </a:r>
            <a:r>
              <a:rPr lang="en-US" sz="2200" dirty="0"/>
              <a:t> format support);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NFDI-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</a:rPr>
              <a:t>MatWerk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: Materials Science and Engineering Knowledge Graph (MSE-KG);</a:t>
            </a:r>
          </a:p>
          <a:p>
            <a:pPr marL="800100" lvl="1" indent="-342900">
              <a:spcAft>
                <a:spcPts val="300"/>
              </a:spcAft>
              <a:buFontTx/>
              <a:buAutoNum type="arabicParenR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SPARQL endpoint, EMMO-based (wrapper on the top of API).</a:t>
            </a:r>
          </a:p>
        </p:txBody>
      </p:sp>
    </p:spTree>
    <p:extLst>
      <p:ext uri="{BB962C8B-B14F-4D97-AF65-F5344CB8AC3E}">
        <p14:creationId xmlns:p14="http://schemas.microsoft.com/office/powerpoint/2010/main" val="338252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EDE9-851B-EA59-1C74-99944E950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5725C-2151-FD2A-AA2F-28996B0D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Publications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A9807-F6F7-66E0-672C-67A4BD3EE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7746755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https://crc1625.mdi.ruhr-uni-bochum.de/rubric/inf_publications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6C6EF7-1497-96E2-1CFA-610BD4A87018}"/>
              </a:ext>
            </a:extLst>
          </p:cNvPr>
          <p:cNvSpPr txBox="1"/>
          <p:nvPr/>
        </p:nvSpPr>
        <p:spPr>
          <a:xfrm>
            <a:off x="331851" y="925595"/>
            <a:ext cx="1186014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1) Dudarev V., Banko L., Ludwig A.</a:t>
            </a:r>
            <a:br>
              <a:rPr lang="en-US" dirty="0"/>
            </a:br>
            <a:r>
              <a:rPr lang="en-US" dirty="0"/>
              <a:t>"An extensible open-source solution for research </a:t>
            </a:r>
            <a:r>
              <a:rPr lang="en-US" dirty="0" err="1"/>
              <a:t>digitalisation</a:t>
            </a:r>
            <a:r>
              <a:rPr lang="en-US" dirty="0"/>
              <a:t> in materials science". </a:t>
            </a:r>
            <a:br>
              <a:rPr lang="en-US" dirty="0"/>
            </a:br>
            <a:r>
              <a:rPr lang="en-US" i="1" dirty="0" err="1"/>
              <a:t>npj</a:t>
            </a:r>
            <a:r>
              <a:rPr lang="en-US" i="1" dirty="0"/>
              <a:t> </a:t>
            </a:r>
            <a:r>
              <a:rPr lang="en-US" i="1" dirty="0" err="1"/>
              <a:t>Comput</a:t>
            </a:r>
            <a:r>
              <a:rPr lang="en-US" i="1" dirty="0"/>
              <a:t> Mater</a:t>
            </a:r>
            <a:r>
              <a:rPr lang="en-US" dirty="0"/>
              <a:t>, </a:t>
            </a:r>
            <a:r>
              <a:rPr lang="en-US" b="1" dirty="0"/>
              <a:t>2025</a:t>
            </a:r>
            <a:r>
              <a:rPr lang="en-US" dirty="0"/>
              <a:t>, 11, 116. DOI: </a:t>
            </a:r>
            <a:r>
              <a:rPr lang="en-US" u="sng" dirty="0">
                <a:hlinkClick r:id="rId4"/>
              </a:rPr>
              <a:t>10.1038/s41524-025-01618-1</a:t>
            </a:r>
            <a:br>
              <a:rPr lang="en-US" u="sng" dirty="0"/>
            </a:br>
            <a:br>
              <a:rPr lang="en-US" u="sng" dirty="0"/>
            </a:br>
            <a:r>
              <a:rPr lang="en-US" dirty="0"/>
              <a:t>2) </a:t>
            </a:r>
            <a:r>
              <a:rPr lang="en-US" dirty="0" err="1"/>
              <a:t>Hiege</a:t>
            </a:r>
            <a:r>
              <a:rPr lang="en-US" dirty="0"/>
              <a:t> F., </a:t>
            </a:r>
            <a:r>
              <a:rPr lang="en-US" dirty="0" err="1"/>
              <a:t>Sicking</a:t>
            </a:r>
            <a:r>
              <a:rPr lang="en-US" dirty="0"/>
              <a:t> L., </a:t>
            </a:r>
            <a:r>
              <a:rPr lang="en-US" dirty="0" err="1"/>
              <a:t>Kanokkanchana</a:t>
            </a:r>
            <a:r>
              <a:rPr lang="en-US" dirty="0"/>
              <a:t> K., </a:t>
            </a:r>
            <a:r>
              <a:rPr lang="en-US" dirty="0" err="1"/>
              <a:t>Cignoni</a:t>
            </a:r>
            <a:r>
              <a:rPr lang="en-US" dirty="0"/>
              <a:t> P., Dudarev V., Ludwig A., </a:t>
            </a:r>
            <a:r>
              <a:rPr lang="en-US" dirty="0" err="1"/>
              <a:t>Tschulik</a:t>
            </a:r>
            <a:r>
              <a:rPr lang="en-US" dirty="0"/>
              <a:t> K. </a:t>
            </a:r>
          </a:p>
          <a:p>
            <a:r>
              <a:rPr lang="en-US" dirty="0"/>
              <a:t>The Crucial Role of Rotation Speed on the Determination of Tafel Slopes of Electrocatalysts in Rotating Disk Electrode Experiments</a:t>
            </a:r>
          </a:p>
          <a:p>
            <a:r>
              <a:rPr lang="en-US" i="1" dirty="0"/>
              <a:t>ACS Electrochemistry</a:t>
            </a:r>
            <a:r>
              <a:rPr lang="en-US" dirty="0"/>
              <a:t>, </a:t>
            </a:r>
            <a:r>
              <a:rPr lang="en-US" b="1" dirty="0"/>
              <a:t>2025</a:t>
            </a:r>
            <a:r>
              <a:rPr lang="en-US" dirty="0"/>
              <a:t>. DOI: </a:t>
            </a:r>
            <a:r>
              <a:rPr lang="en-US" u="sng" dirty="0">
                <a:hlinkClick r:id="rId5"/>
              </a:rPr>
              <a:t>10.1021/acselectrochem.5c00210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3) Dudarev V., Kiselyova N., Ludwig A. </a:t>
            </a:r>
            <a:br>
              <a:rPr lang="en-US" dirty="0"/>
            </a:br>
            <a:r>
              <a:rPr lang="en-US" dirty="0"/>
              <a:t>"Flexible Materials Properties Management System as a Basis for Data-Centric Systems in Inorganic Materials Science".</a:t>
            </a:r>
            <a:br>
              <a:rPr lang="en-US" dirty="0"/>
            </a:br>
            <a:r>
              <a:rPr lang="en-US" dirty="0"/>
              <a:t>In: J. </a:t>
            </a:r>
            <a:r>
              <a:rPr lang="en-US" dirty="0" err="1"/>
              <a:t>Baixeries</a:t>
            </a:r>
            <a:r>
              <a:rPr lang="en-US" dirty="0"/>
              <a:t> et al. (Eds.): DAMDID/RCDL 2023. </a:t>
            </a:r>
            <a:br>
              <a:rPr lang="en-US" dirty="0"/>
            </a:br>
            <a:r>
              <a:rPr lang="en-US" i="1" dirty="0"/>
              <a:t>Communications in Computer and Information Science</a:t>
            </a:r>
            <a:r>
              <a:rPr lang="en-US" dirty="0"/>
              <a:t>, </a:t>
            </a:r>
            <a:r>
              <a:rPr lang="en-US" b="1" dirty="0"/>
              <a:t>2024</a:t>
            </a:r>
            <a:r>
              <a:rPr lang="en-US" dirty="0"/>
              <a:t>, v.2086, pp. 91-103. DOI: </a:t>
            </a:r>
            <a:r>
              <a:rPr lang="en-US" u="sng" dirty="0">
                <a:hlinkClick r:id="rId6"/>
              </a:rPr>
              <a:t>10.1007/978-3-031-67826-4_7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Some publications are pending…</a:t>
            </a:r>
          </a:p>
          <a:p>
            <a:endParaRPr lang="en-US" sz="2200" b="0" i="0" u="sng" dirty="0">
              <a:solidFill>
                <a:srgbClr val="2C363A"/>
              </a:solidFill>
              <a:effectLst/>
            </a:endParaRPr>
          </a:p>
          <a:p>
            <a:endParaRPr lang="en-US" sz="2200" b="0" i="0" dirty="0">
              <a:solidFill>
                <a:srgbClr val="2C36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423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E55B3-D1E6-2CFE-9273-DED6564CA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09967-E434-5E6D-7C93-44D2C082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(RDMS-related) Status of Work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3E888-6189-950C-C8FF-FFCC1E992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0745B3-E87A-5447-33B7-87FD37DBB581}"/>
              </a:ext>
            </a:extLst>
          </p:cNvPr>
          <p:cNvSpPr txBox="1"/>
          <p:nvPr/>
        </p:nvSpPr>
        <p:spPr>
          <a:xfrm>
            <a:off x="331851" y="925595"/>
            <a:ext cx="1186014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Achieved results: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2200" dirty="0"/>
              <a:t>Hardware &amp; Basic Software Infrastructure (upgrade and monitoring);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2200" dirty="0"/>
              <a:t>New object types integration (validators, data extractors, </a:t>
            </a:r>
            <a:r>
              <a:rPr lang="en-US" sz="2200" dirty="0" err="1"/>
              <a:t>visualisers</a:t>
            </a:r>
            <a:r>
              <a:rPr lang="en-US" sz="2200" dirty="0"/>
              <a:t>);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2200" dirty="0"/>
              <a:t>“External” Applications:  Tafel slope analysis;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sz="2200" dirty="0"/>
              <a:t>RDMS core improvement:</a:t>
            </a:r>
          </a:p>
          <a:p>
            <a:pPr marL="800100" lvl="1" indent="-342900">
              <a:spcAft>
                <a:spcPts val="600"/>
              </a:spcAft>
              <a:buAutoNum type="arabicParenR"/>
            </a:pPr>
            <a:r>
              <a:rPr lang="en-US" sz="2200" dirty="0"/>
              <a:t>New “Partner” access level  (for external collaborators);</a:t>
            </a:r>
          </a:p>
          <a:p>
            <a:pPr marL="800100" lvl="1" indent="-342900">
              <a:spcAft>
                <a:spcPts val="600"/>
              </a:spcAft>
              <a:buAutoNum type="arabicParenR"/>
            </a:pPr>
            <a:r>
              <a:rPr lang="en-US" sz="2200" dirty="0"/>
              <a:t>Read-only API (execute a read-only SQL query over read-only views / download);</a:t>
            </a:r>
          </a:p>
          <a:p>
            <a:pPr marL="800100" lvl="1" indent="-342900">
              <a:spcAft>
                <a:spcPts val="600"/>
              </a:spcAft>
              <a:buAutoNum type="arabicParenR"/>
            </a:pPr>
            <a:r>
              <a:rPr lang="en-US" sz="2200" dirty="0"/>
              <a:t>UDT support API (validate / extract data);</a:t>
            </a:r>
          </a:p>
          <a:p>
            <a:pPr marL="800100" lvl="1" indent="-342900">
              <a:spcAft>
                <a:spcPts val="600"/>
              </a:spcAft>
              <a:buAutoNum type="arabicParenR"/>
            </a:pPr>
            <a:r>
              <a:rPr lang="en-US" sz="2200" dirty="0"/>
              <a:t>IAM4NFDI: NFDI Infrastructure Proxy integrated;</a:t>
            </a:r>
          </a:p>
          <a:p>
            <a:pPr marL="800100" lvl="1" indent="-342900">
              <a:spcAft>
                <a:spcPts val="600"/>
              </a:spcAft>
              <a:buAutoNum type="arabicParenR"/>
            </a:pPr>
            <a:r>
              <a:rPr lang="en-US" sz="2200" dirty="0"/>
              <a:t>Data Integration: building sample*-datasets (from several documents).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8792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9D89-095C-A28E-CDD8-2D3E4DA7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7AAF47-2248-8772-3F84-A7F596949220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allow use any institutional account to log in.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BB51C1-55FD-5742-BD9E-177C229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NFDI Login: use your institutional account in RDMS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F8CCC4-8FD8-3B5C-D3D4-BAC9714F5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https://base4nfdi.de/projects/iam4nfdi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https://iam.services.base4nfdi.de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A566C-42CA-B527-D25A-6C21B37F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1" y="1205803"/>
            <a:ext cx="6452197" cy="4592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AF4F0A-6639-8ECB-DD77-64B031C3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877" y="799335"/>
            <a:ext cx="2972215" cy="476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89C6F-403F-CD78-28AE-5224241B5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036" y="2843683"/>
            <a:ext cx="5290921" cy="2923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D56DF-CF0C-9606-B14F-655C142A7801}"/>
              </a:ext>
            </a:extLst>
          </p:cNvPr>
          <p:cNvSpPr txBox="1"/>
          <p:nvPr/>
        </p:nvSpPr>
        <p:spPr>
          <a:xfrm>
            <a:off x="6845439" y="1619012"/>
            <a:ext cx="5346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prstClr val="black"/>
                </a:solidFill>
              </a:rPr>
              <a:t>Hint for existing users</a:t>
            </a:r>
            <a:r>
              <a:rPr lang="en-US" sz="1800" dirty="0">
                <a:solidFill>
                  <a:prstClr val="black"/>
                </a:solidFill>
              </a:rPr>
              <a:t>: bind with institutional account: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Go to your profile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Select “External Logins”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Click on “NFDI Login” and follow the instructions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08634-CD4C-22AE-7CD5-E866D619C483}"/>
              </a:ext>
            </a:extLst>
          </p:cNvPr>
          <p:cNvCxnSpPr>
            <a:cxnSpLocks/>
          </p:cNvCxnSpPr>
          <p:nvPr/>
        </p:nvCxnSpPr>
        <p:spPr>
          <a:xfrm flipV="1">
            <a:off x="8953081" y="1135464"/>
            <a:ext cx="482321" cy="95459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949C91-88F3-8D6A-FCA1-41840934E76F}"/>
              </a:ext>
            </a:extLst>
          </p:cNvPr>
          <p:cNvCxnSpPr>
            <a:cxnSpLocks/>
          </p:cNvCxnSpPr>
          <p:nvPr/>
        </p:nvCxnSpPr>
        <p:spPr>
          <a:xfrm>
            <a:off x="7335297" y="2471895"/>
            <a:ext cx="512466" cy="234126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E9D9F4-2B7E-5CFC-A0FE-1DD975DE090A}"/>
              </a:ext>
            </a:extLst>
          </p:cNvPr>
          <p:cNvCxnSpPr>
            <a:cxnSpLocks/>
          </p:cNvCxnSpPr>
          <p:nvPr/>
        </p:nvCxnSpPr>
        <p:spPr>
          <a:xfrm>
            <a:off x="8482484" y="2754923"/>
            <a:ext cx="922773" cy="23395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0E3419E-6A65-0101-9024-1EAA7CF79374}"/>
              </a:ext>
            </a:extLst>
          </p:cNvPr>
          <p:cNvSpPr txBox="1"/>
          <p:nvPr/>
        </p:nvSpPr>
        <p:spPr>
          <a:xfrm>
            <a:off x="153237" y="5889563"/>
            <a:ext cx="8538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The best case</a:t>
            </a:r>
            <a:r>
              <a:rPr lang="en-US" sz="1800" b="1" dirty="0">
                <a:solidFill>
                  <a:schemeClr val="accent1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password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Google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Institutional Account (NFDI Login / Helmholtz ID).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Enable external collaborators to have limited data access in the RDMS (objects with </a:t>
            </a:r>
            <a:r>
              <a:rPr lang="en-US" sz="2133" b="1" dirty="0">
                <a:solidFill>
                  <a:prstClr val="black"/>
                </a:solidFill>
              </a:rPr>
              <a:t>Public</a:t>
            </a:r>
            <a:r>
              <a:rPr lang="en-US" sz="2133" dirty="0">
                <a:solidFill>
                  <a:prstClr val="black"/>
                </a:solidFill>
              </a:rPr>
              <a:t> and </a:t>
            </a:r>
            <a:r>
              <a:rPr lang="en-US" sz="2133" b="1" dirty="0">
                <a:solidFill>
                  <a:prstClr val="black"/>
                </a:solidFill>
              </a:rPr>
              <a:t>Partner</a:t>
            </a:r>
            <a:r>
              <a:rPr lang="en-US" sz="2133" dirty="0">
                <a:solidFill>
                  <a:prstClr val="black"/>
                </a:solidFill>
              </a:rPr>
              <a:t> access levels are visible/accessible).</a:t>
            </a: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Data access policy is controlled via Data Access Levels.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Level Update</a:t>
            </a:r>
            <a:r>
              <a:rPr lang="de-DE" dirty="0"/>
              <a:t>: </a:t>
            </a:r>
            <a:r>
              <a:rPr lang="en-US" dirty="0"/>
              <a:t>New “Partner” Access Level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36EF0-D52F-F0EE-2ECA-45B53DFF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2847C73-5526-C037-3FBD-7944E603361E}"/>
              </a:ext>
            </a:extLst>
          </p:cNvPr>
          <p:cNvSpPr txBox="1"/>
          <p:nvPr/>
        </p:nvSpPr>
        <p:spPr>
          <a:xfrm>
            <a:off x="238990" y="771364"/>
            <a:ext cx="9193811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distinguish between </a:t>
            </a:r>
            <a:r>
              <a:rPr lang="en-US" sz="2200" b="1" dirty="0">
                <a:solidFill>
                  <a:prstClr val="black"/>
                </a:solidFill>
              </a:rPr>
              <a:t>volume </a:t>
            </a:r>
            <a:r>
              <a:rPr lang="en-US" sz="2200" dirty="0">
                <a:solidFill>
                  <a:prstClr val="black"/>
                </a:solidFill>
              </a:rPr>
              <a:t>and</a:t>
            </a:r>
            <a:r>
              <a:rPr lang="en-US" sz="2200" b="1" dirty="0">
                <a:solidFill>
                  <a:prstClr val="black"/>
                </a:solidFill>
              </a:rPr>
              <a:t> surface composition</a:t>
            </a:r>
          </a:p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Workflows: 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EDX CSV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system-ui"/>
              </a:rPr>
              <a:t> → 342 x “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system-ui"/>
              </a:rPr>
              <a:t>Volume Composition”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XPS CSV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system-ui"/>
              </a:rPr>
              <a:t> → 342 x “</a:t>
            </a:r>
            <a:r>
              <a:rPr lang="en-US" sz="2400" b="1" i="0" dirty="0">
                <a:solidFill>
                  <a:srgbClr val="212529"/>
                </a:solidFill>
                <a:effectLst/>
                <a:latin typeface="system-ui"/>
              </a:rPr>
              <a:t>Surface Composition”</a:t>
            </a: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F27DC8-AD88-8776-BB36-6D1E325F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Types: “XPS CSV” and “Surface Composition”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0EFAB0-1768-034D-CCA9-92BF2AA89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https://crc1625.mdi.ruhr-uni-bochum.de/admintype/edititem/13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https://crc1625.mdi.ruhr-uni-bochum.de/admintype/edititem/126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9193D-AEF2-61C2-2CEB-B7E43CDE0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742" y="2570682"/>
            <a:ext cx="6570903" cy="358920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BAB43-D871-173B-02BB-A99413E6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06" y="2562321"/>
            <a:ext cx="6615813" cy="356831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8EE1AF-C0CC-3B00-C47C-B7D6C8F410A0}"/>
              </a:ext>
            </a:extLst>
          </p:cNvPr>
          <p:cNvCxnSpPr>
            <a:cxnSpLocks/>
          </p:cNvCxnSpPr>
          <p:nvPr/>
        </p:nvCxnSpPr>
        <p:spPr>
          <a:xfrm flipH="1" flipV="1">
            <a:off x="3014505" y="1969477"/>
            <a:ext cx="2762841" cy="339223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56BCE5-2095-B6A2-FCEE-38196B2378AB}"/>
              </a:ext>
            </a:extLst>
          </p:cNvPr>
          <p:cNvCxnSpPr>
            <a:cxnSpLocks/>
          </p:cNvCxnSpPr>
          <p:nvPr/>
        </p:nvCxnSpPr>
        <p:spPr>
          <a:xfrm flipH="1" flipV="1">
            <a:off x="3687745" y="2431701"/>
            <a:ext cx="5632900" cy="294039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491881E-C38B-0128-B478-ECF8A8AAECE1}"/>
              </a:ext>
            </a:extLst>
          </p:cNvPr>
          <p:cNvSpPr txBox="1"/>
          <p:nvPr/>
        </p:nvSpPr>
        <p:spPr>
          <a:xfrm>
            <a:off x="5406013" y="1166152"/>
            <a:ext cx="6785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solidFill>
                  <a:srgbClr val="0070C0"/>
                </a:solidFill>
                <a:effectLst/>
                <a:latin typeface="system-ui"/>
              </a:rPr>
              <a:t>The </a:t>
            </a:r>
            <a:r>
              <a:rPr lang="en-US" dirty="0">
                <a:solidFill>
                  <a:srgbClr val="0070C0"/>
                </a:solidFill>
                <a:latin typeface="system-ui"/>
              </a:rPr>
              <a:t>“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system-ui"/>
              </a:rPr>
              <a:t>Volume Composition” </a:t>
            </a:r>
            <a:r>
              <a:rPr lang="en-US" sz="1800" i="0" dirty="0">
                <a:solidFill>
                  <a:srgbClr val="0070C0"/>
                </a:solidFill>
                <a:effectLst/>
                <a:latin typeface="system-ui"/>
              </a:rPr>
              <a:t>type was </a:t>
            </a:r>
            <a:r>
              <a:rPr lang="en-US" dirty="0">
                <a:solidFill>
                  <a:srgbClr val="0070C0"/>
                </a:solidFill>
                <a:latin typeface="system-ui"/>
              </a:rPr>
              <a:t>previously called “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system-ui"/>
              </a:rPr>
              <a:t>Composition”</a:t>
            </a:r>
            <a:r>
              <a:rPr lang="en-US" sz="1800" i="0" dirty="0">
                <a:solidFill>
                  <a:srgbClr val="0070C0"/>
                </a:solidFill>
                <a:effectLst/>
                <a:latin typeface="system-ui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5827E8-A401-D4A6-7D99-1ACCE79874C5}"/>
              </a:ext>
            </a:extLst>
          </p:cNvPr>
          <p:cNvGrpSpPr/>
          <p:nvPr/>
        </p:nvGrpSpPr>
        <p:grpSpPr>
          <a:xfrm>
            <a:off x="3512127" y="3556061"/>
            <a:ext cx="8679873" cy="1182194"/>
            <a:chOff x="3512127" y="3556061"/>
            <a:chExt cx="8679873" cy="11821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FF03CA-E4E4-634B-95B5-4E9800AC9608}"/>
                </a:ext>
              </a:extLst>
            </p:cNvPr>
            <p:cNvSpPr txBox="1"/>
            <p:nvPr/>
          </p:nvSpPr>
          <p:spPr>
            <a:xfrm>
              <a:off x="9520670" y="3556061"/>
              <a:ext cx="26713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+mj-lt"/>
                </a:rPr>
                <a:t>efficient code reuse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B87A23-8F0F-7C77-3DD9-E785B87A1835}"/>
                </a:ext>
              </a:extLst>
            </p:cNvPr>
            <p:cNvSpPr/>
            <p:nvPr/>
          </p:nvSpPr>
          <p:spPr>
            <a:xfrm>
              <a:off x="3512127" y="4031673"/>
              <a:ext cx="6452755" cy="70658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49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47F8F-1F1A-D032-BBC2-441C87CD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DDE62-AF3B-07EF-43DA-DB11CE4C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9838: EDX &amp; XPS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928507-5ED1-76CD-246A-CBB2B7CF7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5377" y="6362393"/>
            <a:ext cx="866167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https://inf.mdi.ruhr-uni-bochum.de/object/sample-demo-29196</a:t>
            </a:r>
            <a:r>
              <a:rPr lang="en-US" dirty="0"/>
              <a:t>		Source: </a:t>
            </a:r>
            <a:r>
              <a:rPr lang="en-US" dirty="0">
                <a:hlinkClick r:id="rId4"/>
              </a:rPr>
              <a:t>https://mdi.matinf.pro/object/9838-mg-mn-al-o-mg-mn-al-o-56489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37EF18-948E-A283-9DC5-FD86A4E49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82" y="-1"/>
            <a:ext cx="6227618" cy="63304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D50D5C-2471-D548-839A-5368007C5225}"/>
              </a:ext>
            </a:extLst>
          </p:cNvPr>
          <p:cNvSpPr txBox="1"/>
          <p:nvPr/>
        </p:nvSpPr>
        <p:spPr>
          <a:xfrm>
            <a:off x="93517" y="792147"/>
            <a:ext cx="551757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Comparison</a:t>
            </a:r>
            <a:r>
              <a:rPr lang="en-US" sz="2200" b="1" dirty="0">
                <a:solidFill>
                  <a:prstClr val="black"/>
                </a:solidFill>
              </a:rPr>
              <a:t>: volume </a:t>
            </a:r>
            <a:r>
              <a:rPr lang="en-US" sz="2200" dirty="0">
                <a:solidFill>
                  <a:prstClr val="black"/>
                </a:solidFill>
              </a:rPr>
              <a:t>vs</a:t>
            </a:r>
            <a:r>
              <a:rPr lang="en-US" sz="2200" b="1" dirty="0">
                <a:solidFill>
                  <a:prstClr val="black"/>
                </a:solidFill>
              </a:rPr>
              <a:t> surface composition</a:t>
            </a: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4EF87E-0BBA-ACE7-E8A6-E6DE73A6B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1" y="1153390"/>
            <a:ext cx="5750751" cy="3235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4D048-FB4C-D049-B166-88E45A2D0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827" y="6631483"/>
            <a:ext cx="8032173" cy="2265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543A7B-7983-5DFF-EB8D-B56232ECEC06}"/>
              </a:ext>
            </a:extLst>
          </p:cNvPr>
          <p:cNvSpPr txBox="1"/>
          <p:nvPr/>
        </p:nvSpPr>
        <p:spPr>
          <a:xfrm>
            <a:off x="72736" y="4532807"/>
            <a:ext cx="5746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Mg</a:t>
            </a:r>
            <a:r>
              <a:rPr lang="en-US" dirty="0">
                <a:solidFill>
                  <a:prstClr val="black"/>
                </a:solidFill>
              </a:rPr>
              <a:t>: Volume vs Surface			 </a:t>
            </a:r>
            <a:r>
              <a:rPr lang="en-US" b="1" dirty="0">
                <a:solidFill>
                  <a:prstClr val="black"/>
                </a:solidFill>
              </a:rPr>
              <a:t>Mg</a:t>
            </a:r>
            <a:r>
              <a:rPr lang="en-US" dirty="0">
                <a:solidFill>
                  <a:prstClr val="black"/>
                </a:solidFill>
              </a:rPr>
              <a:t>: S</a:t>
            </a:r>
            <a:r>
              <a:rPr lang="en-US" sz="1800" dirty="0">
                <a:solidFill>
                  <a:prstClr val="black"/>
                </a:solidFill>
              </a:rPr>
              <a:t>urface vs. volume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2301B7-D390-51DC-5BCF-F7D9DEC1F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624" y="4866464"/>
            <a:ext cx="2365985" cy="14304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18905E-1409-B33A-AEE1-156A62FFD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42" y="4883727"/>
            <a:ext cx="2314870" cy="14114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8941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Identify phases in every Measurement Area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Type: XRD Phase Overview CSV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FF43E2-BF0C-C6B5-C7B0-DD373195A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https://inf.mdi.ruhr-uni-bochum.de/object/10316_xrd-phase-overview-29897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https://inf.mdi.ruhr-uni-bochum.de/file/download/29897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63F02-33B7-F528-F82E-81A11433D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38" y="1255868"/>
            <a:ext cx="4448796" cy="1914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6D33D8-75DB-FBB6-B7C3-6D03B3716371}"/>
              </a:ext>
            </a:extLst>
          </p:cNvPr>
          <p:cNvGrpSpPr/>
          <p:nvPr/>
        </p:nvGrpSpPr>
        <p:grpSpPr>
          <a:xfrm>
            <a:off x="5140227" y="1224534"/>
            <a:ext cx="6796100" cy="4916492"/>
            <a:chOff x="5140227" y="1224534"/>
            <a:chExt cx="6796100" cy="49164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544D79-D286-71F4-30E4-F9722CF92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162" y="1224534"/>
              <a:ext cx="5117165" cy="49164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71E533-76FD-29EC-9CEA-C9872D525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27" y="2272302"/>
              <a:ext cx="132291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05D9D94-CF0F-5437-FBCD-A4D1FB5B3B79}"/>
              </a:ext>
            </a:extLst>
          </p:cNvPr>
          <p:cNvGrpSpPr/>
          <p:nvPr/>
        </p:nvGrpSpPr>
        <p:grpSpPr>
          <a:xfrm>
            <a:off x="120085" y="3204739"/>
            <a:ext cx="6602833" cy="2941259"/>
            <a:chOff x="120085" y="3204739"/>
            <a:chExt cx="6602833" cy="294125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673B44-E960-8AB8-32CF-C3769ACE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327" y="3574473"/>
              <a:ext cx="6013918" cy="257152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A8DE27-92D9-50E9-7187-CEFF6E5C1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1082" y="4793829"/>
              <a:ext cx="491836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EA317E-9483-AF26-4E5D-D66880C1EE1B}"/>
                </a:ext>
              </a:extLst>
            </p:cNvPr>
            <p:cNvSpPr txBox="1"/>
            <p:nvPr/>
          </p:nvSpPr>
          <p:spPr>
            <a:xfrm>
              <a:off x="120085" y="3204739"/>
              <a:ext cx="274369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Qualitative data plots: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0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3E8D-61A1-B38A-0F43-B6A9AD4D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37455-CA16-929A-DF8D-F5DD78C3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 on </a:t>
            </a:r>
            <a:r>
              <a:rPr lang="en-US" u="sng" dirty="0"/>
              <a:t>XRD Phase Overview CSV</a:t>
            </a:r>
            <a:r>
              <a:rPr lang="en-US" dirty="0"/>
              <a:t> upload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0F4A15-2A2A-2EF1-2E30-9E6CE427C0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https://inf.mdi.ruhr-uni-bochum.de/object/10316_xrd-phase-overview-29897</a:t>
            </a:r>
            <a:endParaRPr lang="en-US" dirty="0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DF4A4DBC-CCFB-4998-EE92-9F19EE1B8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14" y="1246892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5DC816-7FD5-86DB-61A3-F726E370CDC7}"/>
              </a:ext>
            </a:extLst>
          </p:cNvPr>
          <p:cNvGrpSpPr/>
          <p:nvPr/>
        </p:nvGrpSpPr>
        <p:grpSpPr>
          <a:xfrm>
            <a:off x="2727102" y="1071920"/>
            <a:ext cx="4778296" cy="830997"/>
            <a:chOff x="2727102" y="1071920"/>
            <a:chExt cx="4778296" cy="83099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2ED4038-3E18-9FE9-DA4D-19EB5A5D4389}"/>
                </a:ext>
              </a:extLst>
            </p:cNvPr>
            <p:cNvCxnSpPr>
              <a:cxnSpLocks/>
              <a:stCxn id="3" idx="3"/>
              <a:endCxn id="6" idx="1"/>
            </p:cNvCxnSpPr>
            <p:nvPr/>
          </p:nvCxnSpPr>
          <p:spPr>
            <a:xfrm>
              <a:off x="2727102" y="1477725"/>
              <a:ext cx="2617708" cy="9694"/>
            </a:xfrm>
            <a:prstGeom prst="straightConnector1">
              <a:avLst/>
            </a:prstGeom>
            <a:noFill/>
            <a:ln w="63500" cap="flat" cmpd="sng" algn="ctr">
              <a:solidFill>
                <a:schemeClr val="bg2">
                  <a:lumMod val="75000"/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5974EF24-B1D3-119A-B148-50EB00E8B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4810" y="1071920"/>
              <a:ext cx="2160588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XRD Phase Overview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9CBD1-4BED-6DF2-AB79-CEE52B5F0631}"/>
              </a:ext>
            </a:extLst>
          </p:cNvPr>
          <p:cNvGrpSpPr/>
          <p:nvPr/>
        </p:nvGrpSpPr>
        <p:grpSpPr>
          <a:xfrm>
            <a:off x="758816" y="1708434"/>
            <a:ext cx="1567543" cy="1805675"/>
            <a:chOff x="3751399" y="3724272"/>
            <a:chExt cx="1567543" cy="1805675"/>
          </a:xfrm>
        </p:grpSpPr>
        <p:sp>
          <p:nvSpPr>
            <p:cNvPr id="14" name="Flowchart: Multidocument 13">
              <a:extLst>
                <a:ext uri="{FF2B5EF4-FFF2-40B4-BE49-F238E27FC236}">
                  <a16:creationId xmlns:a16="http://schemas.microsoft.com/office/drawing/2014/main" id="{6C605170-1720-713D-638D-28FFF3DE83A9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solidFill>
                    <a:schemeClr val="tx1"/>
                  </a:solidFill>
                </a:rPr>
                <a:t>342 x Volume composition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07D363-A81A-6857-E9CE-2EF6D7FAABE2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348FD1-B1AE-7DF9-2DFA-CE78AD19141A}"/>
              </a:ext>
            </a:extLst>
          </p:cNvPr>
          <p:cNvGrpSpPr/>
          <p:nvPr/>
        </p:nvGrpSpPr>
        <p:grpSpPr>
          <a:xfrm>
            <a:off x="1574229" y="2598327"/>
            <a:ext cx="6602694" cy="3698564"/>
            <a:chOff x="1574229" y="2598327"/>
            <a:chExt cx="6602694" cy="369856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96129C-AA2F-A315-E8B0-4561A8A2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1297" y="2598327"/>
              <a:ext cx="5655626" cy="369856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4B6D484-1414-7434-B59A-96B5810F5230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 flipV="1">
              <a:off x="1574229" y="3377162"/>
              <a:ext cx="947068" cy="1070447"/>
            </a:xfrm>
            <a:prstGeom prst="straightConnector1">
              <a:avLst/>
            </a:prstGeom>
            <a:noFill/>
            <a:ln w="63500" cap="flat" cmpd="sng" algn="ctr">
              <a:solidFill>
                <a:srgbClr val="92D05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09194F-BDB1-C0D0-F45F-B5A4CC06F103}"/>
              </a:ext>
            </a:extLst>
          </p:cNvPr>
          <p:cNvGrpSpPr/>
          <p:nvPr/>
        </p:nvGrpSpPr>
        <p:grpSpPr>
          <a:xfrm>
            <a:off x="7505398" y="1487419"/>
            <a:ext cx="4178037" cy="3124999"/>
            <a:chOff x="7297579" y="541847"/>
            <a:chExt cx="4178037" cy="312499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0543DCD-C738-5FAC-32BD-24933119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6929" y="1466264"/>
              <a:ext cx="2238687" cy="2200582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12D7FA0-E964-6C2F-AC8D-CA41994B57BA}"/>
                </a:ext>
              </a:extLst>
            </p:cNvPr>
            <p:cNvCxnSpPr>
              <a:cxnSpLocks/>
              <a:stCxn id="32" idx="1"/>
              <a:endCxn id="6" idx="3"/>
            </p:cNvCxnSpPr>
            <p:nvPr/>
          </p:nvCxnSpPr>
          <p:spPr>
            <a:xfrm flipH="1" flipV="1">
              <a:off x="7297579" y="541847"/>
              <a:ext cx="1939350" cy="2024708"/>
            </a:xfrm>
            <a:prstGeom prst="straightConnector1">
              <a:avLst/>
            </a:prstGeom>
            <a:noFill/>
            <a:ln w="63500" cap="flat" cmpd="sng" algn="ctr">
              <a:solidFill>
                <a:srgbClr val="92D05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296AA-4BA8-990E-7326-0E5CA868FA0B}"/>
                </a:ext>
              </a:extLst>
            </p:cNvPr>
            <p:cNvSpPr txBox="1"/>
            <p:nvPr/>
          </p:nvSpPr>
          <p:spPr>
            <a:xfrm>
              <a:off x="9447934" y="1020679"/>
              <a:ext cx="1836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</a:rPr>
                <a:t>Table Properties:</a:t>
              </a:r>
              <a:endParaRPr lang="en-US" dirty="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11612BC-F023-98A6-12B0-1C9F2B770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812" y="0"/>
            <a:ext cx="3653188" cy="18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11536</TotalTime>
  <Words>1919</Words>
  <Application>Microsoft Office PowerPoint</Application>
  <PresentationFormat>Widescreen</PresentationFormat>
  <Paragraphs>248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Roboto</vt:lpstr>
      <vt:lpstr>Slack-Lato</vt:lpstr>
      <vt:lpstr>system-ui</vt:lpstr>
      <vt:lpstr>Wingdings</vt:lpstr>
      <vt:lpstr>Office</vt:lpstr>
      <vt:lpstr>PowerPoint Master RUB</vt:lpstr>
      <vt:lpstr>INF: Updates on Research Data Management</vt:lpstr>
      <vt:lpstr>Current Publications</vt:lpstr>
      <vt:lpstr>Current (RDMS-related) Status of Work</vt:lpstr>
      <vt:lpstr>NFDI Login: use your institutional account in RDMS</vt:lpstr>
      <vt:lpstr>Access Level Update: New “Partner” Access Level</vt:lpstr>
      <vt:lpstr>New Types: “XPS CSV” and “Surface Composition”</vt:lpstr>
      <vt:lpstr>Sample 9838: EDX &amp; XPS</vt:lpstr>
      <vt:lpstr>Type: XRD Phase Overview CSV</vt:lpstr>
      <vt:lpstr>Data flow on XRD Phase Overview CSV upload</vt:lpstr>
      <vt:lpstr>Type: Phase or Crystal Structure (cif)</vt:lpstr>
      <vt:lpstr>Catalyst Benchmark: Differential Tafel Analysis</vt:lpstr>
      <vt:lpstr>Source Data: diverse csv&amp;txt formats (different potentiostats)</vt:lpstr>
      <vt:lpstr>Demo: Tafel slope calculation</vt:lpstr>
      <vt:lpstr>Project Page and Publication List</vt:lpstr>
      <vt:lpstr>Publications in RDMS</vt:lpstr>
      <vt:lpstr>Good Publication = Publication with Data</vt:lpstr>
      <vt:lpstr>Hands-on Session</vt:lpstr>
      <vt:lpstr>Next Steps (future plans)</vt:lpstr>
      <vt:lpstr>Thanks for your kind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567</cp:revision>
  <cp:lastPrinted>2021-07-01T07:54:40Z</cp:lastPrinted>
  <dcterms:created xsi:type="dcterms:W3CDTF">2018-11-13T11:45:51Z</dcterms:created>
  <dcterms:modified xsi:type="dcterms:W3CDTF">2025-10-08T23:25:29Z</dcterms:modified>
</cp:coreProperties>
</file>