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5" r:id="rId1"/>
  </p:sldMasterIdLst>
  <p:notesMasterIdLst>
    <p:notesMasterId r:id="rId12"/>
  </p:notesMasterIdLst>
  <p:sldIdLst>
    <p:sldId id="9487" r:id="rId2"/>
    <p:sldId id="9488" r:id="rId3"/>
    <p:sldId id="9502" r:id="rId4"/>
    <p:sldId id="335" r:id="rId5"/>
    <p:sldId id="384" r:id="rId6"/>
    <p:sldId id="9505" r:id="rId7"/>
    <p:sldId id="9504" r:id="rId8"/>
    <p:sldId id="9506" r:id="rId9"/>
    <p:sldId id="9503" r:id="rId10"/>
    <p:sldId id="407" r:id="rId11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37DCAA9-E53C-4CF8-B767-44ADBD075163}">
          <p14:sldIdLst>
            <p14:sldId id="9487"/>
            <p14:sldId id="9488"/>
            <p14:sldId id="9502"/>
            <p14:sldId id="335"/>
            <p14:sldId id="384"/>
            <p14:sldId id="9505"/>
            <p14:sldId id="9504"/>
            <p14:sldId id="9506"/>
            <p14:sldId id="9503"/>
            <p14:sldId id="40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7FD401A-9AFC-CEB2-2E40-A6115EBD7297}" name="Carsten Placke-Yan" initials="CPY" userId="Carsten Placke-Yan" providerId="None"/>
  <p188:author id="{639AA42E-AEF7-5BC6-A619-3DB851885769}" name="Timo  Fockenberg" initials="TF" userId="S::timo.fockenberg@uni-due.de::ca5b5eaa-ed32-423f-b93f-7fe16104f67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93"/>
    <a:srgbClr val="0432FF"/>
    <a:srgbClr val="2E316C"/>
    <a:srgbClr val="E9EBF5"/>
    <a:srgbClr val="4C0B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05" autoAdjust="0"/>
    <p:restoredTop sz="92252" autoAdjust="0"/>
  </p:normalViewPr>
  <p:slideViewPr>
    <p:cSldViewPr snapToGrid="0">
      <p:cViewPr varScale="1">
        <p:scale>
          <a:sx n="102" d="100"/>
          <a:sy n="102" d="100"/>
        </p:scale>
        <p:origin x="540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2525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ABD12-B764-4614-BC86-391BAE625E29}" type="datetimeFigureOut">
              <a:rPr lang="de-DE" smtClean="0"/>
              <a:t>26.02.2026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428B1-2554-491D-B226-BCE32FA9188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4753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30867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https://qr.io/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924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9140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AFF62-FAE7-B231-82A8-9756B55A3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19D529-A028-1B60-3130-280C5F6BC0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3425BD-473B-6EE0-4501-B2A8FC9C11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D4A1A3-12A2-04AC-5769-D077B7C2FE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869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085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1697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E224C-F6AE-7EED-AB31-2C17E104F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3D59B6-26D5-2FE7-2B7C-165E03D2C9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EB775C-96DD-B1E9-6BB8-1E934021F2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B01CF7-5CFD-34EF-2A1E-AC5FBFB749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9875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69F61-4643-28D0-D180-468D6420D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C0B322-1EE4-3070-7979-1A3114B483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3152FB-9A45-DAE5-EAEF-CD47D3F19D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CE1C7C-5A3E-3EE2-68F9-1FD93213A2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9751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A4649-8857-8D7E-3F08-201550E3A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35A574-3FE9-6668-DC72-E1B992A5D9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8C9C48-4F1F-1E39-4E3C-345B78E0AF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C2B27-AEC1-CBF4-00C2-7E0FC1EBC6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823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015E52-878A-765F-3553-40578A7DA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4D84CA-5AA4-603C-E916-1D1432D236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5E0E2F-F6A8-3676-3BC3-183D5EAA96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7E98F7-8BFE-E003-AAE6-6D46B61974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075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3765550"/>
            <a:ext cx="12192000" cy="3092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hteck 6"/>
          <p:cNvSpPr/>
          <p:nvPr userDrawn="1"/>
        </p:nvSpPr>
        <p:spPr>
          <a:xfrm>
            <a:off x="0" y="0"/>
            <a:ext cx="12192000" cy="3765550"/>
          </a:xfrm>
          <a:prstGeom prst="rect">
            <a:avLst/>
          </a:prstGeom>
          <a:solidFill>
            <a:srgbClr val="004C93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/>
          <p:cNvSpPr/>
          <p:nvPr userDrawn="1"/>
        </p:nvSpPr>
        <p:spPr>
          <a:xfrm>
            <a:off x="493776" y="742950"/>
            <a:ext cx="11201400" cy="55422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346200" y="3849688"/>
            <a:ext cx="9448800" cy="16557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rgbClr val="004C9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Name(s)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BA9088F-A54C-9918-177B-3ABD7F345A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600" y="5723436"/>
            <a:ext cx="1308322" cy="43610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DCA215A-4297-0523-5253-A9439B90D5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9"/>
          <a:stretch/>
        </p:blipFill>
        <p:spPr>
          <a:xfrm>
            <a:off x="7504917" y="5734145"/>
            <a:ext cx="1965279" cy="44465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5B8D760-E6EB-7162-3722-8B1DEC48DA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053" y="5695887"/>
            <a:ext cx="467372" cy="467372"/>
          </a:xfrm>
          <a:prstGeom prst="rect">
            <a:avLst/>
          </a:prstGeom>
        </p:spPr>
      </p:pic>
      <p:pic>
        <p:nvPicPr>
          <p:cNvPr id="40" name="Grafik 17">
            <a:extLst>
              <a:ext uri="{FF2B5EF4-FFF2-40B4-BE49-F238E27FC236}">
                <a16:creationId xmlns:a16="http://schemas.microsoft.com/office/drawing/2014/main" id="{350831FB-2888-4F0D-8E35-79EF011E187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7"/>
          <a:stretch/>
        </p:blipFill>
        <p:spPr>
          <a:xfrm>
            <a:off x="5165392" y="5723436"/>
            <a:ext cx="1053228" cy="495821"/>
          </a:xfrm>
          <a:prstGeom prst="rect">
            <a:avLst/>
          </a:prstGeom>
        </p:spPr>
      </p:pic>
      <p:pic>
        <p:nvPicPr>
          <p:cNvPr id="41" name="Grafik 34">
            <a:extLst>
              <a:ext uri="{FF2B5EF4-FFF2-40B4-BE49-F238E27FC236}">
                <a16:creationId xmlns:a16="http://schemas.microsoft.com/office/drawing/2014/main" id="{4722DF14-D490-9E34-B514-5C509D9762D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" r="2523"/>
          <a:stretch/>
        </p:blipFill>
        <p:spPr>
          <a:xfrm>
            <a:off x="6423205" y="5657383"/>
            <a:ext cx="895434" cy="536322"/>
          </a:xfrm>
          <a:prstGeom prst="rect">
            <a:avLst/>
          </a:prstGeom>
        </p:spPr>
      </p:pic>
      <p:pic>
        <p:nvPicPr>
          <p:cNvPr id="42" name="Grafik 45">
            <a:extLst>
              <a:ext uri="{FF2B5EF4-FFF2-40B4-BE49-F238E27FC236}">
                <a16:creationId xmlns:a16="http://schemas.microsoft.com/office/drawing/2014/main" id="{0C51EFDE-B1AB-3968-BCF7-449122D4C71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746" y="5806312"/>
            <a:ext cx="1806111" cy="370791"/>
          </a:xfrm>
          <a:prstGeom prst="rect">
            <a:avLst/>
          </a:prstGeom>
        </p:spPr>
      </p:pic>
      <p:grpSp>
        <p:nvGrpSpPr>
          <p:cNvPr id="43" name="Gruppieren 5">
            <a:extLst>
              <a:ext uri="{FF2B5EF4-FFF2-40B4-BE49-F238E27FC236}">
                <a16:creationId xmlns:a16="http://schemas.microsoft.com/office/drawing/2014/main" id="{CCFC8C10-445A-EE69-5944-E308104A08D4}"/>
              </a:ext>
            </a:extLst>
          </p:cNvPr>
          <p:cNvGrpSpPr/>
          <p:nvPr userDrawn="1"/>
        </p:nvGrpSpPr>
        <p:grpSpPr>
          <a:xfrm>
            <a:off x="2533397" y="5737613"/>
            <a:ext cx="881847" cy="426358"/>
            <a:chOff x="25773148" y="457686"/>
            <a:chExt cx="3954145" cy="1779485"/>
          </a:xfrm>
        </p:grpSpPr>
        <p:sp>
          <p:nvSpPr>
            <p:cNvPr id="44" name="Rechteck 3">
              <a:extLst>
                <a:ext uri="{FF2B5EF4-FFF2-40B4-BE49-F238E27FC236}">
                  <a16:creationId xmlns:a16="http://schemas.microsoft.com/office/drawing/2014/main" id="{77EFADCF-74C3-B78E-59BC-0021AE4F65D3}"/>
                </a:ext>
              </a:extLst>
            </p:cNvPr>
            <p:cNvSpPr/>
            <p:nvPr/>
          </p:nvSpPr>
          <p:spPr>
            <a:xfrm>
              <a:off x="25834019" y="511425"/>
              <a:ext cx="3027286" cy="98002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081B5F33-D62B-D10B-015C-AAF7C4C76A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100"/>
            <a:stretch/>
          </p:blipFill>
          <p:spPr>
            <a:xfrm>
              <a:off x="25773148" y="457686"/>
              <a:ext cx="3954145" cy="1779485"/>
            </a:xfrm>
            <a:prstGeom prst="rect">
              <a:avLst/>
            </a:prstGeom>
          </p:spPr>
        </p:pic>
      </p:grpSp>
      <p:pic>
        <p:nvPicPr>
          <p:cNvPr id="46" name="Grafik 34">
            <a:extLst>
              <a:ext uri="{FF2B5EF4-FFF2-40B4-BE49-F238E27FC236}">
                <a16:creationId xmlns:a16="http://schemas.microsoft.com/office/drawing/2014/main" id="{9A5EA96A-3C6B-A42C-D43A-25FDAC18042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08" y="5602670"/>
            <a:ext cx="1081823" cy="58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24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765550"/>
            <a:ext cx="12192000" cy="3092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hteck 6"/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3765550"/>
          </a:xfrm>
          <a:prstGeom prst="rect">
            <a:avLst/>
          </a:prstGeom>
          <a:solidFill>
            <a:srgbClr val="004C93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/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93776" y="742950"/>
            <a:ext cx="11201400" cy="55422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131D0F5F-F6B4-34EB-3E55-D904C29B49B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46200" y="3849688"/>
            <a:ext cx="9448800" cy="16557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rgbClr val="004C9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Name(s)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9E5F6B3-1748-86DD-7313-B89ADEC487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600" y="5723436"/>
            <a:ext cx="1308322" cy="43610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B06C513-F3D5-6632-7079-C0FAA89EBB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9"/>
          <a:stretch/>
        </p:blipFill>
        <p:spPr>
          <a:xfrm>
            <a:off x="7504917" y="5734145"/>
            <a:ext cx="1965279" cy="4446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5644660-7A1A-BA6C-6C67-548B3A6C39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053" y="5695887"/>
            <a:ext cx="467372" cy="467372"/>
          </a:xfrm>
          <a:prstGeom prst="rect">
            <a:avLst/>
          </a:prstGeom>
        </p:spPr>
      </p:pic>
      <p:pic>
        <p:nvPicPr>
          <p:cNvPr id="35" name="Grafik 17">
            <a:extLst>
              <a:ext uri="{FF2B5EF4-FFF2-40B4-BE49-F238E27FC236}">
                <a16:creationId xmlns:a16="http://schemas.microsoft.com/office/drawing/2014/main" id="{4BD7F226-E559-BA5F-E361-1EF3E3CB477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7"/>
          <a:stretch/>
        </p:blipFill>
        <p:spPr>
          <a:xfrm>
            <a:off x="5165392" y="5723436"/>
            <a:ext cx="1053228" cy="495821"/>
          </a:xfrm>
          <a:prstGeom prst="rect">
            <a:avLst/>
          </a:prstGeom>
        </p:spPr>
      </p:pic>
      <p:pic>
        <p:nvPicPr>
          <p:cNvPr id="36" name="Grafik 34">
            <a:extLst>
              <a:ext uri="{FF2B5EF4-FFF2-40B4-BE49-F238E27FC236}">
                <a16:creationId xmlns:a16="http://schemas.microsoft.com/office/drawing/2014/main" id="{28B0FA4B-297A-BF24-0E88-289D8A611B9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" r="2523"/>
          <a:stretch/>
        </p:blipFill>
        <p:spPr>
          <a:xfrm>
            <a:off x="6423205" y="5657383"/>
            <a:ext cx="895434" cy="536322"/>
          </a:xfrm>
          <a:prstGeom prst="rect">
            <a:avLst/>
          </a:prstGeom>
        </p:spPr>
      </p:pic>
      <p:pic>
        <p:nvPicPr>
          <p:cNvPr id="37" name="Grafik 45">
            <a:extLst>
              <a:ext uri="{FF2B5EF4-FFF2-40B4-BE49-F238E27FC236}">
                <a16:creationId xmlns:a16="http://schemas.microsoft.com/office/drawing/2014/main" id="{89BEC2C5-B748-F6DD-7A54-853E405CC28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746" y="5806312"/>
            <a:ext cx="1806111" cy="370791"/>
          </a:xfrm>
          <a:prstGeom prst="rect">
            <a:avLst/>
          </a:prstGeom>
        </p:spPr>
      </p:pic>
      <p:grpSp>
        <p:nvGrpSpPr>
          <p:cNvPr id="38" name="Gruppieren 5">
            <a:extLst>
              <a:ext uri="{FF2B5EF4-FFF2-40B4-BE49-F238E27FC236}">
                <a16:creationId xmlns:a16="http://schemas.microsoft.com/office/drawing/2014/main" id="{FF4B96AD-C6D9-155F-CF3D-ACF39533A1D7}"/>
              </a:ext>
            </a:extLst>
          </p:cNvPr>
          <p:cNvGrpSpPr/>
          <p:nvPr userDrawn="1"/>
        </p:nvGrpSpPr>
        <p:grpSpPr>
          <a:xfrm>
            <a:off x="2533397" y="5737613"/>
            <a:ext cx="881847" cy="426358"/>
            <a:chOff x="25773148" y="457686"/>
            <a:chExt cx="3954145" cy="1779485"/>
          </a:xfrm>
        </p:grpSpPr>
        <p:sp>
          <p:nvSpPr>
            <p:cNvPr id="39" name="Rechteck 3">
              <a:extLst>
                <a:ext uri="{FF2B5EF4-FFF2-40B4-BE49-F238E27FC236}">
                  <a16:creationId xmlns:a16="http://schemas.microsoft.com/office/drawing/2014/main" id="{D11EF6EC-2415-64F5-3F59-981D37BD67B1}"/>
                </a:ext>
              </a:extLst>
            </p:cNvPr>
            <p:cNvSpPr/>
            <p:nvPr/>
          </p:nvSpPr>
          <p:spPr>
            <a:xfrm>
              <a:off x="25834019" y="511425"/>
              <a:ext cx="3027286" cy="98002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FB736AA7-302F-0F85-8154-E54F32D1A1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100"/>
            <a:stretch/>
          </p:blipFill>
          <p:spPr>
            <a:xfrm>
              <a:off x="25773148" y="457686"/>
              <a:ext cx="3954145" cy="1779485"/>
            </a:xfrm>
            <a:prstGeom prst="rect">
              <a:avLst/>
            </a:prstGeom>
          </p:spPr>
        </p:pic>
      </p:grpSp>
      <p:pic>
        <p:nvPicPr>
          <p:cNvPr id="41" name="Grafik 34">
            <a:extLst>
              <a:ext uri="{FF2B5EF4-FFF2-40B4-BE49-F238E27FC236}">
                <a16:creationId xmlns:a16="http://schemas.microsoft.com/office/drawing/2014/main" id="{C3734F7A-CE02-D455-9FAA-CA20090E050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08" y="5602670"/>
            <a:ext cx="1081823" cy="58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1170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044" userDrawn="1">
          <p15:clr>
            <a:srgbClr val="FBAE40"/>
          </p15:clr>
        </p15:guide>
        <p15:guide id="3" orient="horz" pos="3838" userDrawn="1">
          <p15:clr>
            <a:srgbClr val="FBAE40"/>
          </p15:clr>
        </p15:guide>
        <p15:guide id="4" pos="438" userDrawn="1">
          <p15:clr>
            <a:srgbClr val="FBAE40"/>
          </p15:clr>
        </p15:guide>
        <p15:guide id="5" pos="7242" userDrawn="1">
          <p15:clr>
            <a:srgbClr val="FBAE40"/>
          </p15:clr>
        </p15:guide>
        <p15:guide id="6" orient="horz" pos="3589" userDrawn="1">
          <p15:clr>
            <a:srgbClr val="FBAE40"/>
          </p15:clr>
        </p15:guide>
        <p15:guide id="7" orient="horz" pos="61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">
            <a:extLst>
              <a:ext uri="{FF2B5EF4-FFF2-40B4-BE49-F238E27FC236}">
                <a16:creationId xmlns:a16="http://schemas.microsoft.com/office/drawing/2014/main" id="{E10AE831-2867-F646-83B4-DA810147BE78}"/>
              </a:ext>
            </a:extLst>
          </p:cNvPr>
          <p:cNvSpPr txBox="1"/>
          <p:nvPr userDrawn="1"/>
        </p:nvSpPr>
        <p:spPr>
          <a:xfrm>
            <a:off x="219600" y="6390591"/>
            <a:ext cx="489047" cy="427215"/>
          </a:xfrm>
          <a:prstGeom prst="rect">
            <a:avLst/>
          </a:prstGeom>
          <a:noFill/>
        </p:spPr>
        <p:txBody>
          <a:bodyPr wrap="none" lIns="0" rtlCol="0" anchor="ctr" anchorCtr="0">
            <a:noAutofit/>
          </a:bodyPr>
          <a:lstStyle/>
          <a:p>
            <a:fld id="{C2010D74-AEB2-4A4B-A2EC-3697475144BD}" type="slidenum">
              <a:rPr lang="en-GB" sz="1400" b="0" kern="1200" smtClean="0">
                <a:solidFill>
                  <a:srgbClr val="004C93"/>
                </a:solidFill>
                <a:latin typeface="+mn-lt"/>
                <a:ea typeface="ＭＳ Ｐゴシック" charset="-128"/>
                <a:cs typeface="Calibri" panose="020F0502020204030204" pitchFamily="34" charset="0"/>
              </a:rPr>
              <a:t>‹#›</a:t>
            </a:fld>
            <a:endParaRPr lang="en-GB" sz="1400" b="0" kern="1200" dirty="0">
              <a:solidFill>
                <a:srgbClr val="004C93"/>
              </a:solidFill>
              <a:latin typeface="+mn-lt"/>
              <a:ea typeface="ＭＳ Ｐゴシック" charset="-128"/>
              <a:cs typeface="Calibri" panose="020F0502020204030204" pitchFamily="34" charset="0"/>
            </a:endParaRP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60DD7736-FA16-9041-A930-CE6D748B0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99" y="108000"/>
            <a:ext cx="11764994" cy="792000"/>
          </a:xfrm>
        </p:spPr>
        <p:txBody>
          <a:bodyPr tIns="36000" bIns="36000">
            <a:noAutofit/>
          </a:bodyPr>
          <a:lstStyle>
            <a:lvl1pPr>
              <a:defRPr lang="de-DE" sz="3600" b="1" baseline="0" smtClean="0">
                <a:solidFill>
                  <a:srgbClr val="004C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 noProof="0" dirty="0"/>
          </a:p>
        </p:txBody>
      </p:sp>
      <p:grpSp>
        <p:nvGrpSpPr>
          <p:cNvPr id="16" name="Area B" hidden="1">
            <a:extLst>
              <a:ext uri="{FF2B5EF4-FFF2-40B4-BE49-F238E27FC236}">
                <a16:creationId xmlns:a16="http://schemas.microsoft.com/office/drawing/2014/main" id="{5F7337AB-AC00-9A4F-AE65-68CE30482C06}"/>
              </a:ext>
            </a:extLst>
          </p:cNvPr>
          <p:cNvGrpSpPr/>
          <p:nvPr userDrawn="1"/>
        </p:nvGrpSpPr>
        <p:grpSpPr>
          <a:xfrm>
            <a:off x="11407608" y="144000"/>
            <a:ext cx="720000" cy="720000"/>
            <a:chOff x="11448000" y="144000"/>
            <a:chExt cx="720000" cy="720000"/>
          </a:xfrm>
        </p:grpSpPr>
        <p:sp>
          <p:nvSpPr>
            <p:cNvPr id="17" name="Element_B">
              <a:extLst>
                <a:ext uri="{FF2B5EF4-FFF2-40B4-BE49-F238E27FC236}">
                  <a16:creationId xmlns:a16="http://schemas.microsoft.com/office/drawing/2014/main" id="{C489C6BB-48D0-214E-8C59-0E82FE50998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11448000" y="144000"/>
              <a:ext cx="720000" cy="72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rmAutofit/>
            </a:bodyPr>
            <a:lstStyle/>
            <a:p>
              <a:pPr algn="ctr"/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_B">
              <a:extLst>
                <a:ext uri="{FF2B5EF4-FFF2-40B4-BE49-F238E27FC236}">
                  <a16:creationId xmlns:a16="http://schemas.microsoft.com/office/drawing/2014/main" id="{96CD414C-3C04-2E4A-897D-68B2E774E954}"/>
                </a:ext>
              </a:extLst>
            </p:cNvPr>
            <p:cNvSpPr txBox="1"/>
            <p:nvPr/>
          </p:nvSpPr>
          <p:spPr>
            <a:xfrm>
              <a:off x="11448000" y="288000"/>
              <a:ext cx="72000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rm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B02</a:t>
              </a:r>
              <a:endParaRPr lang="en-DE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Area A" hidden="1">
            <a:extLst>
              <a:ext uri="{FF2B5EF4-FFF2-40B4-BE49-F238E27FC236}">
                <a16:creationId xmlns:a16="http://schemas.microsoft.com/office/drawing/2014/main" id="{7643002E-2D77-6840-B933-08975F0106D6}"/>
              </a:ext>
            </a:extLst>
          </p:cNvPr>
          <p:cNvGrpSpPr/>
          <p:nvPr userDrawn="1"/>
        </p:nvGrpSpPr>
        <p:grpSpPr>
          <a:xfrm>
            <a:off x="11407608" y="144000"/>
            <a:ext cx="720000" cy="720000"/>
            <a:chOff x="11448000" y="144000"/>
            <a:chExt cx="720000" cy="720000"/>
          </a:xfrm>
        </p:grpSpPr>
        <p:sp>
          <p:nvSpPr>
            <p:cNvPr id="20" name="Element_A">
              <a:extLst>
                <a:ext uri="{FF2B5EF4-FFF2-40B4-BE49-F238E27FC236}">
                  <a16:creationId xmlns:a16="http://schemas.microsoft.com/office/drawing/2014/main" id="{A7CEC376-494D-C54F-B896-5E66AC180452}"/>
                </a:ext>
              </a:extLst>
            </p:cNvPr>
            <p:cNvSpPr/>
            <p:nvPr/>
          </p:nvSpPr>
          <p:spPr>
            <a:xfrm flipH="1">
              <a:off x="11448000" y="144000"/>
              <a:ext cx="720000" cy="72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rmAutofit/>
            </a:bodyPr>
            <a:lstStyle/>
            <a:p>
              <a:pPr algn="ctr"/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Text_A">
              <a:extLst>
                <a:ext uri="{FF2B5EF4-FFF2-40B4-BE49-F238E27FC236}">
                  <a16:creationId xmlns:a16="http://schemas.microsoft.com/office/drawing/2014/main" id="{0BD97176-935F-3D4E-B9A0-3E17388CF2C9}"/>
                </a:ext>
              </a:extLst>
            </p:cNvPr>
            <p:cNvSpPr txBox="1"/>
            <p:nvPr/>
          </p:nvSpPr>
          <p:spPr>
            <a:xfrm>
              <a:off x="11448000" y="288000"/>
              <a:ext cx="72000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rmAutofit/>
            </a:bodyPr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A09</a:t>
              </a:r>
              <a:endParaRPr lang="en-DE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28" name="Design Element: Line">
            <a:extLst>
              <a:ext uri="{FF2B5EF4-FFF2-40B4-BE49-F238E27FC236}">
                <a16:creationId xmlns:a16="http://schemas.microsoft.com/office/drawing/2014/main" id="{78779EE9-EA30-7A40-A4ED-51C6928F2CBA}"/>
              </a:ext>
            </a:extLst>
          </p:cNvPr>
          <p:cNvCxnSpPr>
            <a:cxnSpLocks/>
          </p:cNvCxnSpPr>
          <p:nvPr userDrawn="1"/>
        </p:nvCxnSpPr>
        <p:spPr>
          <a:xfrm>
            <a:off x="215999" y="6342499"/>
            <a:ext cx="1176499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resentation Details">
            <a:extLst>
              <a:ext uri="{FF2B5EF4-FFF2-40B4-BE49-F238E27FC236}">
                <a16:creationId xmlns:a16="http://schemas.microsoft.com/office/drawing/2014/main" id="{4D7C228A-EAD6-1667-CBEA-C827F0274DC9}"/>
              </a:ext>
            </a:extLst>
          </p:cNvPr>
          <p:cNvSpPr txBox="1"/>
          <p:nvPr userDrawn="1"/>
        </p:nvSpPr>
        <p:spPr>
          <a:xfrm>
            <a:off x="580105" y="6372000"/>
            <a:ext cx="1938244" cy="485999"/>
          </a:xfrm>
          <a:prstGeom prst="rect">
            <a:avLst/>
          </a:prstGeom>
          <a:noFill/>
        </p:spPr>
        <p:txBody>
          <a:bodyPr wrap="none" lIns="90000" rIns="90000" rtlCol="0" anchor="ctr" anchorCtr="0">
            <a:noAutofit/>
          </a:bodyPr>
          <a:lstStyle/>
          <a:p>
            <a:r>
              <a:rPr lang="en-US" sz="1300" b="1" noProof="0" dirty="0">
                <a:solidFill>
                  <a:srgbClr val="004C93"/>
                </a:solidFill>
              </a:rPr>
              <a:t>INF: </a:t>
            </a:r>
            <a:r>
              <a:rPr lang="en-US" sz="1300" b="0" noProof="0" dirty="0">
                <a:solidFill>
                  <a:srgbClr val="004C93"/>
                </a:solidFill>
              </a:rPr>
              <a:t>RDMS Update</a:t>
            </a:r>
            <a:br>
              <a:rPr lang="en-US" sz="1300" b="0" noProof="0" dirty="0">
                <a:solidFill>
                  <a:srgbClr val="004C93"/>
                </a:solidFill>
              </a:rPr>
            </a:br>
            <a:r>
              <a:rPr lang="en-US" sz="1200" noProof="0" dirty="0">
                <a:solidFill>
                  <a:srgbClr val="004C93"/>
                </a:solidFill>
              </a:rPr>
              <a:t>26 February 2026</a:t>
            </a:r>
          </a:p>
        </p:txBody>
      </p:sp>
      <p:sp>
        <p:nvSpPr>
          <p:cNvPr id="7" name="References" hidden="1">
            <a:extLst>
              <a:ext uri="{FF2B5EF4-FFF2-40B4-BE49-F238E27FC236}">
                <a16:creationId xmlns:a16="http://schemas.microsoft.com/office/drawing/2014/main" id="{9F55CC67-CB81-B052-1C1C-EF8D44B1F4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69023" y="6362393"/>
            <a:ext cx="5313301" cy="485999"/>
          </a:xfrm>
        </p:spPr>
        <p:txBody>
          <a:bodyPr lIns="36000" tIns="18000" rIns="36000" bIns="0">
            <a:normAutofit/>
          </a:bodyPr>
          <a:lstStyle>
            <a:lvl1pPr marL="0" indent="-228600">
              <a:lnSpc>
                <a:spcPct val="100000"/>
              </a:lnSpc>
              <a:spcBef>
                <a:spcPts val="0"/>
              </a:spcBef>
              <a:buFont typeface="+mj-lt"/>
              <a:buAutoNum type="arabicParenBoth"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 dirty="0"/>
              <a:t>Reference 1</a:t>
            </a:r>
          </a:p>
          <a:p>
            <a:pPr lvl="0"/>
            <a:r>
              <a:rPr lang="en-US" noProof="0" dirty="0"/>
              <a:t>Reference 2</a:t>
            </a:r>
          </a:p>
          <a:p>
            <a:pPr lvl="0"/>
            <a:r>
              <a:rPr lang="en-US" noProof="0" dirty="0"/>
              <a:t>Reference 3</a:t>
            </a:r>
          </a:p>
        </p:txBody>
      </p:sp>
    </p:spTree>
    <p:extLst>
      <p:ext uri="{BB962C8B-B14F-4D97-AF65-F5344CB8AC3E}">
        <p14:creationId xmlns:p14="http://schemas.microsoft.com/office/powerpoint/2010/main" val="2688142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3765550"/>
            <a:ext cx="12192000" cy="3092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hteck 6"/>
          <p:cNvSpPr/>
          <p:nvPr userDrawn="1"/>
        </p:nvSpPr>
        <p:spPr>
          <a:xfrm>
            <a:off x="0" y="0"/>
            <a:ext cx="12192000" cy="3765550"/>
          </a:xfrm>
          <a:prstGeom prst="rect">
            <a:avLst/>
          </a:prstGeom>
          <a:solidFill>
            <a:srgbClr val="004C93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/>
          <p:cNvSpPr/>
          <p:nvPr userDrawn="1"/>
        </p:nvSpPr>
        <p:spPr>
          <a:xfrm>
            <a:off x="493776" y="742950"/>
            <a:ext cx="11201400" cy="55422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346200" y="3849688"/>
            <a:ext cx="9448800" cy="16557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rgbClr val="004C9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Name(s)</a:t>
            </a:r>
          </a:p>
        </p:txBody>
      </p:sp>
      <p:sp>
        <p:nvSpPr>
          <p:cNvPr id="12" name="Titel 1"/>
          <p:cNvSpPr>
            <a:spLocks noGrp="1"/>
          </p:cNvSpPr>
          <p:nvPr>
            <p:ph type="ctrTitle" hasCustomPrompt="1"/>
          </p:nvPr>
        </p:nvSpPr>
        <p:spPr>
          <a:xfrm>
            <a:off x="1337733" y="831853"/>
            <a:ext cx="9450000" cy="27987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 b="1" cap="small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440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Title</a:t>
            </a:r>
            <a:endParaRPr lang="en-US" noProof="0" dirty="0"/>
          </a:p>
        </p:txBody>
      </p:sp>
      <p:pic>
        <p:nvPicPr>
          <p:cNvPr id="2054" name="Picture 6" descr="Logo Lehrstuhl Materials Discovery">
            <a:extLst>
              <a:ext uri="{FF2B5EF4-FFF2-40B4-BE49-F238E27FC236}">
                <a16:creationId xmlns:a16="http://schemas.microsoft.com/office/drawing/2014/main" id="{C9CF2E9C-9C9D-1CC9-8FD5-806FA9ABCB1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311" y="5798415"/>
            <a:ext cx="1781894" cy="43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165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79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9" r:id="rId2"/>
    <p:sldLayoutId id="2147483678" r:id="rId3"/>
    <p:sldLayoutId id="214748368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g"/><Relationship Id="rId5" Type="http://schemas.openxmlformats.org/officeDocument/2006/relationships/image" Target="../media/image12.emf"/><Relationship Id="rId4" Type="http://schemas.openxmlformats.org/officeDocument/2006/relationships/image" Target="../media/image11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inf.mdi.ruhr-uni-bochum.de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hyperlink" Target="https://vdudarev.ru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crc247.mdi.ruhr-uni-bochum.de/file/csv/22677" TargetMode="External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rc247.mdi.ruhr-uni-bochum.de/file/csv/22680" TargetMode="External"/><Relationship Id="rId5" Type="http://schemas.openxmlformats.org/officeDocument/2006/relationships/hyperlink" Target="https://crc247.mdi.ruhr-uni-bochum.de/object/20250204_0010671_colanio_ph12_8_oer_lsv_eis-22680" TargetMode="External"/><Relationship Id="rId4" Type="http://schemas.openxmlformats.org/officeDocument/2006/relationships/image" Target="../media/image17.png"/><Relationship Id="rId9" Type="http://schemas.openxmlformats.org/officeDocument/2006/relationships/hyperlink" Target="https://crc247.mdi.ruhr-uni-bochum.de/file/csv/2267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hyperlink" Target="https://creativecommons.org/licenses/" TargetMode="External"/><Relationship Id="rId4" Type="http://schemas.openxmlformats.org/officeDocument/2006/relationships/hyperlink" Target="https://mdi.matinf.pro/object/au-ir-rh-ir-rich-dataset-5-189564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hyperlink" Target="https://crc247.mdi.ruhr-uni-bochum.de/adminobject/editgraph/30212?mode=AccessControl" TargetMode="Externa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hyperlink" Target="https://mdi.matinf.pro/public" TargetMode="External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hyperlink" Target="https://www.google.com/search?q=la-co-ni-o+exploration+site%3Acrc247.mdi.ruhr-uni-bochum.de" TargetMode="External"/><Relationship Id="rId10" Type="http://schemas.openxmlformats.org/officeDocument/2006/relationships/image" Target="../media/image29.png"/><Relationship Id="rId4" Type="http://schemas.openxmlformats.org/officeDocument/2006/relationships/hyperlink" Target="https://mdi.matinf.pro/public/type/8" TargetMode="External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lab.ruhr-uni-bochum.de/vic/infproject/-/tree/master/SCRIPTS/Extract_ExperimentData" TargetMode="Externa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hyperlink" Target="https://crc1625.mdi.ruhr-uni-bochum.de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mdi.matinf.pro/search/?searchphrase=EDX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12F0A855-EB3C-04D6-EFE5-D5946B1C1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27084" y="1446963"/>
            <a:ext cx="2572098" cy="124599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4C0B07"/>
                </a:solidFill>
              </a:rPr>
              <a:t>Victor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4C0B07"/>
                </a:solidFill>
              </a:rPr>
              <a:t>Dudarev</a:t>
            </a:r>
          </a:p>
        </p:txBody>
      </p:sp>
      <p:sp>
        <p:nvSpPr>
          <p:cNvPr id="19" name="Titel 5">
            <a:extLst>
              <a:ext uri="{FF2B5EF4-FFF2-40B4-BE49-F238E27FC236}">
                <a16:creationId xmlns:a16="http://schemas.microsoft.com/office/drawing/2014/main" id="{1FD4D80D-43CE-4DFC-2871-ED5F1AF6FF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321" y="3164176"/>
            <a:ext cx="11213959" cy="1633455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INF: Research 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Management System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Update</a:t>
            </a:r>
            <a:endParaRPr lang="de-DE" sz="4000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2">
            <a:extLst>
              <a:ext uri="{FF2B5EF4-FFF2-40B4-BE49-F238E27FC236}">
                <a16:creationId xmlns:a16="http://schemas.microsoft.com/office/drawing/2014/main" id="{08938626-A650-BC0D-1205-0937B75F3B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674" y="285008"/>
            <a:ext cx="1352550" cy="1352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9F063A-7CBF-D69A-BECC-B9056C12DC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18" y="1"/>
            <a:ext cx="7212494" cy="1938358"/>
          </a:xfrm>
          <a:prstGeom prst="rect">
            <a:avLst/>
          </a:prstGeom>
        </p:spPr>
      </p:pic>
      <p:pic>
        <p:nvPicPr>
          <p:cNvPr id="4" name="Grafik 15">
            <a:extLst>
              <a:ext uri="{FF2B5EF4-FFF2-40B4-BE49-F238E27FC236}">
                <a16:creationId xmlns:a16="http://schemas.microsoft.com/office/drawing/2014/main" id="{3C3BB4CA-5266-A306-F96B-E9C075A24E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5200" y="0"/>
            <a:ext cx="1440362" cy="1440000"/>
          </a:xfrm>
          <a:prstGeom prst="rect">
            <a:avLst/>
          </a:prstGeom>
        </p:spPr>
      </p:pic>
      <p:pic>
        <p:nvPicPr>
          <p:cNvPr id="5" name="Bildplatzhalter 19" descr="Ein Bild, das Luftfotografie, draußen, Vogelperspektive, Baum enthält.&#10;&#10;Automatisch generierte Beschreibung">
            <a:extLst>
              <a:ext uri="{FF2B5EF4-FFF2-40B4-BE49-F238E27FC236}">
                <a16:creationId xmlns:a16="http://schemas.microsoft.com/office/drawing/2014/main" id="{0D28936C-CD09-1C28-7A52-A9B3167451C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0802" b="20802"/>
          <a:stretch>
            <a:fillRect/>
          </a:stretch>
        </p:blipFill>
        <p:spPr>
          <a:xfrm>
            <a:off x="-1" y="-1"/>
            <a:ext cx="8182800" cy="3186000"/>
          </a:xfrm>
          <a:custGeom>
            <a:avLst/>
            <a:gdLst>
              <a:gd name="connsiteX0" fmla="*/ 0 w 8182800"/>
              <a:gd name="connsiteY0" fmla="*/ 0 h 3186000"/>
              <a:gd name="connsiteX1" fmla="*/ 8182800 w 8182800"/>
              <a:gd name="connsiteY1" fmla="*/ 0 h 3186000"/>
              <a:gd name="connsiteX2" fmla="*/ 8182800 w 8182800"/>
              <a:gd name="connsiteY2" fmla="*/ 1 h 3186000"/>
              <a:gd name="connsiteX3" fmla="*/ 7225201 w 8182800"/>
              <a:gd name="connsiteY3" fmla="*/ 1 h 3186000"/>
              <a:gd name="connsiteX4" fmla="*/ 7225201 w 8182800"/>
              <a:gd name="connsiteY4" fmla="*/ 1440001 h 3186000"/>
              <a:gd name="connsiteX5" fmla="*/ 8182800 w 8182800"/>
              <a:gd name="connsiteY5" fmla="*/ 1440001 h 3186000"/>
              <a:gd name="connsiteX6" fmla="*/ 8182800 w 8182800"/>
              <a:gd name="connsiteY6" fmla="*/ 3186000 h 3186000"/>
              <a:gd name="connsiteX7" fmla="*/ 0 w 8182800"/>
              <a:gd name="connsiteY7" fmla="*/ 3186000 h 31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82800" h="3186000">
                <a:moveTo>
                  <a:pt x="0" y="0"/>
                </a:moveTo>
                <a:lnTo>
                  <a:pt x="8182800" y="0"/>
                </a:lnTo>
                <a:lnTo>
                  <a:pt x="8182800" y="1"/>
                </a:lnTo>
                <a:lnTo>
                  <a:pt x="7225201" y="1"/>
                </a:lnTo>
                <a:lnTo>
                  <a:pt x="7225201" y="1440001"/>
                </a:lnTo>
                <a:lnTo>
                  <a:pt x="8182800" y="1440001"/>
                </a:lnTo>
                <a:lnTo>
                  <a:pt x="8182800" y="3186000"/>
                </a:lnTo>
                <a:lnTo>
                  <a:pt x="0" y="3186000"/>
                </a:lnTo>
                <a:close/>
              </a:path>
            </a:pathLst>
          </a:custGeom>
        </p:spPr>
      </p:pic>
      <p:pic>
        <p:nvPicPr>
          <p:cNvPr id="2" name="Picture 6" descr="Logo CRC Compositionally complex solid solutions">
            <a:extLst>
              <a:ext uri="{FF2B5EF4-FFF2-40B4-BE49-F238E27FC236}">
                <a16:creationId xmlns:a16="http://schemas.microsoft.com/office/drawing/2014/main" id="{29EC12D7-0159-7437-142E-6F8CC55A2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416" y="5550881"/>
            <a:ext cx="812356" cy="71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ERC Synergy Grants - Research in Germany">
            <a:extLst>
              <a:ext uri="{FF2B5EF4-FFF2-40B4-BE49-F238E27FC236}">
                <a16:creationId xmlns:a16="http://schemas.microsoft.com/office/drawing/2014/main" id="{0CB522D5-8FE5-B465-EFDE-387708D507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6" r="20886" b="25602"/>
          <a:stretch>
            <a:fillRect/>
          </a:stretch>
        </p:blipFill>
        <p:spPr bwMode="auto">
          <a:xfrm>
            <a:off x="2948902" y="5477922"/>
            <a:ext cx="1002988" cy="76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FB00A9-650A-63E2-C085-5AB107B67E47}"/>
              </a:ext>
            </a:extLst>
          </p:cNvPr>
          <p:cNvSpPr txBox="1"/>
          <p:nvPr/>
        </p:nvSpPr>
        <p:spPr>
          <a:xfrm>
            <a:off x="502418" y="4804456"/>
            <a:ext cx="111938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Enabling Data Publication</a:t>
            </a:r>
            <a:endParaRPr lang="en-US" sz="2400" dirty="0"/>
          </a:p>
        </p:txBody>
      </p:sp>
      <p:pic>
        <p:nvPicPr>
          <p:cNvPr id="8" name="Grafik 34">
            <a:extLst>
              <a:ext uri="{FF2B5EF4-FFF2-40B4-BE49-F238E27FC236}">
                <a16:creationId xmlns:a16="http://schemas.microsoft.com/office/drawing/2014/main" id="{7D52B49F-EA29-10DA-3FC6-8415BBA820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08" y="5602670"/>
            <a:ext cx="1081823" cy="58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804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8E55A0-73B3-4565-BA58-ACE5F642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RDMS Free Playground</a:t>
            </a:r>
            <a:endParaRPr lang="en-US" sz="2667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616A7D-3A39-0FB9-5020-D625F83753C5}"/>
              </a:ext>
            </a:extLst>
          </p:cNvPr>
          <p:cNvSpPr txBox="1"/>
          <p:nvPr/>
        </p:nvSpPr>
        <p:spPr>
          <a:xfrm>
            <a:off x="211016" y="4215843"/>
            <a:ext cx="819945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Playground to test RDMS (multiple tenants with shared users list):</a:t>
            </a:r>
          </a:p>
          <a:p>
            <a:pPr indent="0">
              <a:buNone/>
            </a:pPr>
            <a:r>
              <a:rPr lang="en-US" b="0" i="0" dirty="0">
                <a:solidFill>
                  <a:srgbClr val="0070C0"/>
                </a:solidFill>
                <a:effectLst/>
                <a:latin typeface="Slack-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https://inf.mdi.ruhr-uni-bochum.de/</a:t>
            </a:r>
            <a:endParaRPr lang="en-US" b="0" i="0" dirty="0">
              <a:solidFill>
                <a:srgbClr val="0070C0"/>
              </a:solidFill>
              <a:effectLst/>
              <a:latin typeface="Slack-Lato"/>
            </a:endParaRPr>
          </a:p>
          <a:p>
            <a:pPr indent="0">
              <a:buNone/>
            </a:pPr>
            <a:endParaRPr lang="en-US" b="0" i="0" dirty="0">
              <a:solidFill>
                <a:srgbClr val="1D1C1D"/>
              </a:solidFill>
              <a:effectLst/>
              <a:latin typeface="Slack-Lato"/>
            </a:endParaRPr>
          </a:p>
          <a:p>
            <a:pPr indent="0">
              <a:buNone/>
            </a:pP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Login and Password (</a:t>
            </a:r>
            <a:r>
              <a:rPr lang="en-US" b="1" i="0" dirty="0">
                <a:solidFill>
                  <a:srgbClr val="1D1C1D"/>
                </a:solidFill>
                <a:effectLst/>
                <a:latin typeface="Slack-Lato"/>
              </a:rPr>
              <a:t>User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 role): </a:t>
            </a:r>
            <a:r>
              <a:rPr lang="en-US" b="0" i="0" u="none" strike="noStrike" dirty="0">
                <a:effectLst/>
                <a:latin typeface="Slack-Lato"/>
              </a:rPr>
              <a:t>User1@user.org</a:t>
            </a:r>
            <a:br>
              <a:rPr lang="en-US" dirty="0"/>
            </a:b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Login and Password (</a:t>
            </a:r>
            <a:r>
              <a:rPr lang="en-US" b="1" i="0" dirty="0">
                <a:solidFill>
                  <a:srgbClr val="1D1C1D"/>
                </a:solidFill>
                <a:effectLst/>
                <a:latin typeface="Slack-Lato"/>
              </a:rPr>
              <a:t>PowerUser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 role): </a:t>
            </a:r>
            <a:r>
              <a:rPr lang="en-US" b="0" i="0" u="none" strike="noStrike" dirty="0">
                <a:effectLst/>
                <a:latin typeface="Slack-Lato"/>
              </a:rPr>
              <a:t>PowerUser1@user.org</a:t>
            </a:r>
            <a:br>
              <a:rPr lang="en-US" dirty="0"/>
            </a:b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Login and Password (</a:t>
            </a:r>
            <a:r>
              <a:rPr lang="en-US" b="1" i="0" dirty="0">
                <a:solidFill>
                  <a:srgbClr val="1D1C1D"/>
                </a:solidFill>
                <a:effectLst/>
                <a:latin typeface="Slack-Lato"/>
              </a:rPr>
              <a:t>Administrator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 role): </a:t>
            </a:r>
            <a:r>
              <a:rPr lang="en-US" b="0" i="0" u="none" strike="noStrike" dirty="0">
                <a:effectLst/>
                <a:latin typeface="Slack-Lato"/>
              </a:rPr>
              <a:t>Admin1@user.org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3239808-8E44-7FCC-8325-8FD18E05CD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2139" y="6362393"/>
            <a:ext cx="4600185" cy="485999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https://vdudarev.ru</a:t>
            </a:r>
            <a:endParaRPr lang="en-US" dirty="0">
              <a:solidFill>
                <a:srgbClr val="0070C0"/>
              </a:solidFill>
            </a:endParaRPr>
          </a:p>
          <a:p>
            <a:pPr indent="0">
              <a:buNone/>
            </a:pP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BA26D6-93FA-A3A7-D671-5AEC3B37FEB8}"/>
              </a:ext>
            </a:extLst>
          </p:cNvPr>
          <p:cNvSpPr txBox="1"/>
          <p:nvPr/>
        </p:nvSpPr>
        <p:spPr>
          <a:xfrm>
            <a:off x="261256" y="3729885"/>
            <a:ext cx="117264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b="0" i="0" dirty="0">
                <a:solidFill>
                  <a:srgbClr val="0070C0"/>
                </a:solidFill>
                <a:effectLst/>
                <a:latin typeface="Slack-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https://inf.mdi.ruhr-uni-bochum.de/</a:t>
            </a:r>
            <a:endParaRPr lang="en-US" b="0" i="0" dirty="0">
              <a:solidFill>
                <a:srgbClr val="0070C0"/>
              </a:solidFill>
              <a:effectLst/>
              <a:latin typeface="Slack-Lato"/>
            </a:endParaRPr>
          </a:p>
          <a:p>
            <a:pPr indent="0">
              <a:buNone/>
            </a:pPr>
            <a:endParaRPr lang="en-US" b="0" i="0" dirty="0">
              <a:solidFill>
                <a:srgbClr val="1D1C1D"/>
              </a:solidFill>
              <a:effectLst/>
              <a:latin typeface="Slack-Lato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AC15814-C0A9-BB9B-AF3D-51E487BDB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1975" y="1148877"/>
            <a:ext cx="2591162" cy="25721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15FE9D-4CC2-2CD0-F925-8B764E839D25}"/>
              </a:ext>
            </a:extLst>
          </p:cNvPr>
          <p:cNvSpPr txBox="1"/>
          <p:nvPr/>
        </p:nvSpPr>
        <p:spPr>
          <a:xfrm>
            <a:off x="5819775" y="666805"/>
            <a:ext cx="61769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de-DE" sz="8000" dirty="0"/>
          </a:p>
          <a:p>
            <a:pPr algn="ctr"/>
            <a:r>
              <a:rPr lang="de-DE" sz="8000" dirty="0"/>
              <a:t>Questions &amp; </a:t>
            </a:r>
            <a:r>
              <a:rPr lang="de-DE" sz="8000" dirty="0" err="1"/>
              <a:t>Answers</a:t>
            </a:r>
            <a:endParaRPr lang="de-DE" sz="8000" dirty="0"/>
          </a:p>
          <a:p>
            <a:endParaRPr lang="de-DE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111142-105E-4886-8F1E-08D48BCF4893}"/>
              </a:ext>
            </a:extLst>
          </p:cNvPr>
          <p:cNvSpPr txBox="1"/>
          <p:nvPr/>
        </p:nvSpPr>
        <p:spPr>
          <a:xfrm>
            <a:off x="7148513" y="948809"/>
            <a:ext cx="3871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b="1" dirty="0">
                <a:latin typeface="Arial" panose="020B0604020202020204" pitchFamily="34" charset="0"/>
              </a:rPr>
              <a:t>Thanks for your kind attention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37406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3B201B8-24F4-4B45-84DE-D68A9557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024586-7254-2795-BB8B-CA3B8E2556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9023" y="6362393"/>
            <a:ext cx="4781263" cy="485999"/>
          </a:xfrm>
        </p:spPr>
        <p:txBody>
          <a:bodyPr/>
          <a:lstStyle/>
          <a:p>
            <a:pPr indent="0">
              <a:buNone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7D48BA-DEA6-8288-123D-6C585513EDA1}"/>
              </a:ext>
            </a:extLst>
          </p:cNvPr>
          <p:cNvSpPr txBox="1"/>
          <p:nvPr/>
        </p:nvSpPr>
        <p:spPr>
          <a:xfrm>
            <a:off x="297295" y="991330"/>
            <a:ext cx="1219200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Sliders in data visualizations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Licenses in objects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Public objects registry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Data publication: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Access Levels consistency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License consistency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Contributors/authors list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Script to create “experiment snapshot”: (meta)data + documents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Default search results limitation</a:t>
            </a:r>
          </a:p>
        </p:txBody>
      </p:sp>
    </p:spTree>
    <p:extLst>
      <p:ext uri="{BB962C8B-B14F-4D97-AF65-F5344CB8AC3E}">
        <p14:creationId xmlns:p14="http://schemas.microsoft.com/office/powerpoint/2010/main" val="2380857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771EE-43EB-0605-E784-FD341FDA5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2E6FE7F-580E-327B-5770-8D177BF21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70" y="2036317"/>
            <a:ext cx="5115142" cy="303875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CA788A7-5D43-25AC-3E6A-CA33A1BF1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7572" y="2814073"/>
            <a:ext cx="4449443" cy="28325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5105172-BE08-CD18-E7D9-5861F33B0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Sliders in data visualizations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312C36-7A5A-BE46-4DC8-A46EF8DFBB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32668" y="6362199"/>
            <a:ext cx="9294725" cy="485999"/>
          </a:xfrm>
        </p:spPr>
        <p:txBody>
          <a:bodyPr>
            <a:noAutofit/>
          </a:bodyPr>
          <a:lstStyle/>
          <a:p>
            <a:pPr indent="0" defTabSz="914377">
              <a:spcAft>
                <a:spcPts val="0"/>
              </a:spcAft>
              <a:buNone/>
            </a:pPr>
            <a:r>
              <a:rPr lang="en-US" sz="1200" dirty="0"/>
              <a:t>SDC Processed (csv, zip)</a:t>
            </a:r>
            <a:r>
              <a:rPr lang="en-US" altLang="ru-RU" sz="1200" b="0" dirty="0">
                <a:solidFill>
                  <a:prstClr val="black"/>
                </a:solidFill>
                <a:latin typeface="Arial" panose="020B0604020202020204" pitchFamily="34" charset="0"/>
              </a:rPr>
              <a:t>: </a:t>
            </a:r>
            <a:r>
              <a:rPr lang="en-US" sz="1200" dirty="0">
                <a:hlinkClick r:id="rId5"/>
              </a:rPr>
              <a:t>https://crc247.mdi.ruhr-uni-bochum.de/object/20250204_0010671_colanio_ph12_8_oer_lsv_eis-22680</a:t>
            </a:r>
            <a:r>
              <a:rPr lang="en-US" sz="1200" dirty="0"/>
              <a:t> </a:t>
            </a:r>
            <a:br>
              <a:rPr lang="en-US" sz="1200" dirty="0"/>
            </a:br>
            <a:r>
              <a:rPr lang="en-US" sz="1200" dirty="0"/>
              <a:t>Visualization with a slider: </a:t>
            </a:r>
            <a:r>
              <a:rPr lang="en-US" sz="1200" dirty="0">
                <a:hlinkClick r:id="rId6"/>
              </a:rPr>
              <a:t>https://crc247.mdi.ruhr-uni-bochum.de/file/csv/22680</a:t>
            </a:r>
            <a:endParaRPr lang="en-US" sz="1200" b="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1B2C7D-1059-5706-57BA-E6283D2EE0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7886" y="150724"/>
            <a:ext cx="5298013" cy="59636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AABE1F-7873-3C16-EAC2-EF48FD79F279}"/>
              </a:ext>
            </a:extLst>
          </p:cNvPr>
          <p:cNvSpPr txBox="1"/>
          <p:nvPr/>
        </p:nvSpPr>
        <p:spPr>
          <a:xfrm>
            <a:off x="92364" y="771344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Bef>
                <a:spcPts val="0"/>
              </a:spcBef>
            </a:pPr>
            <a:r>
              <a:rPr lang="en-US" altLang="ru-RU" sz="1800" b="1" dirty="0">
                <a:solidFill>
                  <a:prstClr val="black"/>
                </a:solidFill>
                <a:latin typeface="+mn-lt"/>
              </a:rPr>
              <a:t>Goal: </a:t>
            </a:r>
            <a:r>
              <a:rPr lang="en-US" altLang="ru-RU" sz="1800" dirty="0">
                <a:solidFill>
                  <a:prstClr val="black"/>
                </a:solidFill>
                <a:latin typeface="+mn-lt"/>
              </a:rPr>
              <a:t>Implement interactive data visualization</a:t>
            </a:r>
          </a:p>
          <a:p>
            <a:pPr defTabSz="914377">
              <a:spcBef>
                <a:spcPts val="0"/>
              </a:spcBef>
            </a:pPr>
            <a:r>
              <a:rPr lang="en-US" altLang="ru-RU" sz="1800" dirty="0">
                <a:solidFill>
                  <a:prstClr val="black"/>
                </a:solidFill>
                <a:latin typeface="+mn-lt"/>
              </a:rPr>
              <a:t>Use case:</a:t>
            </a:r>
          </a:p>
          <a:p>
            <a:pPr marL="285750" indent="-28575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1800" dirty="0">
                <a:solidFill>
                  <a:prstClr val="black"/>
                </a:solidFill>
                <a:latin typeface="+mn-lt"/>
              </a:rPr>
              <a:t>SDC Processed (csv, zip) type</a:t>
            </a:r>
          </a:p>
          <a:p>
            <a:pPr marL="285750" indent="-28575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dirty="0">
                <a:solidFill>
                  <a:prstClr val="black"/>
                </a:solidFill>
              </a:rPr>
              <a:t>CSV with fixed format</a:t>
            </a:r>
            <a:endParaRPr lang="en-US" altLang="ru-RU" sz="1800" dirty="0">
              <a:solidFill>
                <a:prstClr val="black"/>
              </a:solidFill>
              <a:latin typeface="+mn-lt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65FDDCD-6967-A79E-C829-547DFF66B515}"/>
              </a:ext>
            </a:extLst>
          </p:cNvPr>
          <p:cNvCxnSpPr>
            <a:cxnSpLocks/>
          </p:cNvCxnSpPr>
          <p:nvPr/>
        </p:nvCxnSpPr>
        <p:spPr>
          <a:xfrm flipV="1">
            <a:off x="3223491" y="1163782"/>
            <a:ext cx="3657600" cy="387927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2545190-2CB3-7E36-BD62-95678FADA8F8}"/>
              </a:ext>
            </a:extLst>
          </p:cNvPr>
          <p:cNvCxnSpPr>
            <a:cxnSpLocks/>
          </p:cNvCxnSpPr>
          <p:nvPr/>
        </p:nvCxnSpPr>
        <p:spPr>
          <a:xfrm>
            <a:off x="4719782" y="1422400"/>
            <a:ext cx="3398982" cy="2567709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75D8E44-CE94-8DF5-91AB-E5EC90644C7D}"/>
              </a:ext>
            </a:extLst>
          </p:cNvPr>
          <p:cNvSpPr txBox="1">
            <a:spLocks/>
          </p:cNvSpPr>
          <p:nvPr/>
        </p:nvSpPr>
        <p:spPr>
          <a:xfrm>
            <a:off x="81482" y="5736000"/>
            <a:ext cx="3630440" cy="485999"/>
          </a:xfrm>
          <a:prstGeom prst="rect">
            <a:avLst/>
          </a:prstGeom>
        </p:spPr>
        <p:txBody>
          <a:bodyPr vert="horz" lIns="36000" tIns="18000" rIns="36000" bIns="0" rtlCol="0">
            <a:noAutofit/>
          </a:bodyPr>
          <a:lstStyle>
            <a:lvl1pPr marL="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arenBoth"/>
              <a:defRPr sz="1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defTabSz="914377">
              <a:buNone/>
            </a:pPr>
            <a:r>
              <a:rPr lang="en-US" sz="1200" dirty="0"/>
              <a:t>Strange things in experiments</a:t>
            </a:r>
            <a:r>
              <a:rPr lang="ru-RU" sz="1200" dirty="0"/>
              <a:t> (</a:t>
            </a:r>
            <a:r>
              <a:rPr lang="en-US" sz="1200" dirty="0"/>
              <a:t>discovery or mistake?</a:t>
            </a:r>
            <a:r>
              <a:rPr lang="ru-RU" sz="1200" dirty="0"/>
              <a:t>)</a:t>
            </a:r>
            <a:r>
              <a:rPr lang="en-US" sz="1200" dirty="0"/>
              <a:t>:</a:t>
            </a:r>
            <a:br>
              <a:rPr lang="en-US" sz="1200" dirty="0"/>
            </a:br>
            <a:r>
              <a:rPr lang="en-US" sz="1200" dirty="0">
                <a:hlinkClick r:id="rId8"/>
              </a:rPr>
              <a:t>https://crc247.mdi.ruhr-uni-bochum.de/file/csv/22677</a:t>
            </a:r>
            <a:endParaRPr lang="en-US" sz="1200" dirty="0"/>
          </a:p>
          <a:p>
            <a:pPr indent="0" defTabSz="914377">
              <a:buNone/>
            </a:pPr>
            <a:r>
              <a:rPr lang="en-US" sz="1200" dirty="0">
                <a:hlinkClick r:id="rId9"/>
              </a:rPr>
              <a:t>https://crc247.mdi.ruhr-uni-bochum.de/file/csv/22674</a:t>
            </a:r>
            <a:endParaRPr lang="en-US" sz="1200" dirty="0"/>
          </a:p>
          <a:p>
            <a:pPr indent="0" defTabSz="914377"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68396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8A3EE3D-D394-7629-4931-8A810B6AE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7802" y="1365240"/>
            <a:ext cx="9402487" cy="18766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E8E55A0-73B3-4565-BA58-ACE5F642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Licenses in objects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FF9B3F-1D07-B500-3103-8B6DC68132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22136" y="6372001"/>
            <a:ext cx="9385161" cy="485999"/>
          </a:xfrm>
        </p:spPr>
        <p:txBody>
          <a:bodyPr>
            <a:noAutofit/>
          </a:bodyPr>
          <a:lstStyle/>
          <a:p>
            <a:pPr indent="0" defTabSz="914377">
              <a:spcAft>
                <a:spcPts val="0"/>
              </a:spcAft>
              <a:buNone/>
            </a:pPr>
            <a:r>
              <a:rPr lang="en-US" altLang="ru-RU" sz="1200" dirty="0">
                <a:solidFill>
                  <a:prstClr val="black"/>
                </a:solidFill>
                <a:latin typeface="Arial" panose="020B0604020202020204" pitchFamily="34" charset="0"/>
                <a:hlinkClick r:id="rId4"/>
              </a:rPr>
              <a:t>https://mdi.matinf.pro/object/au-ir-rh-ir-rich-dataset-5-189564</a:t>
            </a: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indent="0" defTabSz="914377">
              <a:buNone/>
            </a:pPr>
            <a:r>
              <a:rPr lang="en-US" altLang="ru-RU" sz="1200" dirty="0">
                <a:solidFill>
                  <a:prstClr val="black"/>
                </a:solidFill>
              </a:rPr>
              <a:t>Possible licenses: </a:t>
            </a:r>
            <a:r>
              <a:rPr lang="en-US" altLang="ru-RU" sz="1200" dirty="0">
                <a:solidFill>
                  <a:prstClr val="black"/>
                </a:solidFill>
                <a:hlinkClick r:id="rId5"/>
              </a:rPr>
              <a:t>https://creativecommons.org/licenses/</a:t>
            </a:r>
            <a:endParaRPr lang="en-US" altLang="ru-RU" sz="1200" dirty="0">
              <a:solidFill>
                <a:prstClr val="black"/>
              </a:solidFill>
            </a:endParaRPr>
          </a:p>
          <a:p>
            <a:pPr indent="0" defTabSz="914377">
              <a:spcAft>
                <a:spcPts val="0"/>
              </a:spcAft>
              <a:buNone/>
            </a:pP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indent="0" defTabSz="914377">
              <a:spcAft>
                <a:spcPts val="0"/>
              </a:spcAft>
              <a:buNone/>
            </a:pP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 Box 52">
            <a:extLst>
              <a:ext uri="{FF2B5EF4-FFF2-40B4-BE49-F238E27FC236}">
                <a16:creationId xmlns:a16="http://schemas.microsoft.com/office/drawing/2014/main" id="{7A6DF9F1-DCFB-8B98-C6AC-52FB88A29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507" y="3387453"/>
            <a:ext cx="11211662" cy="238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Default: 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tenant’s license (CC BY 4.0), configured for a tenant</a:t>
            </a:r>
          </a:p>
          <a:p>
            <a:pPr defTabSz="914377">
              <a:spcBef>
                <a:spcPts val="0"/>
              </a:spcBef>
            </a:pPr>
            <a:endParaRPr lang="en-US" altLang="ru-RU" sz="2133" b="1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Adjustment – 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set License (String) property for the object: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Name: 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“License”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Value: 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&lt;</a:t>
            </a:r>
            <a:r>
              <a:rPr lang="en-US" altLang="ru-RU" sz="2133" dirty="0" err="1">
                <a:solidFill>
                  <a:prstClr val="black"/>
                </a:solidFill>
                <a:latin typeface="+mn-lt"/>
              </a:rPr>
              <a:t>License_Name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&gt; (</a:t>
            </a:r>
            <a:r>
              <a:rPr lang="en-US" altLang="ru-RU" sz="2133" i="1" dirty="0">
                <a:solidFill>
                  <a:prstClr val="black"/>
                </a:solidFill>
                <a:latin typeface="+mn-lt"/>
              </a:rPr>
              <a:t>e.g.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, “CC BY 4.0”)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Comment: 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&lt;</a:t>
            </a:r>
            <a:r>
              <a:rPr lang="en-US" altLang="ru-RU" sz="2133" dirty="0" err="1">
                <a:solidFill>
                  <a:prstClr val="black"/>
                </a:solidFill>
                <a:latin typeface="+mn-lt"/>
              </a:rPr>
              <a:t>License_URL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&gt; (</a:t>
            </a:r>
            <a:r>
              <a:rPr lang="en-US" altLang="ru-RU" sz="2133" i="1" dirty="0">
                <a:solidFill>
                  <a:prstClr val="black"/>
                </a:solidFill>
                <a:latin typeface="+mn-lt"/>
              </a:rPr>
              <a:t>e.g.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, “https://creativecommons.org/licenses/by/4.0/”)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altLang="ru-RU" sz="2133" dirty="0">
              <a:solidFill>
                <a:prstClr val="black"/>
              </a:solidFill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A11B70-2875-86D6-D859-1885146BDD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5157" y="0"/>
            <a:ext cx="7866843" cy="4044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13EAD52-370F-39CB-467C-AEE0B3FBAD1A}"/>
              </a:ext>
            </a:extLst>
          </p:cNvPr>
          <p:cNvCxnSpPr>
            <a:cxnSpLocks/>
          </p:cNvCxnSpPr>
          <p:nvPr/>
        </p:nvCxnSpPr>
        <p:spPr>
          <a:xfrm flipH="1">
            <a:off x="10962752" y="512466"/>
            <a:ext cx="723481" cy="934497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C5C6C67-B223-D062-E332-72EA39D16F7C}"/>
              </a:ext>
            </a:extLst>
          </p:cNvPr>
          <p:cNvSpPr txBox="1"/>
          <p:nvPr/>
        </p:nvSpPr>
        <p:spPr>
          <a:xfrm>
            <a:off x="253497" y="820268"/>
            <a:ext cx="1180571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Bef>
                <a:spcPts val="0"/>
              </a:spcBef>
            </a:pPr>
            <a:r>
              <a:rPr lang="en-US" altLang="ru-RU" sz="2200" b="1" dirty="0">
                <a:solidFill>
                  <a:prstClr val="black"/>
                </a:solidFill>
                <a:latin typeface="+mn-lt"/>
              </a:rPr>
              <a:t>Goal: </a:t>
            </a:r>
            <a:r>
              <a:rPr lang="en-US" altLang="ru-RU" sz="2200" dirty="0">
                <a:solidFill>
                  <a:prstClr val="black"/>
                </a:solidFill>
                <a:latin typeface="+mn-lt"/>
              </a:rPr>
              <a:t>accompany objects/data with explicit data sharing terms.</a:t>
            </a:r>
          </a:p>
        </p:txBody>
      </p:sp>
    </p:spTree>
    <p:extLst>
      <p:ext uri="{BB962C8B-B14F-4D97-AF65-F5344CB8AC3E}">
        <p14:creationId xmlns:p14="http://schemas.microsoft.com/office/powerpoint/2010/main" val="2491589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2242330-634B-69F8-A2FD-25947EC29FB4}"/>
              </a:ext>
            </a:extLst>
          </p:cNvPr>
          <p:cNvSpPr txBox="1"/>
          <p:nvPr/>
        </p:nvSpPr>
        <p:spPr>
          <a:xfrm>
            <a:off x="195393" y="788314"/>
            <a:ext cx="11801215" cy="5493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2133" b="1" u="sng" dirty="0">
                <a:solidFill>
                  <a:prstClr val="black"/>
                </a:solidFill>
              </a:rPr>
              <a:t>Motivation</a:t>
            </a:r>
            <a:r>
              <a:rPr lang="en-US" sz="2133" b="1" dirty="0">
                <a:solidFill>
                  <a:prstClr val="black"/>
                </a:solidFill>
              </a:rPr>
              <a:t>:</a:t>
            </a:r>
          </a:p>
          <a:p>
            <a:pPr defTabSz="914377"/>
            <a:r>
              <a:rPr lang="en-US" sz="2133" dirty="0">
                <a:solidFill>
                  <a:prstClr val="black"/>
                </a:solidFill>
              </a:rPr>
              <a:t>Managing data access policy using the </a:t>
            </a:r>
            <a:r>
              <a:rPr lang="en-US" sz="2133" u="sng" dirty="0">
                <a:solidFill>
                  <a:prstClr val="black"/>
                </a:solidFill>
              </a:rPr>
              <a:t>Access Control</a:t>
            </a:r>
            <a:r>
              <a:rPr lang="en-US" sz="2133" dirty="0">
                <a:solidFill>
                  <a:prstClr val="black"/>
                </a:solidFill>
              </a:rPr>
              <a:t> attribute at the individual object level.</a:t>
            </a:r>
            <a:endParaRPr lang="ru-RU" sz="2133" dirty="0">
              <a:solidFill>
                <a:prstClr val="black"/>
              </a:solidFill>
            </a:endParaRPr>
          </a:p>
          <a:p>
            <a:pPr defTabSz="914377"/>
            <a:endParaRPr lang="ru-RU" sz="2133" dirty="0">
              <a:solidFill>
                <a:prstClr val="black"/>
              </a:solidFill>
            </a:endParaRPr>
          </a:p>
          <a:p>
            <a:pPr defTabSz="914377"/>
            <a:endParaRPr lang="en-US" sz="2133" dirty="0">
              <a:solidFill>
                <a:prstClr val="black"/>
              </a:solidFill>
            </a:endParaRPr>
          </a:p>
          <a:p>
            <a:pPr algn="ctr" defTabSz="914377"/>
            <a:r>
              <a:rPr lang="en-US" sz="2133" b="1" dirty="0">
                <a:solidFill>
                  <a:srgbClr val="003560">
                    <a:lumMod val="75000"/>
                    <a:lumOff val="25000"/>
                  </a:srgbClr>
                </a:solidFill>
              </a:rPr>
              <a:t>RDMS data access policy is controlled via Access Levels</a:t>
            </a:r>
          </a:p>
          <a:p>
            <a:pPr defTabSz="914377"/>
            <a:endParaRPr lang="en-US" sz="800" b="1" dirty="0">
              <a:solidFill>
                <a:prstClr val="black"/>
              </a:solidFill>
            </a:endParaRPr>
          </a:p>
          <a:p>
            <a:pPr defTabSz="914377"/>
            <a:r>
              <a:rPr lang="en-US" sz="2133" b="1" dirty="0">
                <a:solidFill>
                  <a:prstClr val="black"/>
                </a:solidFill>
              </a:rPr>
              <a:t>Five Access Levels:</a:t>
            </a:r>
          </a:p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prstClr val="black"/>
                </a:solidFill>
              </a:rPr>
              <a:t>Public</a:t>
            </a:r>
            <a:r>
              <a:rPr lang="en-US" sz="1700" b="1" dirty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en-US" sz="1700" dirty="0">
                <a:solidFill>
                  <a:prstClr val="white">
                    <a:lumMod val="50000"/>
                  </a:prstClr>
                </a:solidFill>
              </a:rPr>
              <a:t>(for anonymous users, search engines)</a:t>
            </a:r>
            <a:r>
              <a:rPr lang="en-US" sz="1700" dirty="0">
                <a:solidFill>
                  <a:prstClr val="black"/>
                </a:solidFill>
              </a:rPr>
              <a:t>:</a:t>
            </a:r>
          </a:p>
          <a:p>
            <a:pPr marL="914378" lvl="2" defTabSz="914377"/>
            <a:r>
              <a:rPr lang="en-US" sz="1700" dirty="0">
                <a:solidFill>
                  <a:prstClr val="black"/>
                </a:solidFill>
              </a:rPr>
              <a:t>- objects are </a:t>
            </a:r>
            <a:r>
              <a:rPr lang="en-US" sz="1700" u="sng" dirty="0">
                <a:solidFill>
                  <a:prstClr val="black"/>
                </a:solidFill>
              </a:rPr>
              <a:t>available to everybody </a:t>
            </a:r>
            <a:r>
              <a:rPr lang="en-US" sz="1700" dirty="0">
                <a:solidFill>
                  <a:prstClr val="black"/>
                </a:solidFill>
              </a:rPr>
              <a:t>regardless of authorization (visible to internet search engines);</a:t>
            </a:r>
          </a:p>
          <a:p>
            <a:pPr marL="914378" lvl="2" defTabSz="914377"/>
            <a:endParaRPr lang="en-US" sz="700" dirty="0">
              <a:solidFill>
                <a:prstClr val="black"/>
              </a:solidFill>
            </a:endParaRPr>
          </a:p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sz="1700" b="1" baseline="30000" dirty="0">
                <a:solidFill>
                  <a:srgbClr val="FF0000"/>
                </a:solidFill>
              </a:rPr>
              <a:t>NEW </a:t>
            </a:r>
            <a:r>
              <a:rPr lang="en-US" sz="1700" b="1" dirty="0">
                <a:solidFill>
                  <a:prstClr val="black"/>
                </a:solidFill>
              </a:rPr>
              <a:t>Partner </a:t>
            </a:r>
            <a:r>
              <a:rPr lang="en-US" sz="1700" dirty="0">
                <a:solidFill>
                  <a:prstClr val="white">
                    <a:lumMod val="50000"/>
                  </a:prstClr>
                </a:solidFill>
              </a:rPr>
              <a:t>(for external users / collaborations)</a:t>
            </a:r>
            <a:r>
              <a:rPr lang="en-US" sz="1700" b="1" baseline="30000" dirty="0">
                <a:solidFill>
                  <a:srgbClr val="FF0000"/>
                </a:solidFill>
              </a:rPr>
              <a:t>NEW</a:t>
            </a:r>
            <a:r>
              <a:rPr lang="en-US" sz="1700" dirty="0">
                <a:solidFill>
                  <a:prstClr val="black"/>
                </a:solidFill>
              </a:rPr>
              <a:t>:</a:t>
            </a:r>
          </a:p>
          <a:p>
            <a:pPr marL="914378" lvl="2" defTabSz="914377"/>
            <a:r>
              <a:rPr lang="en-US" sz="1700" dirty="0">
                <a:solidFill>
                  <a:prstClr val="black"/>
                </a:solidFill>
              </a:rPr>
              <a:t>- objects are visible to the authorized users with a </a:t>
            </a:r>
            <a:r>
              <a:rPr lang="en-US" sz="1700" b="1" u="sng" dirty="0">
                <a:solidFill>
                  <a:prstClr val="black"/>
                </a:solidFill>
              </a:rPr>
              <a:t>Partner</a:t>
            </a:r>
            <a:r>
              <a:rPr lang="en-US" sz="1700" u="sng" dirty="0">
                <a:solidFill>
                  <a:prstClr val="black"/>
                </a:solidFill>
              </a:rPr>
              <a:t> claim</a:t>
            </a:r>
            <a:r>
              <a:rPr lang="en-US" sz="1700" dirty="0">
                <a:solidFill>
                  <a:prstClr val="black"/>
                </a:solidFill>
              </a:rPr>
              <a:t> (and at least</a:t>
            </a:r>
            <a:r>
              <a:rPr lang="ru-RU" sz="1700" dirty="0">
                <a:solidFill>
                  <a:prstClr val="black"/>
                </a:solidFill>
              </a:rPr>
              <a:t> </a:t>
            </a:r>
            <a:r>
              <a:rPr lang="en-US" sz="1700" b="1" u="sng" dirty="0">
                <a:solidFill>
                  <a:prstClr val="black"/>
                </a:solidFill>
              </a:rPr>
              <a:t>User</a:t>
            </a:r>
            <a:r>
              <a:rPr lang="en-US" sz="1700" u="sng" dirty="0">
                <a:solidFill>
                  <a:prstClr val="black"/>
                </a:solidFill>
              </a:rPr>
              <a:t> role assigned</a:t>
            </a:r>
            <a:r>
              <a:rPr lang="en-US" sz="1700" dirty="0">
                <a:solidFill>
                  <a:prstClr val="black"/>
                </a:solidFill>
              </a:rPr>
              <a:t>);</a:t>
            </a:r>
          </a:p>
          <a:p>
            <a:pPr marL="1295368" lvl="2" indent="-380990" defTabSz="914377">
              <a:buFontTx/>
              <a:buChar char="-"/>
            </a:pPr>
            <a:endParaRPr lang="en-US" sz="700" dirty="0">
              <a:solidFill>
                <a:prstClr val="black"/>
              </a:solidFill>
            </a:endParaRPr>
          </a:p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prstClr val="black"/>
                </a:solidFill>
              </a:rPr>
              <a:t>Protected </a:t>
            </a:r>
            <a:r>
              <a:rPr lang="en-US" sz="1700" dirty="0">
                <a:solidFill>
                  <a:prstClr val="white">
                    <a:lumMod val="65000"/>
                  </a:prstClr>
                </a:solidFill>
              </a:rPr>
              <a:t>(</a:t>
            </a:r>
            <a:r>
              <a:rPr lang="en-US" sz="1700" b="1" u="sng" dirty="0">
                <a:solidFill>
                  <a:prstClr val="white">
                    <a:lumMod val="65000"/>
                  </a:prstClr>
                </a:solidFill>
              </a:rPr>
              <a:t>by default</a:t>
            </a:r>
            <a:r>
              <a:rPr lang="en-US" sz="1700" dirty="0">
                <a:solidFill>
                  <a:prstClr val="white">
                    <a:lumMod val="65000"/>
                  </a:prstClr>
                </a:solidFill>
              </a:rPr>
              <a:t>, visible to the community only):</a:t>
            </a:r>
          </a:p>
          <a:p>
            <a:pPr defTabSz="914377"/>
            <a:r>
              <a:rPr lang="en-US" sz="1700" dirty="0">
                <a:solidFill>
                  <a:prstClr val="black"/>
                </a:solidFill>
              </a:rPr>
              <a:t>	- objects are visible to the community (</a:t>
            </a:r>
            <a:r>
              <a:rPr lang="en-US" sz="1700" u="sng" dirty="0">
                <a:solidFill>
                  <a:prstClr val="black"/>
                </a:solidFill>
              </a:rPr>
              <a:t>available to authorized users with at least</a:t>
            </a:r>
            <a:r>
              <a:rPr lang="ru-RU" sz="1700" u="sng" dirty="0">
                <a:solidFill>
                  <a:prstClr val="black"/>
                </a:solidFill>
              </a:rPr>
              <a:t> </a:t>
            </a:r>
            <a:r>
              <a:rPr lang="en-US" sz="1700" b="1" u="sng" dirty="0">
                <a:solidFill>
                  <a:prstClr val="black"/>
                </a:solidFill>
              </a:rPr>
              <a:t>User</a:t>
            </a:r>
            <a:r>
              <a:rPr lang="en-US" sz="1700" u="sng" dirty="0">
                <a:solidFill>
                  <a:prstClr val="black"/>
                </a:solidFill>
              </a:rPr>
              <a:t> role</a:t>
            </a:r>
            <a:r>
              <a:rPr lang="en-US" sz="1700" dirty="0">
                <a:solidFill>
                  <a:prstClr val="black"/>
                </a:solidFill>
              </a:rPr>
              <a:t> assigned);  </a:t>
            </a:r>
          </a:p>
          <a:p>
            <a:pPr defTabSz="914377"/>
            <a:endParaRPr lang="en-US" sz="700" dirty="0">
              <a:solidFill>
                <a:prstClr val="black"/>
              </a:solidFill>
            </a:endParaRPr>
          </a:p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sz="1700" b="1" dirty="0" err="1">
                <a:solidFill>
                  <a:prstClr val="black"/>
                </a:solidFill>
              </a:rPr>
              <a:t>ProtectedNDA</a:t>
            </a:r>
            <a:r>
              <a:rPr lang="en-US" sz="1700" b="1" dirty="0">
                <a:solidFill>
                  <a:prstClr val="black"/>
                </a:solidFill>
              </a:rPr>
              <a:t> </a:t>
            </a:r>
            <a:r>
              <a:rPr lang="en-US" sz="1700" dirty="0">
                <a:solidFill>
                  <a:prstClr val="white">
                    <a:lumMod val="65000"/>
                  </a:prstClr>
                </a:solidFill>
              </a:rPr>
              <a:t>(restricted visibility):</a:t>
            </a:r>
          </a:p>
          <a:p>
            <a:pPr defTabSz="914377"/>
            <a:r>
              <a:rPr lang="en-US" sz="1700" dirty="0">
                <a:solidFill>
                  <a:prstClr val="black"/>
                </a:solidFill>
              </a:rPr>
              <a:t>	- objects are visible to the authorized users (at least </a:t>
            </a:r>
            <a:r>
              <a:rPr lang="en-US" sz="1700" b="1" u="sng" dirty="0">
                <a:solidFill>
                  <a:prstClr val="black"/>
                </a:solidFill>
              </a:rPr>
              <a:t>User</a:t>
            </a:r>
            <a:r>
              <a:rPr lang="en-US" sz="1700" u="sng" dirty="0">
                <a:solidFill>
                  <a:prstClr val="black"/>
                </a:solidFill>
              </a:rPr>
              <a:t> role</a:t>
            </a:r>
            <a:r>
              <a:rPr lang="en-US" sz="1700" dirty="0">
                <a:solidFill>
                  <a:prstClr val="black"/>
                </a:solidFill>
              </a:rPr>
              <a:t> assigned) with </a:t>
            </a:r>
            <a:r>
              <a:rPr lang="en-US" sz="1700" b="1" u="sng" dirty="0">
                <a:solidFill>
                  <a:prstClr val="black"/>
                </a:solidFill>
              </a:rPr>
              <a:t>NDA </a:t>
            </a:r>
            <a:r>
              <a:rPr lang="en-US" sz="1700" u="sng" dirty="0">
                <a:solidFill>
                  <a:prstClr val="black"/>
                </a:solidFill>
              </a:rPr>
              <a:t>claim</a:t>
            </a:r>
            <a:r>
              <a:rPr lang="en-US" sz="1700" dirty="0">
                <a:solidFill>
                  <a:prstClr val="black"/>
                </a:solidFill>
              </a:rPr>
              <a:t> set OR to </a:t>
            </a:r>
            <a:r>
              <a:rPr lang="en-US" sz="1700" u="sng" dirty="0">
                <a:solidFill>
                  <a:prstClr val="black"/>
                </a:solidFill>
              </a:rPr>
              <a:t>Administrators</a:t>
            </a:r>
            <a:r>
              <a:rPr lang="en-US" sz="1700" dirty="0">
                <a:solidFill>
                  <a:prstClr val="black"/>
                </a:solidFill>
              </a:rPr>
              <a:t>;  </a:t>
            </a:r>
          </a:p>
          <a:p>
            <a:pPr defTabSz="914377"/>
            <a:endParaRPr lang="en-US" sz="700" dirty="0">
              <a:solidFill>
                <a:prstClr val="black"/>
              </a:solidFill>
            </a:endParaRPr>
          </a:p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prstClr val="black"/>
                </a:solidFill>
              </a:rPr>
              <a:t>Private</a:t>
            </a:r>
            <a:r>
              <a:rPr lang="en-US" sz="1700" dirty="0">
                <a:solidFill>
                  <a:prstClr val="white">
                    <a:lumMod val="65000"/>
                  </a:prstClr>
                </a:solidFill>
              </a:rPr>
              <a:t> (person’s secret, but open for Administrators):</a:t>
            </a:r>
          </a:p>
          <a:p>
            <a:pPr defTabSz="914377"/>
            <a:r>
              <a:rPr lang="en-US" sz="1700" dirty="0">
                <a:solidFill>
                  <a:prstClr val="black"/>
                </a:solidFill>
              </a:rPr>
              <a:t>	- objects are visible to the user-creator (at least </a:t>
            </a:r>
            <a:r>
              <a:rPr lang="en-US" sz="1700" b="1" dirty="0" err="1">
                <a:solidFill>
                  <a:prstClr val="black"/>
                </a:solidFill>
              </a:rPr>
              <a:t>PowerUser</a:t>
            </a:r>
            <a:r>
              <a:rPr lang="en-US" sz="1700" dirty="0">
                <a:solidFill>
                  <a:prstClr val="black"/>
                </a:solidFill>
              </a:rPr>
              <a:t> role assigned);</a:t>
            </a:r>
          </a:p>
          <a:p>
            <a:pPr defTabSz="914377"/>
            <a:r>
              <a:rPr lang="en-US" sz="1700" dirty="0">
                <a:solidFill>
                  <a:prstClr val="black"/>
                </a:solidFill>
              </a:rPr>
              <a:t>	- objects are visible to all users of </a:t>
            </a:r>
            <a:r>
              <a:rPr lang="en-US" sz="1700" b="1" dirty="0">
                <a:solidFill>
                  <a:prstClr val="black"/>
                </a:solidFill>
              </a:rPr>
              <a:t>Administrator</a:t>
            </a:r>
            <a:r>
              <a:rPr lang="en-US" sz="1700" dirty="0">
                <a:solidFill>
                  <a:prstClr val="black"/>
                </a:solidFill>
              </a:rPr>
              <a:t> role.</a:t>
            </a:r>
            <a:endParaRPr lang="en-US" sz="17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8E55A0-73B3-4565-BA58-ACE5F642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RDMS Access Levels</a:t>
            </a:r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EB550-9B9F-7AD6-FA82-0CE47544EE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63855" y="6362393"/>
            <a:ext cx="4618469" cy="485999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b="1" dirty="0"/>
              <a:t>Protected</a:t>
            </a:r>
            <a:r>
              <a:rPr lang="en-US" dirty="0"/>
              <a:t> is default access level in the </a:t>
            </a:r>
            <a:r>
              <a:rPr lang="en-US" b="1" dirty="0"/>
              <a:t>CRC</a:t>
            </a:r>
            <a:br>
              <a:rPr lang="en-US" b="1" dirty="0"/>
            </a:b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NDA - Non-Disclosure Agreement</a:t>
            </a:r>
            <a:endParaRPr lang="en-US" dirty="0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CD9B9496-20BF-16E1-07D8-504B0FF3218E}"/>
              </a:ext>
            </a:extLst>
          </p:cNvPr>
          <p:cNvSpPr/>
          <p:nvPr/>
        </p:nvSpPr>
        <p:spPr>
          <a:xfrm>
            <a:off x="0" y="2882764"/>
            <a:ext cx="221063" cy="3175279"/>
          </a:xfrm>
          <a:prstGeom prst="downArrow">
            <a:avLst/>
          </a:prstGeom>
          <a:solidFill>
            <a:srgbClr val="0070C0">
              <a:alpha val="34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19E946-5EFF-1537-7C68-95C24F1B51C7}"/>
              </a:ext>
            </a:extLst>
          </p:cNvPr>
          <p:cNvSpPr/>
          <p:nvPr/>
        </p:nvSpPr>
        <p:spPr>
          <a:xfrm>
            <a:off x="167881" y="4122412"/>
            <a:ext cx="9950809" cy="624673"/>
          </a:xfrm>
          <a:prstGeom prst="roundRect">
            <a:avLst/>
          </a:prstGeom>
          <a:solidFill>
            <a:srgbClr val="0070C0">
              <a:alpha val="2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2BE58F5-2F8D-7162-AA23-4A87A38D2879}"/>
              </a:ext>
            </a:extLst>
          </p:cNvPr>
          <p:cNvSpPr/>
          <p:nvPr/>
        </p:nvSpPr>
        <p:spPr>
          <a:xfrm>
            <a:off x="11183816" y="2863781"/>
            <a:ext cx="924470" cy="2522136"/>
          </a:xfrm>
          <a:prstGeom prst="roundRect">
            <a:avLst/>
          </a:prstGeom>
          <a:solidFill>
            <a:srgbClr val="0070C0">
              <a:alpha val="2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NDA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36679C9-9895-868E-7307-E71C5AAF7168}"/>
              </a:ext>
            </a:extLst>
          </p:cNvPr>
          <p:cNvSpPr/>
          <p:nvPr/>
        </p:nvSpPr>
        <p:spPr>
          <a:xfrm>
            <a:off x="10088545" y="2885554"/>
            <a:ext cx="1004835" cy="1204125"/>
          </a:xfrm>
          <a:prstGeom prst="roundRect">
            <a:avLst/>
          </a:prstGeom>
          <a:solidFill>
            <a:srgbClr val="0070C0">
              <a:alpha val="2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Partner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79BACF-FF46-955D-6135-60AC9832D22A}"/>
              </a:ext>
            </a:extLst>
          </p:cNvPr>
          <p:cNvSpPr txBox="1"/>
          <p:nvPr/>
        </p:nvSpPr>
        <p:spPr>
          <a:xfrm>
            <a:off x="10051700" y="2483180"/>
            <a:ext cx="2140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User’s Access Claim: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AAA30FB-5D2B-4F9F-74F0-E2EA803330A2}"/>
              </a:ext>
            </a:extLst>
          </p:cNvPr>
          <p:cNvGrpSpPr/>
          <p:nvPr/>
        </p:nvGrpSpPr>
        <p:grpSpPr>
          <a:xfrm>
            <a:off x="-86695" y="2059910"/>
            <a:ext cx="385692" cy="4599636"/>
            <a:chOff x="-86695" y="2059910"/>
            <a:chExt cx="385692" cy="459963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0752205-06DC-7971-671B-3EE5D616CB0F}"/>
                </a:ext>
              </a:extLst>
            </p:cNvPr>
            <p:cNvSpPr txBox="1"/>
            <p:nvPr/>
          </p:nvSpPr>
          <p:spPr>
            <a:xfrm rot="16200000">
              <a:off x="-286379" y="6090531"/>
              <a:ext cx="76869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prstClr val="black"/>
                  </a:solidFill>
                </a:rPr>
                <a:t>strict</a:t>
              </a:r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277AF65-F79E-A412-D8D6-88D4100C8E69}"/>
                </a:ext>
              </a:extLst>
            </p:cNvPr>
            <p:cNvSpPr txBox="1"/>
            <p:nvPr/>
          </p:nvSpPr>
          <p:spPr>
            <a:xfrm rot="16200000">
              <a:off x="-322355" y="2311930"/>
              <a:ext cx="87337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prstClr val="black"/>
                  </a:solidFill>
                </a:rPr>
                <a:t>relaxed</a:t>
              </a:r>
              <a:endParaRPr lang="en-US" dirty="0"/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8EF812C-D81F-8688-8005-CCB808CBA484}"/>
              </a:ext>
            </a:extLst>
          </p:cNvPr>
          <p:cNvCxnSpPr>
            <a:cxnSpLocks/>
          </p:cNvCxnSpPr>
          <p:nvPr/>
        </p:nvCxnSpPr>
        <p:spPr>
          <a:xfrm flipV="1">
            <a:off x="980339" y="3086013"/>
            <a:ext cx="0" cy="1075020"/>
          </a:xfrm>
          <a:prstGeom prst="straightConnector1">
            <a:avLst/>
          </a:prstGeom>
          <a:noFill/>
          <a:ln w="127000" cap="flat" cmpd="sng" algn="ctr">
            <a:solidFill>
              <a:srgbClr val="00B05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44548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57A26-E750-72ED-8887-FEB2AE415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AA8FD73C-38CF-5051-D79B-69FF517DC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56" y="1505470"/>
            <a:ext cx="6412683" cy="360164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831B4E9-3FA9-4A1D-8B69-5E3DE4879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7544" y="1699425"/>
            <a:ext cx="5279894" cy="1785684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34CDE63-1470-F005-8684-6F5E4A02D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publication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77F9B4-A45A-0F80-FA72-B01865AC0B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22136" y="6372001"/>
            <a:ext cx="9385161" cy="485999"/>
          </a:xfrm>
        </p:spPr>
        <p:txBody>
          <a:bodyPr>
            <a:noAutofit/>
          </a:bodyPr>
          <a:lstStyle/>
          <a:p>
            <a:pPr indent="0" defTabSz="914377">
              <a:spcAft>
                <a:spcPts val="0"/>
              </a:spcAft>
              <a:buNone/>
            </a:pPr>
            <a:r>
              <a:rPr lang="en-US" altLang="ru-RU" sz="1200" dirty="0">
                <a:solidFill>
                  <a:prstClr val="black"/>
                </a:solidFill>
                <a:latin typeface="Arial" panose="020B0604020202020204" pitchFamily="34" charset="0"/>
                <a:hlinkClick r:id="rId5"/>
              </a:rPr>
              <a:t>https://crc247.mdi.ruhr-uni-bochum.de/adminobject/edititem/30212/?returl=%2Fobject%2Fla-co-ni-o-exploration-147192</a:t>
            </a:r>
          </a:p>
          <a:p>
            <a:pPr indent="0" defTabSz="914377">
              <a:spcAft>
                <a:spcPts val="0"/>
              </a:spcAft>
              <a:buNone/>
            </a:pPr>
            <a:r>
              <a:rPr lang="en-US" altLang="ru-RU" sz="1200" dirty="0">
                <a:solidFill>
                  <a:prstClr val="black"/>
                </a:solidFill>
                <a:latin typeface="Arial" panose="020B0604020202020204" pitchFamily="34" charset="0"/>
                <a:hlinkClick r:id="rId5"/>
              </a:rPr>
              <a:t>https://crc247.mdi.ruhr-uni-bochum.de/adminobject/editgraph/30212?mode=AccessControl</a:t>
            </a: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 Box 52">
            <a:extLst>
              <a:ext uri="{FF2B5EF4-FFF2-40B4-BE49-F238E27FC236}">
                <a16:creationId xmlns:a16="http://schemas.microsoft.com/office/drawing/2014/main" id="{9FB5D9CF-8DBC-AB1C-5AB0-DAED5F3D1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10" y="755209"/>
            <a:ext cx="7271017" cy="748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Goal: </a:t>
            </a:r>
          </a:p>
          <a:p>
            <a:pPr defTabSz="914377">
              <a:spcBef>
                <a:spcPts val="0"/>
              </a:spcBef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Change Access Control for entire object graph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D869A5C-322F-64B8-283E-73EB1E9DA280}"/>
              </a:ext>
            </a:extLst>
          </p:cNvPr>
          <p:cNvCxnSpPr>
            <a:cxnSpLocks/>
          </p:cNvCxnSpPr>
          <p:nvPr/>
        </p:nvCxnSpPr>
        <p:spPr>
          <a:xfrm flipV="1">
            <a:off x="3176337" y="2250831"/>
            <a:ext cx="3586204" cy="2215291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77844B3-0164-7900-0287-128A280CF3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6240" y="280401"/>
            <a:ext cx="533474" cy="523948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1DB4495-893B-0537-124C-A2F6818F6C1F}"/>
              </a:ext>
            </a:extLst>
          </p:cNvPr>
          <p:cNvCxnSpPr>
            <a:cxnSpLocks/>
          </p:cNvCxnSpPr>
          <p:nvPr/>
        </p:nvCxnSpPr>
        <p:spPr>
          <a:xfrm flipH="1">
            <a:off x="6217920" y="746598"/>
            <a:ext cx="642552" cy="889697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8B2F00E0-8C58-7D61-E8F6-34CC1F9F80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4742" y="0"/>
            <a:ext cx="4557258" cy="1652715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9701E6B-AD48-D45C-6445-AD2135DC6D88}"/>
              </a:ext>
            </a:extLst>
          </p:cNvPr>
          <p:cNvCxnSpPr>
            <a:cxnSpLocks/>
          </p:cNvCxnSpPr>
          <p:nvPr/>
        </p:nvCxnSpPr>
        <p:spPr>
          <a:xfrm>
            <a:off x="6955134" y="3066423"/>
            <a:ext cx="812648" cy="1265432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E56FE78-E8ED-C84E-BD1A-3550F4990D34}"/>
              </a:ext>
            </a:extLst>
          </p:cNvPr>
          <p:cNvSpPr txBox="1"/>
          <p:nvPr/>
        </p:nvSpPr>
        <p:spPr>
          <a:xfrm>
            <a:off x="7664050" y="4228641"/>
            <a:ext cx="30245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1800" b="1" dirty="0">
                <a:solidFill>
                  <a:prstClr val="black"/>
                </a:solidFill>
                <a:latin typeface="+mn-lt"/>
              </a:rPr>
              <a:t>Detailed statistics: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ru-RU" dirty="0">
                <a:solidFill>
                  <a:prstClr val="black"/>
                </a:solidFill>
              </a:rPr>
              <a:t>Access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ru-RU" dirty="0">
                <a:solidFill>
                  <a:prstClr val="black"/>
                </a:solidFill>
              </a:rPr>
              <a:t>Licenses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ru-RU" sz="1800" dirty="0">
                <a:solidFill>
                  <a:prstClr val="black"/>
                </a:solidFill>
                <a:latin typeface="+mn-lt"/>
              </a:rPr>
              <a:t>Authors (Creators)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ru-RU" dirty="0">
                <a:solidFill>
                  <a:prstClr val="black"/>
                </a:solidFill>
              </a:rPr>
              <a:t>Full Object list for a graph</a:t>
            </a:r>
            <a:endParaRPr lang="en-US" altLang="ru-RU" sz="1800" dirty="0">
              <a:solidFill>
                <a:prstClr val="black"/>
              </a:solidFill>
              <a:latin typeface="+mn-lt"/>
            </a:endParaRPr>
          </a:p>
          <a:p>
            <a:endParaRPr lang="en-US" altLang="ru-RU" sz="18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159D5F-0E17-72BC-009A-0A670B310BAE}"/>
              </a:ext>
            </a:extLst>
          </p:cNvPr>
          <p:cNvSpPr txBox="1"/>
          <p:nvPr/>
        </p:nvSpPr>
        <p:spPr>
          <a:xfrm>
            <a:off x="9864437" y="3671515"/>
            <a:ext cx="22536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1800" b="1" dirty="0">
                <a:solidFill>
                  <a:prstClr val="black"/>
                </a:solidFill>
                <a:latin typeface="+mn-lt"/>
              </a:rPr>
              <a:t>Making objects public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B8E5296-FB67-8C62-AF54-81DDB1305928}"/>
              </a:ext>
            </a:extLst>
          </p:cNvPr>
          <p:cNvCxnSpPr>
            <a:cxnSpLocks/>
          </p:cNvCxnSpPr>
          <p:nvPr/>
        </p:nvCxnSpPr>
        <p:spPr>
          <a:xfrm flipV="1">
            <a:off x="11181548" y="3352801"/>
            <a:ext cx="0" cy="346314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DB03878-0E5A-188F-2599-E7A654843F0A}"/>
              </a:ext>
            </a:extLst>
          </p:cNvPr>
          <p:cNvCxnSpPr>
            <a:cxnSpLocks/>
          </p:cNvCxnSpPr>
          <p:nvPr/>
        </p:nvCxnSpPr>
        <p:spPr>
          <a:xfrm flipH="1" flipV="1">
            <a:off x="8138361" y="3380072"/>
            <a:ext cx="3075071" cy="287153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73071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9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0EBC7-0E85-F591-6C9D-1895C5BD9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EBEF0A-B9DB-83A9-4256-778E81558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objects registry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CE266E-4720-A0DC-42E0-3A76F3641C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22136" y="6372001"/>
            <a:ext cx="9385161" cy="485999"/>
          </a:xfrm>
        </p:spPr>
        <p:txBody>
          <a:bodyPr>
            <a:noAutofit/>
          </a:bodyPr>
          <a:lstStyle/>
          <a:p>
            <a:pPr indent="0" defTabSz="914377">
              <a:spcAft>
                <a:spcPts val="0"/>
              </a:spcAft>
              <a:buNone/>
            </a:pPr>
            <a:r>
              <a:rPr lang="en-US" altLang="ru-RU" sz="1200" dirty="0">
                <a:solidFill>
                  <a:prstClr val="black"/>
                </a:solidFill>
                <a:latin typeface="Arial" panose="020B0604020202020204" pitchFamily="34" charset="0"/>
                <a:hlinkClick r:id="rId3"/>
              </a:rPr>
              <a:t>https://mdi.matinf.pro/public</a:t>
            </a:r>
            <a:r>
              <a:rPr lang="en-US" altLang="ru-RU" sz="1200" dirty="0">
                <a:solidFill>
                  <a:prstClr val="black"/>
                </a:solidFill>
                <a:latin typeface="Arial" panose="020B0604020202020204" pitchFamily="34" charset="0"/>
              </a:rPr>
              <a:t>		</a:t>
            </a:r>
            <a:r>
              <a:rPr lang="en-US" altLang="ru-RU" sz="1200" dirty="0">
                <a:solidFill>
                  <a:prstClr val="black"/>
                </a:solidFill>
                <a:latin typeface="Arial" panose="020B0604020202020204" pitchFamily="34" charset="0"/>
                <a:hlinkClick r:id="rId4"/>
              </a:rPr>
              <a:t>https://mdi.matinf.pro/public/type/8</a:t>
            </a: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indent="0" defTabSz="914377">
              <a:spcAft>
                <a:spcPts val="0"/>
              </a:spcAft>
              <a:buNone/>
            </a:pPr>
            <a:r>
              <a:rPr lang="en-US" altLang="ru-RU" sz="1200" dirty="0">
                <a:solidFill>
                  <a:prstClr val="black"/>
                </a:solidFill>
                <a:latin typeface="Arial" panose="020B0604020202020204" pitchFamily="34" charset="0"/>
                <a:hlinkClick r:id="rId5"/>
              </a:rPr>
              <a:t>https://www.google.com/search?q=la-co-ni-o+exploration+site%3Acrc247.mdi.ruhr-uni-bochum.de</a:t>
            </a: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indent="0" defTabSz="914377">
              <a:spcAft>
                <a:spcPts val="0"/>
              </a:spcAft>
              <a:buNone/>
            </a:pP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indent="0" defTabSz="914377">
              <a:spcAft>
                <a:spcPts val="0"/>
              </a:spcAft>
              <a:buNone/>
            </a:pP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indent="0" defTabSz="914377">
              <a:spcAft>
                <a:spcPts val="0"/>
              </a:spcAft>
              <a:buNone/>
            </a:pP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 Box 52">
            <a:extLst>
              <a:ext uri="{FF2B5EF4-FFF2-40B4-BE49-F238E27FC236}">
                <a16:creationId xmlns:a16="http://schemas.microsoft.com/office/drawing/2014/main" id="{78FFD51F-063A-C3BC-7E37-D505EA3C5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446" y="760603"/>
            <a:ext cx="604919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200" b="1" dirty="0">
                <a:solidFill>
                  <a:prstClr val="black"/>
                </a:solidFill>
                <a:latin typeface="+mn-lt"/>
              </a:rPr>
              <a:t>Goal: </a:t>
            </a:r>
          </a:p>
          <a:p>
            <a:pPr defTabSz="914377">
              <a:spcBef>
                <a:spcPts val="0"/>
              </a:spcBef>
            </a:pPr>
            <a:r>
              <a:rPr lang="en-US" altLang="ru-RU" sz="2200" dirty="0">
                <a:solidFill>
                  <a:prstClr val="black"/>
                </a:solidFill>
                <a:latin typeface="+mn-lt"/>
              </a:rPr>
              <a:t>make public objects findable for search bots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378327-6072-FC64-6A81-8BF8FDF127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6462" y="0"/>
            <a:ext cx="8335538" cy="2857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2A7B7A-EC83-F1C0-9DBB-283673B6A6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680" y="1602086"/>
            <a:ext cx="4975904" cy="34369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31BE06-3EC5-7C54-3AF9-07C9691840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6872" y="433031"/>
            <a:ext cx="6520281" cy="34412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2BB7A4-4116-311B-5238-AE383A36A3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8776" y="5142244"/>
            <a:ext cx="9764488" cy="7335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AC9699-A7A5-9E89-D958-1A8590C551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82637" y="3972972"/>
            <a:ext cx="5267980" cy="23273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589A66A-C3B0-D8D1-D5E6-4FFCC564C89F}"/>
              </a:ext>
            </a:extLst>
          </p:cNvPr>
          <p:cNvCxnSpPr>
            <a:cxnSpLocks/>
          </p:cNvCxnSpPr>
          <p:nvPr/>
        </p:nvCxnSpPr>
        <p:spPr>
          <a:xfrm flipV="1">
            <a:off x="6119446" y="4652387"/>
            <a:ext cx="763675" cy="803869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8149343-71A7-1E0A-0D26-A2FA2A3B8931}"/>
              </a:ext>
            </a:extLst>
          </p:cNvPr>
          <p:cNvCxnSpPr>
            <a:cxnSpLocks/>
          </p:cNvCxnSpPr>
          <p:nvPr/>
        </p:nvCxnSpPr>
        <p:spPr>
          <a:xfrm flipV="1">
            <a:off x="2074173" y="962526"/>
            <a:ext cx="3575856" cy="1910546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6C1358A-6F9F-D53B-0BEE-F6ABCAEEC5CF}"/>
              </a:ext>
            </a:extLst>
          </p:cNvPr>
          <p:cNvSpPr txBox="1"/>
          <p:nvPr/>
        </p:nvSpPr>
        <p:spPr>
          <a:xfrm>
            <a:off x="144380" y="5951439"/>
            <a:ext cx="6102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Bef>
                <a:spcPts val="0"/>
              </a:spcBef>
            </a:pPr>
            <a:r>
              <a:rPr lang="en-US" altLang="ru-RU" sz="1800" dirty="0">
                <a:solidFill>
                  <a:prstClr val="black"/>
                </a:solidFill>
                <a:latin typeface="+mn-lt"/>
              </a:rPr>
              <a:t>To </a:t>
            </a:r>
            <a:r>
              <a:rPr lang="en-US" altLang="ru-RU" dirty="0">
                <a:solidFill>
                  <a:prstClr val="black"/>
                </a:solidFill>
              </a:rPr>
              <a:t>d</a:t>
            </a:r>
            <a:r>
              <a:rPr lang="en-US" altLang="ru-RU" sz="1800" dirty="0">
                <a:solidFill>
                  <a:prstClr val="black"/>
                </a:solidFill>
                <a:latin typeface="+mn-lt"/>
              </a:rPr>
              <a:t>o: generate </a:t>
            </a:r>
            <a:r>
              <a:rPr lang="en-US" altLang="ru-RU" sz="1800" u="sng" dirty="0">
                <a:solidFill>
                  <a:prstClr val="black"/>
                </a:solidFill>
                <a:latin typeface="+mn-lt"/>
              </a:rPr>
              <a:t>sitemap.xml</a:t>
            </a:r>
            <a:r>
              <a:rPr lang="en-US" altLang="ru-RU" sz="1800" dirty="0">
                <a:solidFill>
                  <a:prstClr val="black"/>
                </a:solidFill>
                <a:latin typeface="+mn-lt"/>
              </a:rPr>
              <a:t> (metadata for search bots)</a:t>
            </a:r>
          </a:p>
        </p:txBody>
      </p:sp>
    </p:spTree>
    <p:extLst>
      <p:ext uri="{BB962C8B-B14F-4D97-AF65-F5344CB8AC3E}">
        <p14:creationId xmlns:p14="http://schemas.microsoft.com/office/powerpoint/2010/main" val="253293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87B1F-A076-754D-5619-6177790FA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046E9D-33C3-D5A1-06A4-53E5C18A1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publication script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847537-3575-B356-64E2-3FF4939684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22136" y="6372001"/>
            <a:ext cx="9385161" cy="485999"/>
          </a:xfrm>
        </p:spPr>
        <p:txBody>
          <a:bodyPr>
            <a:noAutofit/>
          </a:bodyPr>
          <a:lstStyle/>
          <a:p>
            <a:pPr indent="0" defTabSz="914377">
              <a:spcAft>
                <a:spcPts val="0"/>
              </a:spcAft>
              <a:buNone/>
            </a:pPr>
            <a:r>
              <a:rPr lang="en-US" altLang="ru-RU" sz="1200" dirty="0">
                <a:solidFill>
                  <a:prstClr val="black"/>
                </a:solidFill>
                <a:latin typeface="Arial" panose="020B0604020202020204" pitchFamily="34" charset="0"/>
                <a:hlinkClick r:id="rId3"/>
              </a:rPr>
              <a:t>https://gitlab.ruhr-uni-bochum.de/vic/infproject/-/tree/master/SCRIPTS/Extract_ExperimentData</a:t>
            </a: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indent="0" defTabSz="914377">
              <a:buNone/>
            </a:pP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python VroApi.py --object-id 30212 --tenant-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url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"https://crc247.mdi.ruhr-uni-bochum.de" --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api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-key "&lt;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VRO_API_Key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&gt;" --publish-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dir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"Publish"</a:t>
            </a:r>
          </a:p>
          <a:p>
            <a:pPr indent="0" defTabSz="914377">
              <a:spcAft>
                <a:spcPts val="0"/>
              </a:spcAft>
              <a:buNone/>
            </a:pP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 Box 52">
            <a:extLst>
              <a:ext uri="{FF2B5EF4-FFF2-40B4-BE49-F238E27FC236}">
                <a16:creationId xmlns:a16="http://schemas.microsoft.com/office/drawing/2014/main" id="{2EBB9926-98AA-70E1-5D59-C66641354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119" y="815074"/>
            <a:ext cx="11683936" cy="5590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sz="2000" b="1" dirty="0">
                <a:solidFill>
                  <a:srgbClr val="004C93"/>
                </a:solidFill>
              </a:rPr>
              <a:t>Python code on the top of VRO API</a:t>
            </a:r>
            <a:endParaRPr lang="en-US" altLang="ru-RU" sz="2133" b="1" dirty="0">
              <a:solidFill>
                <a:srgbClr val="004C93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endParaRPr lang="en-US" altLang="ru-RU" sz="2133" b="1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Goal: </a:t>
            </a:r>
          </a:p>
          <a:p>
            <a:pPr defTabSz="914377">
              <a:spcBef>
                <a:spcPts val="0"/>
              </a:spcBef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Create a graph snapshot (folder with (meta)data) to publish on external repositories (</a:t>
            </a:r>
            <a:r>
              <a:rPr lang="en-US" altLang="ru-RU" sz="2133" dirty="0" err="1">
                <a:solidFill>
                  <a:prstClr val="black"/>
                </a:solidFill>
                <a:latin typeface="+mn-lt"/>
              </a:rPr>
              <a:t>Zenodo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, </a:t>
            </a:r>
            <a:r>
              <a:rPr lang="en-US" altLang="ru-RU" sz="2133" dirty="0" err="1">
                <a:solidFill>
                  <a:prstClr val="black"/>
                </a:solidFill>
                <a:latin typeface="+mn-lt"/>
              </a:rPr>
              <a:t>etc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).</a:t>
            </a:r>
          </a:p>
          <a:p>
            <a:pPr defTabSz="914377">
              <a:spcBef>
                <a:spcPts val="0"/>
              </a:spcBef>
            </a:pPr>
            <a:endParaRPr lang="en-US" altLang="ru-RU" sz="2133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Input: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Tenant URL 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(</a:t>
            </a:r>
            <a:r>
              <a:rPr lang="en-US" altLang="ru-RU" sz="2133" dirty="0">
                <a:solidFill>
                  <a:prstClr val="black"/>
                </a:solidFill>
                <a:latin typeface="+mn-lt"/>
                <a:hlinkClick r:id="rId4"/>
              </a:rPr>
              <a:t>https://crc1625.mdi.ruhr-uni-bochum.de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)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VRO API Key 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(assigned to user by an administrator upon request; to do: GUI for power users…)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root </a:t>
            </a:r>
            <a:r>
              <a:rPr lang="en-US" altLang="ru-RU" sz="2133" b="1" dirty="0" err="1">
                <a:solidFill>
                  <a:prstClr val="black"/>
                </a:solidFill>
                <a:latin typeface="+mn-lt"/>
              </a:rPr>
              <a:t>ObjectId</a:t>
            </a: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 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(top-level object, </a:t>
            </a:r>
            <a:r>
              <a:rPr lang="en-US" altLang="ru-RU" sz="2133" i="1" dirty="0">
                <a:solidFill>
                  <a:prstClr val="black"/>
                </a:solidFill>
                <a:latin typeface="+mn-lt"/>
              </a:rPr>
              <a:t>e.g.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, idea or experiment plan)</a:t>
            </a:r>
          </a:p>
          <a:p>
            <a:pPr defTabSz="914377">
              <a:spcBef>
                <a:spcPts val="0"/>
              </a:spcBef>
            </a:pPr>
            <a:endParaRPr lang="en-US" altLang="ru-RU" sz="2133" b="1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Output:</a:t>
            </a:r>
          </a:p>
          <a:p>
            <a:pPr defTabSz="914377">
              <a:spcBef>
                <a:spcPts val="0"/>
              </a:spcBef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A folder that contains: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readme.md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index.html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Data folder (with CSV and JSON)</a:t>
            </a:r>
          </a:p>
          <a:p>
            <a:pPr lvl="1" indent="0" defTabSz="914377">
              <a:spcBef>
                <a:spcPts val="0"/>
              </a:spcBef>
            </a:pPr>
            <a:r>
              <a:rPr lang="en-US" altLang="ru-RU" sz="1733" dirty="0">
                <a:solidFill>
                  <a:prstClr val="black"/>
                </a:solidFill>
                <a:latin typeface="+mn-lt"/>
              </a:rPr>
              <a:t>+ index.csv / </a:t>
            </a:r>
            <a:r>
              <a:rPr lang="en-US" altLang="ru-RU" sz="1733" dirty="0" err="1">
                <a:solidFill>
                  <a:prstClr val="black"/>
                </a:solidFill>
                <a:latin typeface="+mn-lt"/>
              </a:rPr>
              <a:t>index.json</a:t>
            </a:r>
            <a:r>
              <a:rPr lang="en-US" altLang="ru-RU" sz="1733" dirty="0">
                <a:solidFill>
                  <a:prstClr val="black"/>
                </a:solidFill>
                <a:latin typeface="+mn-lt"/>
              </a:rPr>
              <a:t> – all basic objects metadata in a graph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Documents (with files associated)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4652E7-F4D7-4B93-74E0-6BBBE1C00E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8061" y="4165837"/>
            <a:ext cx="4810796" cy="14098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26" name="Picture 2" descr="About | Zenodo">
            <a:extLst>
              <a:ext uri="{FF2B5EF4-FFF2-40B4-BE49-F238E27FC236}">
                <a16:creationId xmlns:a16="http://schemas.microsoft.com/office/drawing/2014/main" id="{20691128-92DA-ED11-11DF-8CC5417A5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128" y="4983980"/>
            <a:ext cx="1452825" cy="58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A2CC9ED-D9BC-DB22-B251-4F68AD313AE8}"/>
              </a:ext>
            </a:extLst>
          </p:cNvPr>
          <p:cNvCxnSpPr>
            <a:cxnSpLocks/>
          </p:cNvCxnSpPr>
          <p:nvPr/>
        </p:nvCxnSpPr>
        <p:spPr>
          <a:xfrm>
            <a:off x="9356689" y="5267011"/>
            <a:ext cx="1264418" cy="0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49F9494-D0F0-3C40-D920-70B78ABDC956}"/>
              </a:ext>
            </a:extLst>
          </p:cNvPr>
          <p:cNvSpPr txBox="1"/>
          <p:nvPr/>
        </p:nvSpPr>
        <p:spPr>
          <a:xfrm>
            <a:off x="9528351" y="4904825"/>
            <a:ext cx="10324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dirty="0">
                <a:solidFill>
                  <a:prstClr val="black"/>
                </a:solidFill>
              </a:rPr>
              <a:t>data</a:t>
            </a:r>
            <a:r>
              <a:rPr lang="en-US" altLang="ru-RU" sz="1800" dirty="0">
                <a:solidFill>
                  <a:prstClr val="black"/>
                </a:solidFill>
                <a:latin typeface="+mn-lt"/>
              </a:rPr>
              <a:t>.zip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F7FFA4-9C53-FC1D-AC8E-368161E79F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4742" y="0"/>
            <a:ext cx="4557258" cy="165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52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DB44B-E734-2024-91EB-39A901312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99E1274-B580-D65A-28B2-05198B81A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020" y="1310297"/>
            <a:ext cx="8039709" cy="492227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6517F56-9AAA-FBD1-481F-4FF6A81D7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RDMS: </a:t>
            </a:r>
            <a:r>
              <a:rPr lang="en-US" sz="3733" dirty="0"/>
              <a:t>Search</a:t>
            </a:r>
            <a:endParaRPr lang="de-DE" sz="1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D9B611-63B5-6BF9-2CAD-68BC0FF23F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22136" y="6372001"/>
            <a:ext cx="9385161" cy="485999"/>
          </a:xfrm>
        </p:spPr>
        <p:txBody>
          <a:bodyPr>
            <a:noAutofit/>
          </a:bodyPr>
          <a:lstStyle/>
          <a:p>
            <a:pPr indent="0" defTabSz="914377">
              <a:spcAft>
                <a:spcPts val="0"/>
              </a:spcAft>
              <a:buNone/>
            </a:pPr>
            <a:r>
              <a:rPr lang="en-US" altLang="ru-RU" sz="1200" dirty="0">
                <a:solidFill>
                  <a:prstClr val="black"/>
                </a:solidFill>
                <a:latin typeface="Arial" panose="020B0604020202020204" pitchFamily="34" charset="0"/>
                <a:hlinkClick r:id="rId4"/>
              </a:rPr>
              <a:t>https://mdi.matinf.pro/search/?searchphrase=EDX</a:t>
            </a: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indent="0" defTabSz="914377">
              <a:spcAft>
                <a:spcPts val="0"/>
              </a:spcAft>
              <a:buNone/>
            </a:pP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 Box 52">
            <a:extLst>
              <a:ext uri="{FF2B5EF4-FFF2-40B4-BE49-F238E27FC236}">
                <a16:creationId xmlns:a16="http://schemas.microsoft.com/office/drawing/2014/main" id="{7381ED51-5FFA-2A74-809A-22455DD8A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926" y="805027"/>
            <a:ext cx="9736937" cy="748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Problem: 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slow browser render time on large data sets (UI freeze)</a:t>
            </a:r>
          </a:p>
          <a:p>
            <a:pPr defTabSz="914377">
              <a:spcBef>
                <a:spcPts val="0"/>
              </a:spcBef>
            </a:pPr>
            <a:endParaRPr lang="en-US" altLang="ru-RU" sz="2133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55E3E4-8B4F-CAAE-4816-EAE2D932A3AF}"/>
              </a:ext>
            </a:extLst>
          </p:cNvPr>
          <p:cNvSpPr txBox="1"/>
          <p:nvPr/>
        </p:nvSpPr>
        <p:spPr>
          <a:xfrm>
            <a:off x="8429920" y="1829077"/>
            <a:ext cx="368352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Bef>
                <a:spcPts val="0"/>
              </a:spcBef>
            </a:pPr>
            <a:r>
              <a:rPr lang="en-US" altLang="ru-RU" sz="1800" b="1" dirty="0">
                <a:solidFill>
                  <a:prstClr val="black"/>
                </a:solidFill>
                <a:latin typeface="+mn-lt"/>
              </a:rPr>
              <a:t>Changes: </a:t>
            </a:r>
            <a:br>
              <a:rPr lang="en-US" altLang="ru-RU" sz="1800" b="1" dirty="0">
                <a:solidFill>
                  <a:prstClr val="black"/>
                </a:solidFill>
                <a:latin typeface="+mn-lt"/>
              </a:rPr>
            </a:br>
            <a:r>
              <a:rPr lang="en-US" altLang="ru-RU" sz="1800" dirty="0">
                <a:solidFill>
                  <a:prstClr val="black"/>
                </a:solidFill>
                <a:latin typeface="+mn-lt"/>
              </a:rPr>
              <a:t>By default, search is limited to </a:t>
            </a:r>
            <a:r>
              <a:rPr lang="en-US" altLang="ru-RU" sz="1800" u="sng" dirty="0">
                <a:solidFill>
                  <a:prstClr val="black"/>
                </a:solidFill>
                <a:latin typeface="+mn-lt"/>
              </a:rPr>
              <a:t>Top 1000</a:t>
            </a:r>
            <a:r>
              <a:rPr lang="en-US" altLang="ru-RU" sz="1800" dirty="0">
                <a:solidFill>
                  <a:prstClr val="black"/>
                </a:solidFill>
                <a:latin typeface="+mn-lt"/>
              </a:rPr>
              <a:t> results (no UI freeze)</a:t>
            </a:r>
          </a:p>
          <a:p>
            <a:pPr defTabSz="914377">
              <a:spcBef>
                <a:spcPts val="0"/>
              </a:spcBef>
            </a:pPr>
            <a:endParaRPr lang="en-US" altLang="ru-RU" sz="1800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1800" b="1" dirty="0">
                <a:solidFill>
                  <a:prstClr val="black"/>
                </a:solidFill>
                <a:latin typeface="+mn-lt"/>
              </a:rPr>
              <a:t>Important note:</a:t>
            </a:r>
          </a:p>
          <a:p>
            <a:pPr defTabSz="914377">
              <a:spcBef>
                <a:spcPts val="0"/>
              </a:spcBef>
            </a:pPr>
            <a:r>
              <a:rPr lang="en-US" altLang="ru-RU" sz="1800" dirty="0">
                <a:solidFill>
                  <a:schemeClr val="tx1"/>
                </a:solidFill>
                <a:latin typeface="+mn-lt"/>
              </a:rPr>
              <a:t>you can see all results by </a:t>
            </a:r>
            <a:r>
              <a:rPr lang="en-US" altLang="ru-RU" sz="1800" dirty="0">
                <a:solidFill>
                  <a:srgbClr val="0070C0"/>
                </a:solidFill>
                <a:latin typeface="+mn-lt"/>
              </a:rPr>
              <a:t>explicitly clicking </a:t>
            </a:r>
            <a:r>
              <a:rPr lang="en-US" altLang="ru-RU" sz="1800" dirty="0">
                <a:solidFill>
                  <a:schemeClr val="tx1"/>
                </a:solidFill>
                <a:latin typeface="+mn-lt"/>
              </a:rPr>
              <a:t>on the link with total results</a:t>
            </a:r>
            <a:br>
              <a:rPr lang="en-US" altLang="ru-RU" sz="1800" dirty="0">
                <a:solidFill>
                  <a:schemeClr val="tx1"/>
                </a:solidFill>
                <a:latin typeface="+mn-lt"/>
              </a:rPr>
            </a:br>
            <a:endParaRPr lang="en-US" altLang="ru-RU" sz="1800" dirty="0">
              <a:solidFill>
                <a:schemeClr val="tx1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r>
              <a:rPr lang="en-US" altLang="ru-RU" b="1" dirty="0"/>
              <a:t>Plans</a:t>
            </a:r>
            <a:r>
              <a:rPr lang="en-US" altLang="ru-RU" sz="1800" b="1" dirty="0">
                <a:solidFill>
                  <a:schemeClr val="tx1"/>
                </a:solidFill>
                <a:latin typeface="+mn-lt"/>
              </a:rPr>
              <a:t>:</a:t>
            </a:r>
            <a:br>
              <a:rPr lang="en-US" altLang="ru-RU" sz="1800" dirty="0">
                <a:solidFill>
                  <a:schemeClr val="tx1"/>
                </a:solidFill>
                <a:latin typeface="+mn-lt"/>
              </a:rPr>
            </a:br>
            <a:r>
              <a:rPr lang="en-US" altLang="ru-RU" sz="1800" dirty="0">
                <a:solidFill>
                  <a:schemeClr val="tx1"/>
                </a:solidFill>
                <a:latin typeface="+mn-lt"/>
              </a:rPr>
              <a:t>pagination (or browser render optimization)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2628414-6848-DAA9-7F55-4876BD5BF9CF}"/>
              </a:ext>
            </a:extLst>
          </p:cNvPr>
          <p:cNvCxnSpPr>
            <a:cxnSpLocks/>
          </p:cNvCxnSpPr>
          <p:nvPr/>
        </p:nvCxnSpPr>
        <p:spPr>
          <a:xfrm flipH="1">
            <a:off x="886120" y="2086035"/>
            <a:ext cx="7586729" cy="3202402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28A04CF-8250-935A-3E5E-F07CC0774C31}"/>
              </a:ext>
            </a:extLst>
          </p:cNvPr>
          <p:cNvCxnSpPr>
            <a:cxnSpLocks/>
          </p:cNvCxnSpPr>
          <p:nvPr/>
        </p:nvCxnSpPr>
        <p:spPr>
          <a:xfrm flipH="1">
            <a:off x="1395167" y="3655598"/>
            <a:ext cx="7060400" cy="1708254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724668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4958</TotalTime>
  <Words>996</Words>
  <Application>Microsoft Office PowerPoint</Application>
  <PresentationFormat>Widescreen</PresentationFormat>
  <Paragraphs>133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Courier New</vt:lpstr>
      <vt:lpstr>Slack-Lato</vt:lpstr>
      <vt:lpstr>Office</vt:lpstr>
      <vt:lpstr>INF: Research Data Management System Update</vt:lpstr>
      <vt:lpstr>Agenda</vt:lpstr>
      <vt:lpstr>Sliders in data visualizations </vt:lpstr>
      <vt:lpstr>Licenses in objects</vt:lpstr>
      <vt:lpstr>RDMS Access Levels</vt:lpstr>
      <vt:lpstr>Data publication</vt:lpstr>
      <vt:lpstr>Public objects registry</vt:lpstr>
      <vt:lpstr>Data publication script</vt:lpstr>
      <vt:lpstr>RDMS: Search</vt:lpstr>
      <vt:lpstr>RDMS Free Playground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Günther, Franziska, Dr.</dc:creator>
  <cp:lastModifiedBy>Victor Dudarev</cp:lastModifiedBy>
  <cp:revision>442</cp:revision>
  <cp:lastPrinted>2021-07-01T07:54:40Z</cp:lastPrinted>
  <dcterms:created xsi:type="dcterms:W3CDTF">2018-11-13T11:45:51Z</dcterms:created>
  <dcterms:modified xsi:type="dcterms:W3CDTF">2026-02-26T16:27:59Z</dcterms:modified>
</cp:coreProperties>
</file>