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</p:sldMasterIdLst>
  <p:notesMasterIdLst>
    <p:notesMasterId r:id="rId27"/>
  </p:notesMasterIdLst>
  <p:sldIdLst>
    <p:sldId id="9487" r:id="rId2"/>
    <p:sldId id="9488" r:id="rId3"/>
    <p:sldId id="9501" r:id="rId4"/>
    <p:sldId id="347" r:id="rId5"/>
    <p:sldId id="9513" r:id="rId6"/>
    <p:sldId id="9498" r:id="rId7"/>
    <p:sldId id="398" r:id="rId8"/>
    <p:sldId id="9515" r:id="rId9"/>
    <p:sldId id="9514" r:id="rId10"/>
    <p:sldId id="9502" r:id="rId11"/>
    <p:sldId id="9512" r:id="rId12"/>
    <p:sldId id="335" r:id="rId13"/>
    <p:sldId id="384" r:id="rId14"/>
    <p:sldId id="9505" r:id="rId15"/>
    <p:sldId id="9504" r:id="rId16"/>
    <p:sldId id="9506" r:id="rId17"/>
    <p:sldId id="9503" r:id="rId18"/>
    <p:sldId id="9509" r:id="rId19"/>
    <p:sldId id="9510" r:id="rId20"/>
    <p:sldId id="9516" r:id="rId21"/>
    <p:sldId id="407" r:id="rId22"/>
    <p:sldId id="412" r:id="rId23"/>
    <p:sldId id="9447" r:id="rId24"/>
    <p:sldId id="9507" r:id="rId25"/>
    <p:sldId id="9511" r:id="rId2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7DCAA9-E53C-4CF8-B767-44ADBD075163}">
          <p14:sldIdLst>
            <p14:sldId id="9487"/>
            <p14:sldId id="9488"/>
            <p14:sldId id="9501"/>
            <p14:sldId id="347"/>
            <p14:sldId id="9513"/>
            <p14:sldId id="9498"/>
            <p14:sldId id="398"/>
            <p14:sldId id="9515"/>
            <p14:sldId id="9514"/>
            <p14:sldId id="9502"/>
            <p14:sldId id="9512"/>
            <p14:sldId id="335"/>
            <p14:sldId id="384"/>
            <p14:sldId id="9505"/>
            <p14:sldId id="9504"/>
            <p14:sldId id="9506"/>
            <p14:sldId id="9503"/>
            <p14:sldId id="9509"/>
            <p14:sldId id="9510"/>
            <p14:sldId id="9516"/>
            <p14:sldId id="407"/>
            <p14:sldId id="412"/>
            <p14:sldId id="9447"/>
          </p14:sldIdLst>
        </p14:section>
        <p14:section name="Course" id="{4EE7D5F8-0F4E-4C4B-9B35-0AD355141143}">
          <p14:sldIdLst>
            <p14:sldId id="9507"/>
            <p14:sldId id="95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4C93"/>
    <a:srgbClr val="2E316C"/>
    <a:srgbClr val="E9EBF5"/>
    <a:srgbClr val="4C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2252" autoAdjust="0"/>
  </p:normalViewPr>
  <p:slideViewPr>
    <p:cSldViewPr snapToGrid="0">
      <p:cViewPr varScale="1">
        <p:scale>
          <a:sx n="58" d="100"/>
          <a:sy n="58" d="100"/>
        </p:scale>
        <p:origin x="71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FF62-FAE7-B231-82A8-9756B55A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9D529-A028-1B60-3130-280C5F6BC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425BD-473B-6EE0-4501-B2A8FC9C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A1A3-12A2-04AC-5769-D077B7C2F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6BBF-128D-CFAF-A493-80226030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6ABDFF-6873-4E97-FEAF-11C4645BE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3700BA-C9B0-3443-0248-A0A494F8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544F-E9D7-59AC-915E-88AC2BC99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95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5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E224C-F6AE-7EED-AB31-2C17E104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D59B6-26D5-2FE7-2B7C-165E03D2C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B775C-96DD-B1E9-6BB8-1E934021F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1CF7-5CFD-34EF-2A1E-AC5FBFB74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75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69F61-4643-28D0-D180-468D6420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0B322-1EE4-3070-7979-1A3114B4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152FB-9A45-DAE5-EAEF-CD47D3F1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E1C7C-5A3E-3EE2-68F9-1FD93213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75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649-8857-8D7E-3F08-201550E3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5A574-3FE9-6668-DC72-E1B992A5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C9C48-4F1F-1E39-4E3C-345B78E0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C2B27-AEC1-CBF4-00C2-7E0FC1EB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23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15E52-878A-765F-3553-40578A7DA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D84CA-5AA4-603C-E916-1D1432D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E0E2F-F6A8-3676-3BC3-183D5EAA9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E98F7-8BFE-E003-AAE6-6D46B6197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75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17F40-CCF8-B1B7-F5E1-1006E16BF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E9AE7-DFB8-7C7E-433D-D801F4350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E274C-8B2D-96FA-D542-1D070E060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F6E0D-1B69-D07D-CB8C-C59B37642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9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62FD-5A74-25B1-C057-C1BB9120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6A397-1A82-9AC9-79DF-A44A527CC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4BAEA-1586-EAFA-E88C-D3368A790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C898D-EE55-E669-6C1A-212E93BAB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6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F499-9041-C4C7-CDF6-02B6999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9D0CF-BB93-FB87-399F-DB3E62B1D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A7912-6255-AF51-B42C-485BBE4FD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2811D-675D-5D10-8C07-5BBD6E9E2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40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343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73DF-45BC-F35A-8122-9DFB3733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C772CA-DFC2-61D4-D259-82A721354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E204A0-D825-5154-B99D-9D0A71466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2F9985-A9B9-D23D-13FD-F45FB81EA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199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3052-C385-C9A0-A8D7-54FD1DDD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C528C7-18B5-4274-0FB9-53D7F612A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78B62-D168-4BCB-D53C-544231278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215C6-B2DA-0E09-4EF6-750925F19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6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54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29D6-F0FE-580B-5C73-C7714A42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B5055A-B71D-8B0E-4B5F-5E4414655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84A4C-AC5D-F5EE-D4B2-002D3F344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6DAC22-19B6-6503-0815-9CB280F81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84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AEB3-C073-F163-AE86-A0551AD7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F62347-91E4-9863-D0BE-BB8A59061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B246D-A3C9-A599-F05C-C9852AC8B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tatefulness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raceability,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im, 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esult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9EFB51-A90F-49BC-CC74-3732CAC33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76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8399-18FE-43AD-6AA8-D31B175D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9BEAFF-26B5-8340-2FF0-AA3A3A35B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E6A9DB-25EC-68D0-1319-A367E224D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485F7A-C920-8AA8-B67B-14F2C8539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31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FDC27-BCC6-DFC4-24D7-7F13662E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58B2D6-EB7D-84A9-A889-F38BE17A8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E716E3-F063-9286-A435-86E40F7E7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952087-7355-38D0-93FD-FA7134305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5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9F1D-E5F8-3879-FCE1-005F9182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D02F14-446D-4B01-F01A-96E5F96D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FA0B6-A938-DC7F-7487-3309823B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D9A660-A451-5F16-D1A5-5A990A74B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8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A9088F-A54C-9918-177B-3ABD7F345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CA215A-4297-0523-5253-A9439B90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8D760-E6EB-7162-3722-8B1DEC48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40" name="Grafik 17">
            <a:extLst>
              <a:ext uri="{FF2B5EF4-FFF2-40B4-BE49-F238E27FC236}">
                <a16:creationId xmlns:a16="http://schemas.microsoft.com/office/drawing/2014/main" id="{350831FB-2888-4F0D-8E35-79EF011E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41" name="Grafik 34">
            <a:extLst>
              <a:ext uri="{FF2B5EF4-FFF2-40B4-BE49-F238E27FC236}">
                <a16:creationId xmlns:a16="http://schemas.microsoft.com/office/drawing/2014/main" id="{4722DF14-D490-9E34-B514-5C509D9762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42" name="Grafik 45">
            <a:extLst>
              <a:ext uri="{FF2B5EF4-FFF2-40B4-BE49-F238E27FC236}">
                <a16:creationId xmlns:a16="http://schemas.microsoft.com/office/drawing/2014/main" id="{0C51EFDE-B1AB-3968-BCF7-449122D4C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43" name="Gruppieren 5">
            <a:extLst>
              <a:ext uri="{FF2B5EF4-FFF2-40B4-BE49-F238E27FC236}">
                <a16:creationId xmlns:a16="http://schemas.microsoft.com/office/drawing/2014/main" id="{CCFC8C10-445A-EE69-5944-E308104A08D4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44" name="Rechteck 3">
              <a:extLst>
                <a:ext uri="{FF2B5EF4-FFF2-40B4-BE49-F238E27FC236}">
                  <a16:creationId xmlns:a16="http://schemas.microsoft.com/office/drawing/2014/main" id="{77EFADCF-74C3-B78E-59BC-0021AE4F65D3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1B5F33-D62B-D10B-015C-AAF7C4C76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6" name="Grafik 34">
            <a:extLst>
              <a:ext uri="{FF2B5EF4-FFF2-40B4-BE49-F238E27FC236}">
                <a16:creationId xmlns:a16="http://schemas.microsoft.com/office/drawing/2014/main" id="{9A5EA96A-3C6B-A42C-D43A-25FDAC1804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31D0F5F-F6B4-34EB-3E55-D904C29B4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E5F6B3-1748-86DD-7313-B89ADEC48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06C513-F3D5-6632-7079-C0FAA89EB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44660-7A1A-BA6C-6C67-548B3A6C3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4BD7F226-E559-BA5F-E361-1EF3E3CB4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36" name="Grafik 34">
            <a:extLst>
              <a:ext uri="{FF2B5EF4-FFF2-40B4-BE49-F238E27FC236}">
                <a16:creationId xmlns:a16="http://schemas.microsoft.com/office/drawing/2014/main" id="{28B0FA4B-297A-BF24-0E88-289D8A611B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37" name="Grafik 45">
            <a:extLst>
              <a:ext uri="{FF2B5EF4-FFF2-40B4-BE49-F238E27FC236}">
                <a16:creationId xmlns:a16="http://schemas.microsoft.com/office/drawing/2014/main" id="{89BEC2C5-B748-F6DD-7A54-853E405CC2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FF4B96AD-C6D9-155F-CF3D-ACF39533A1D7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D11EF6EC-2415-64F5-3F59-981D37BD67B1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736AA7-302F-0F85-8154-E54F32D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1" name="Grafik 34">
            <a:extLst>
              <a:ext uri="{FF2B5EF4-FFF2-40B4-BE49-F238E27FC236}">
                <a16:creationId xmlns:a16="http://schemas.microsoft.com/office/drawing/2014/main" id="{C3734F7A-CE02-D455-9FAA-CA20090E0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orient="horz" pos="3589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rea A" hidden="1">
            <a:extLst>
              <a:ext uri="{FF2B5EF4-FFF2-40B4-BE49-F238E27FC236}">
                <a16:creationId xmlns:a16="http://schemas.microsoft.com/office/drawing/2014/main" id="{7643002E-2D77-6840-B933-08975F0106D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0" name="Element_A">
              <a:extLst>
                <a:ext uri="{FF2B5EF4-FFF2-40B4-BE49-F238E27FC236}">
                  <a16:creationId xmlns:a16="http://schemas.microsoft.com/office/drawing/2014/main" id="{A7CEC376-494D-C54F-B896-5E66AC180452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_A">
              <a:extLst>
                <a:ext uri="{FF2B5EF4-FFF2-40B4-BE49-F238E27FC236}">
                  <a16:creationId xmlns:a16="http://schemas.microsoft.com/office/drawing/2014/main" id="{0BD97176-935F-3D4E-B9A0-3E17388CF2C9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A09</a:t>
              </a:r>
              <a:endParaRPr lang="en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5" y="6372000"/>
            <a:ext cx="1938244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INF: </a:t>
            </a:r>
            <a:r>
              <a:rPr lang="en-US" sz="1300" b="0" noProof="0" dirty="0">
                <a:solidFill>
                  <a:srgbClr val="004C93"/>
                </a:solidFill>
              </a:rPr>
              <a:t>RDMS Update</a:t>
            </a:r>
            <a:br>
              <a:rPr lang="en-US" sz="1300" b="0" noProof="0" dirty="0">
                <a:solidFill>
                  <a:srgbClr val="004C93"/>
                </a:solidFill>
              </a:rPr>
            </a:br>
            <a:r>
              <a:rPr lang="en-US" sz="1200" noProof="0" dirty="0">
                <a:solidFill>
                  <a:srgbClr val="004C93"/>
                </a:solidFill>
              </a:rPr>
              <a:t>24 March 2026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c247.mdi.ruhr-uni-bochum.de/file/csv/22677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247.mdi.ruhr-uni-bochum.de/file/csv/22680" TargetMode="External"/><Relationship Id="rId5" Type="http://schemas.openxmlformats.org/officeDocument/2006/relationships/hyperlink" Target="https://crc247.mdi.ruhr-uni-bochum.de/object/20250204_0010671_colanio_ph12_8_oer_lsv_eis-22680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crc247.mdi.ruhr-uni-bochum.de/file/csv/2267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hyperlink" Target="https://creativecommons.org/licenses/" TargetMode="External"/><Relationship Id="rId4" Type="http://schemas.openxmlformats.org/officeDocument/2006/relationships/hyperlink" Target="https://mdi.matinf.pro/object/au-ir-rh-ir-rich-dataset-5-18956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s://crc247.mdi.ruhr-uni-bochum.de/adminobject/editgraph/30212?mode=AccessControl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mdi.matinf.pro/public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hyperlink" Target="https://www.google.com/search?q=la-co-ni-o+exploration+site%3Acrc247.mdi.ruhr-uni-bochum.de" TargetMode="External"/><Relationship Id="rId10" Type="http://schemas.openxmlformats.org/officeDocument/2006/relationships/image" Target="../media/image45.png"/><Relationship Id="rId4" Type="http://schemas.openxmlformats.org/officeDocument/2006/relationships/hyperlink" Target="https://mdi.matinf.pro/public/type/8" TargetMode="Externa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ruhr-uni-bochum.de/vic/infproject/-/tree/master/SCRIPTS/Extract_ExperimentData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crc1625.mdi.ruhr-uni-bochum.d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c1625.mdi.ruhr-uni-bochum.de/search/?system=Pt&amp;pgsize=100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crc1625.mdi.ruhr-uni-bochum.de/report/chemspacecoverage?nmin=5&amp;nmax=5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crc1625.mdi.ruhr-uni-bochum.de/report/chemspacecoverag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hyperlink" Target="https://crc1625.mdi.ruhr-uni-bochum.de/report/objectsstatistics" TargetMode="External"/><Relationship Id="rId4" Type="http://schemas.openxmlformats.org/officeDocument/2006/relationships/hyperlink" Target="https://crc1625.mdi.ruhr-uni-bochum.de/home/genera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pn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31" Type="http://schemas.openxmlformats.org/officeDocument/2006/relationships/image" Target="../media/image85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svg"/><Relationship Id="rId8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hyperlink" Target="https://vdudarev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vroui" TargetMode="Externa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di.matinf.pro/home/doc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test-sampl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hyperlink" Target="https://inf.mdi.ruhr-uni-bochum.de/dataset/sampleshowascsv/3268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inf.pro/crc247-fp2-inf-report.htm" TargetMode="External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472-agauirpdpt-on-au-111-on-mica-3457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crc1625.mdi.ruhr-uni-bochum.de/rubric/s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sample-demo-2919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7084" y="1258426"/>
            <a:ext cx="2572098" cy="12459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Victor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Dudarev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321" y="3164176"/>
            <a:ext cx="11213959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INF: Research Data Management System Update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a Recap of the Key Points)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  <p:pic>
        <p:nvPicPr>
          <p:cNvPr id="2" name="Picture 6" descr="Logo CRC Compositionally complex solid solutions">
            <a:extLst>
              <a:ext uri="{FF2B5EF4-FFF2-40B4-BE49-F238E27FC236}">
                <a16:creationId xmlns:a16="http://schemas.microsoft.com/office/drawing/2014/main" id="{29EC12D7-0159-7437-142E-6F8CC55A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5" y="5550881"/>
            <a:ext cx="812356" cy="7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B00A9-650A-63E2-C085-5AB107B67E47}"/>
              </a:ext>
            </a:extLst>
          </p:cNvPr>
          <p:cNvSpPr txBox="1"/>
          <p:nvPr/>
        </p:nvSpPr>
        <p:spPr>
          <a:xfrm>
            <a:off x="502418" y="4804456"/>
            <a:ext cx="1119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Data Publication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80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71EE-43EB-0605-E784-FD341FDA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9">
            <a:extLst>
              <a:ext uri="{FF2B5EF4-FFF2-40B4-BE49-F238E27FC236}">
                <a16:creationId xmlns:a16="http://schemas.microsoft.com/office/drawing/2014/main" id="{C5283C16-C9E2-538C-8B18-1BE578DBA9CC}"/>
              </a:ext>
            </a:extLst>
          </p:cNvPr>
          <p:cNvSpPr/>
          <p:nvPr/>
        </p:nvSpPr>
        <p:spPr>
          <a:xfrm>
            <a:off x="70338" y="5757701"/>
            <a:ext cx="6461092" cy="556359"/>
          </a:xfrm>
          <a:prstGeom prst="rect">
            <a:avLst/>
          </a:prstGeom>
          <a:solidFill>
            <a:srgbClr val="FF0000">
              <a:alpha val="2822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Quality Assurance</a:t>
            </a:r>
          </a:p>
          <a:p>
            <a:pPr algn="r"/>
            <a:r>
              <a:rPr lang="en-US" sz="1500" noProof="0" dirty="0">
                <a:solidFill>
                  <a:schemeClr val="tx1"/>
                </a:solidFill>
              </a:rPr>
              <a:t>(personal responsibility)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E6FE7F-580E-327B-5770-8D177BF2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0" y="2036317"/>
            <a:ext cx="5115142" cy="3038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A788A7-5D43-25AC-3E6A-CA33A1BF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72" y="2814073"/>
            <a:ext cx="4449443" cy="2832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105172-BE08-CD18-E7D9-5861F33B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in data visualizations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2C36-7A5A-BE46-4DC8-A46EF8DFB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2668" y="6362199"/>
            <a:ext cx="9294725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sz="1200" dirty="0"/>
              <a:t>SDC Processed (csv, zip)</a:t>
            </a:r>
            <a:r>
              <a:rPr lang="en-US" altLang="ru-RU" sz="1200" b="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1200" dirty="0">
                <a:hlinkClick r:id="rId5"/>
              </a:rPr>
              <a:t>https://crc247.mdi.ruhr-uni-bochum.de/object/20250204_0010671_colanio_ph12_8_oer_lsv_eis-22680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Visualization with a slider: </a:t>
            </a:r>
            <a:r>
              <a:rPr lang="en-US" sz="1200" dirty="0">
                <a:hlinkClick r:id="rId6"/>
              </a:rPr>
              <a:t>https://crc247.mdi.ruhr-uni-bochum.de/file/csv/22680</a:t>
            </a:r>
            <a:endParaRPr lang="en-US" sz="1200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B2C7D-1059-5706-57BA-E6283D2E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886" y="150724"/>
            <a:ext cx="5298013" cy="5963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ABE1F-7873-3C16-EAC2-EF48FD79F279}"/>
              </a:ext>
            </a:extLst>
          </p:cNvPr>
          <p:cNvSpPr txBox="1"/>
          <p:nvPr/>
        </p:nvSpPr>
        <p:spPr>
          <a:xfrm>
            <a:off x="92364" y="77134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Implement interactive data visualization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Use case: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SDC Processed (csv, zip) type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CSV with fixed format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5FDDCD-6967-A79E-C829-547DFF66B515}"/>
              </a:ext>
            </a:extLst>
          </p:cNvPr>
          <p:cNvCxnSpPr>
            <a:cxnSpLocks/>
          </p:cNvCxnSpPr>
          <p:nvPr/>
        </p:nvCxnSpPr>
        <p:spPr>
          <a:xfrm flipV="1">
            <a:off x="3223491" y="1163782"/>
            <a:ext cx="3657600" cy="38792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545190-2CB3-7E36-BD62-95678FADA8F8}"/>
              </a:ext>
            </a:extLst>
          </p:cNvPr>
          <p:cNvCxnSpPr>
            <a:cxnSpLocks/>
          </p:cNvCxnSpPr>
          <p:nvPr/>
        </p:nvCxnSpPr>
        <p:spPr>
          <a:xfrm>
            <a:off x="4355184" y="1414021"/>
            <a:ext cx="3763580" cy="257608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5D8E44-CE94-8DF5-91AB-E5EC90644C7D}"/>
              </a:ext>
            </a:extLst>
          </p:cNvPr>
          <p:cNvSpPr txBox="1">
            <a:spLocks/>
          </p:cNvSpPr>
          <p:nvPr/>
        </p:nvSpPr>
        <p:spPr>
          <a:xfrm>
            <a:off x="81482" y="5736000"/>
            <a:ext cx="3630440" cy="485999"/>
          </a:xfrm>
          <a:prstGeom prst="rect">
            <a:avLst/>
          </a:prstGeom>
        </p:spPr>
        <p:txBody>
          <a:bodyPr vert="horz" lIns="36000" tIns="18000" rIns="36000" bIns="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377">
              <a:buNone/>
            </a:pPr>
            <a:r>
              <a:rPr lang="en-US" sz="1200" dirty="0"/>
              <a:t>Strange things in experiments</a:t>
            </a:r>
            <a:r>
              <a:rPr lang="ru-RU" sz="1200" dirty="0"/>
              <a:t> (</a:t>
            </a:r>
            <a:r>
              <a:rPr lang="en-US" sz="1200" dirty="0"/>
              <a:t>discovery or mistake?</a:t>
            </a:r>
            <a:r>
              <a:rPr lang="ru-RU" sz="1200" dirty="0"/>
              <a:t>)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8"/>
              </a:rPr>
              <a:t>https://crc247.mdi.ruhr-uni-bochum.de/file/csv/22677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9"/>
              </a:rPr>
              <a:t>https://crc247.mdi.ruhr-uni-bochum.de/file/csv/22674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839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E1D9-B9A6-321F-14F6-C1796741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16F62E6-0258-AD1A-AB82-0C45E9E7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Curation: Flagging unreliable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5EE002-5372-8D36-D4F1-909F68C56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47062-43AF-63FB-631E-38781DD109A2}"/>
              </a:ext>
            </a:extLst>
          </p:cNvPr>
          <p:cNvSpPr txBox="1"/>
          <p:nvPr/>
        </p:nvSpPr>
        <p:spPr>
          <a:xfrm>
            <a:off x="200966" y="894863"/>
            <a:ext cx="11708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Motivation</a:t>
            </a:r>
            <a:r>
              <a:rPr lang="en-US" sz="2000" dirty="0">
                <a:solidFill>
                  <a:prstClr val="black"/>
                </a:solidFill>
              </a:rPr>
              <a:t>: mark/flag suspicious samples / samples regions (measurement areas)  =&gt;  </a:t>
            </a:r>
            <a:r>
              <a:rPr lang="en-US" sz="2000" b="1" dirty="0" err="1">
                <a:solidFill>
                  <a:prstClr val="black"/>
                </a:solidFill>
              </a:rPr>
              <a:t>IsProblematic</a:t>
            </a:r>
            <a:r>
              <a:rPr lang="en-US" sz="2000" dirty="0">
                <a:solidFill>
                  <a:prstClr val="black"/>
                </a:solidFill>
              </a:rPr>
              <a:t> property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EF5F-7CC6-CA6C-F85B-90977F9F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612" y="4560128"/>
            <a:ext cx="7674822" cy="1645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62A14-8AF7-2C37-28F8-C777AA2EE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95" y="22034"/>
            <a:ext cx="2006703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6D370-47C4-01C3-5EDD-F3FDEB8DF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8" y="1288459"/>
            <a:ext cx="7942322" cy="3227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CDEA94-5877-B70B-36BE-97BE6130EFAB}"/>
              </a:ext>
            </a:extLst>
          </p:cNvPr>
          <p:cNvSpPr txBox="1"/>
          <p:nvPr/>
        </p:nvSpPr>
        <p:spPr>
          <a:xfrm>
            <a:off x="8812530" y="1549662"/>
            <a:ext cx="2331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Sample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E33F6-DC80-7966-27AC-F70196B63142}"/>
              </a:ext>
            </a:extLst>
          </p:cNvPr>
          <p:cNvCxnSpPr>
            <a:cxnSpLocks/>
          </p:cNvCxnSpPr>
          <p:nvPr/>
        </p:nvCxnSpPr>
        <p:spPr>
          <a:xfrm flipH="1">
            <a:off x="8196550" y="2001635"/>
            <a:ext cx="2985570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50D7C5-EF81-3E2D-C2D0-8029E7F8B85D}"/>
              </a:ext>
            </a:extLst>
          </p:cNvPr>
          <p:cNvSpPr txBox="1"/>
          <p:nvPr/>
        </p:nvSpPr>
        <p:spPr>
          <a:xfrm>
            <a:off x="1572613" y="4985089"/>
            <a:ext cx="2613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Volume composition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FE4A9E-E019-A059-4A44-074D41D03230}"/>
              </a:ext>
            </a:extLst>
          </p:cNvPr>
          <p:cNvCxnSpPr>
            <a:cxnSpLocks/>
          </p:cNvCxnSpPr>
          <p:nvPr/>
        </p:nvCxnSpPr>
        <p:spPr>
          <a:xfrm>
            <a:off x="1309171" y="5756551"/>
            <a:ext cx="3031475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485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A3EE3D-D394-7629-4931-8A810B6A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02" y="1365240"/>
            <a:ext cx="9402487" cy="1876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 in objects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9B3F-1D07-B500-3103-8B6DC681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https://mdi.matinf.pro/object/au-ir-rh-ir-rich-dataset-5-189564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</a:rPr>
              <a:t>Possible licenses: </a:t>
            </a:r>
            <a:r>
              <a:rPr lang="en-US" altLang="ru-RU" sz="1200" dirty="0">
                <a:solidFill>
                  <a:prstClr val="black"/>
                </a:solidFill>
                <a:hlinkClick r:id="rId5"/>
              </a:rPr>
              <a:t>https://creativecommons.org/licenses/</a:t>
            </a:r>
            <a:endParaRPr lang="en-US" altLang="ru-RU" sz="1200" dirty="0">
              <a:solidFill>
                <a:prstClr val="black"/>
              </a:solidFill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A6DF9F1-DCFB-8B98-C6AC-52FB88A2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07" y="3387453"/>
            <a:ext cx="11211662" cy="238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Default: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tenant’s license (CC BY 4.0), configured for a tenant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Adjustment –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set License (String) property for the object: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Name: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“License”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Value: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License_Name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“CC BY 4.0”)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Comment: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License_URL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“https://creativecommons.org/licenses/by/4.0/”)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11B70-2875-86D6-D859-1885146B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157" y="0"/>
            <a:ext cx="7866843" cy="404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EAD52-370F-39CB-467C-AEE0B3FBAD1A}"/>
              </a:ext>
            </a:extLst>
          </p:cNvPr>
          <p:cNvCxnSpPr>
            <a:cxnSpLocks/>
          </p:cNvCxnSpPr>
          <p:nvPr/>
        </p:nvCxnSpPr>
        <p:spPr>
          <a:xfrm flipH="1">
            <a:off x="10962752" y="512466"/>
            <a:ext cx="723481" cy="9344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5C6C67-B223-D062-E332-72EA39D16F7C}"/>
              </a:ext>
            </a:extLst>
          </p:cNvPr>
          <p:cNvSpPr txBox="1"/>
          <p:nvPr/>
        </p:nvSpPr>
        <p:spPr>
          <a:xfrm>
            <a:off x="253497" y="820268"/>
            <a:ext cx="11805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accompany objects/data with explicit data sharing terms.</a:t>
            </a:r>
          </a:p>
        </p:txBody>
      </p:sp>
    </p:spTree>
    <p:extLst>
      <p:ext uri="{BB962C8B-B14F-4D97-AF65-F5344CB8AC3E}">
        <p14:creationId xmlns:p14="http://schemas.microsoft.com/office/powerpoint/2010/main" val="249158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Managing data access policy using the </a:t>
            </a:r>
            <a:r>
              <a:rPr lang="en-US" sz="2133" u="sng" dirty="0">
                <a:solidFill>
                  <a:prstClr val="black"/>
                </a:solidFill>
              </a:rPr>
              <a:t>Access Control</a:t>
            </a:r>
            <a:r>
              <a:rPr lang="en-US" sz="2133" dirty="0">
                <a:solidFill>
                  <a:prstClr val="black"/>
                </a:solidFill>
              </a:rPr>
              <a:t> attribute at the individual object level.</a:t>
            </a:r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RDMS data access policy is controlled via Access Levels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Access Levels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the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EF812C-D81F-8688-8005-CCB808CBA484}"/>
              </a:ext>
            </a:extLst>
          </p:cNvPr>
          <p:cNvCxnSpPr>
            <a:cxnSpLocks/>
          </p:cNvCxnSpPr>
          <p:nvPr/>
        </p:nvCxnSpPr>
        <p:spPr>
          <a:xfrm flipV="1">
            <a:off x="980339" y="3086013"/>
            <a:ext cx="0" cy="1075020"/>
          </a:xfrm>
          <a:prstGeom prst="straightConnector1">
            <a:avLst/>
          </a:prstGeom>
          <a:noFill/>
          <a:ln w="127000" cap="flat" cmpd="sng" algn="ctr">
            <a:solidFill>
              <a:srgbClr val="00B05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7A26-E750-72ED-8887-FEB2AE41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8FD73C-38CF-5051-D79B-69FF517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6" y="1505470"/>
            <a:ext cx="6412683" cy="3601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1B4E9-3FA9-4A1D-8B69-5E3DE487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544" y="1699425"/>
            <a:ext cx="5279894" cy="17856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4CDE63-1470-F005-8684-6F5E4A02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F9B4-A45A-0F80-FA72-B01865AC0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https://crc247.mdi.ruhr-uni-bochum.de/adminobject/edititem/30212/?returl=%2Fobject%2Fla-co-ni-o-exploration-147192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https://crc247.mdi.ruhr-uni-bochum.de/adminobject/editgraph/30212?mode=AccessControl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9FB5D9CF-8DBC-AB1C-5AB0-DAED5F3D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0" y="755209"/>
            <a:ext cx="727101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Change Access Control for entire object graph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869A5C-322F-64B8-283E-73EB1E9DA280}"/>
              </a:ext>
            </a:extLst>
          </p:cNvPr>
          <p:cNvCxnSpPr>
            <a:cxnSpLocks/>
          </p:cNvCxnSpPr>
          <p:nvPr/>
        </p:nvCxnSpPr>
        <p:spPr>
          <a:xfrm flipV="1">
            <a:off x="3176337" y="2250831"/>
            <a:ext cx="3586204" cy="22152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7844B3-0164-7900-0287-128A280CF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240" y="280401"/>
            <a:ext cx="533474" cy="5239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DB4495-893B-0537-124C-A2F6818F6C1F}"/>
              </a:ext>
            </a:extLst>
          </p:cNvPr>
          <p:cNvCxnSpPr>
            <a:cxnSpLocks/>
          </p:cNvCxnSpPr>
          <p:nvPr/>
        </p:nvCxnSpPr>
        <p:spPr>
          <a:xfrm flipH="1">
            <a:off x="6217920" y="746598"/>
            <a:ext cx="642552" cy="8896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B2F00E0-8C58-7D61-E8F6-34CC1F9F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1E6B-AD48-D45C-6445-AD2135DC6D88}"/>
              </a:ext>
            </a:extLst>
          </p:cNvPr>
          <p:cNvCxnSpPr>
            <a:cxnSpLocks/>
          </p:cNvCxnSpPr>
          <p:nvPr/>
        </p:nvCxnSpPr>
        <p:spPr>
          <a:xfrm>
            <a:off x="6955134" y="3066423"/>
            <a:ext cx="812648" cy="126543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56FE78-E8ED-C84E-BD1A-3550F4990D34}"/>
              </a:ext>
            </a:extLst>
          </p:cNvPr>
          <p:cNvSpPr txBox="1"/>
          <p:nvPr/>
        </p:nvSpPr>
        <p:spPr>
          <a:xfrm>
            <a:off x="7664050" y="4228641"/>
            <a:ext cx="3024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Detailed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Authors (Creators)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Full Object list for a graph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  <a:p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59D5F-0E17-72BC-009A-0A670B310BAE}"/>
              </a:ext>
            </a:extLst>
          </p:cNvPr>
          <p:cNvSpPr txBox="1"/>
          <p:nvPr/>
        </p:nvSpPr>
        <p:spPr>
          <a:xfrm>
            <a:off x="9864437" y="3671515"/>
            <a:ext cx="2253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Making objects public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E5296-FB67-8C62-AF54-81DDB1305928}"/>
              </a:ext>
            </a:extLst>
          </p:cNvPr>
          <p:cNvCxnSpPr>
            <a:cxnSpLocks/>
          </p:cNvCxnSpPr>
          <p:nvPr/>
        </p:nvCxnSpPr>
        <p:spPr>
          <a:xfrm flipV="1">
            <a:off x="11181548" y="3352801"/>
            <a:ext cx="0" cy="34631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03878-0E5A-188F-2599-E7A654843F0A}"/>
              </a:ext>
            </a:extLst>
          </p:cNvPr>
          <p:cNvCxnSpPr>
            <a:cxnSpLocks/>
          </p:cNvCxnSpPr>
          <p:nvPr/>
        </p:nvCxnSpPr>
        <p:spPr>
          <a:xfrm flipH="1" flipV="1">
            <a:off x="8138361" y="3380072"/>
            <a:ext cx="3075071" cy="28715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307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EBC7-0E85-F591-6C9D-1895C5BD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BEF0A-B9DB-83A9-4256-778E815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objects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E266E-4720-A0DC-42E0-3A76F3641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https://mdi.matinf.pro/public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		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https://mdi.matinf.pro/public/type/8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https://www.google.com/search?q=la-co-ni-o+exploration+site%3Acrc247.mdi.ruhr-uni-bochum.de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8FFD51F-063A-C3BC-7E37-D505EA3C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6" y="760603"/>
            <a:ext cx="60491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make public objects findable for search bots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78327-6072-FC64-6A81-8BF8FDF12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462" y="0"/>
            <a:ext cx="8335538" cy="28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A7B7A-EC83-F1C0-9DBB-283673B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" y="1602086"/>
            <a:ext cx="4975904" cy="343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1BE06-3EC5-7C54-3AF9-07C969184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872" y="433031"/>
            <a:ext cx="6520281" cy="34412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BB7A4-4116-311B-5238-AE383A36A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76" y="5142244"/>
            <a:ext cx="9764488" cy="73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C9699-A7A5-9E89-D958-1A8590C55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637" y="3972972"/>
            <a:ext cx="5267980" cy="232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9A66A-C3B0-D8D1-D5E6-4FFCC564C89F}"/>
              </a:ext>
            </a:extLst>
          </p:cNvPr>
          <p:cNvCxnSpPr>
            <a:cxnSpLocks/>
          </p:cNvCxnSpPr>
          <p:nvPr/>
        </p:nvCxnSpPr>
        <p:spPr>
          <a:xfrm flipV="1">
            <a:off x="6119446" y="4652387"/>
            <a:ext cx="763675" cy="80386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149343-71A7-1E0A-0D26-A2FA2A3B8931}"/>
              </a:ext>
            </a:extLst>
          </p:cNvPr>
          <p:cNvCxnSpPr>
            <a:cxnSpLocks/>
          </p:cNvCxnSpPr>
          <p:nvPr/>
        </p:nvCxnSpPr>
        <p:spPr>
          <a:xfrm flipV="1">
            <a:off x="2074173" y="962526"/>
            <a:ext cx="3575856" cy="191054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C1358A-6F9F-D53B-0BEE-F6ABCAEEC5CF}"/>
              </a:ext>
            </a:extLst>
          </p:cNvPr>
          <p:cNvSpPr txBox="1"/>
          <p:nvPr/>
        </p:nvSpPr>
        <p:spPr>
          <a:xfrm>
            <a:off x="144380" y="5951439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To </a:t>
            </a:r>
            <a:r>
              <a:rPr lang="en-US" altLang="ru-RU" dirty="0">
                <a:solidFill>
                  <a:prstClr val="black"/>
                </a:solidFill>
              </a:rPr>
              <a:t>d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o: generate </a:t>
            </a:r>
            <a:r>
              <a:rPr lang="en-US" altLang="ru-RU" sz="1800" u="sng" dirty="0">
                <a:solidFill>
                  <a:prstClr val="black"/>
                </a:solidFill>
                <a:latin typeface="+mn-lt"/>
              </a:rPr>
              <a:t>sitemap.xml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(metadata for search bots)</a:t>
            </a:r>
          </a:p>
        </p:txBody>
      </p:sp>
    </p:spTree>
    <p:extLst>
      <p:ext uri="{BB962C8B-B14F-4D97-AF65-F5344CB8AC3E}">
        <p14:creationId xmlns:p14="http://schemas.microsoft.com/office/powerpoint/2010/main" val="2532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7B1F-A076-754D-5619-617779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46E9D-33C3-D5A1-06A4-53E5C18A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47537-3575-B356-64E2-3FF493968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https://gitlab.ruhr-uni-bochum.de/vic/infproject/-/tree/master/SCRIPTS/Extract_ExperimentData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python VroApi.py --object-id 21579 --tenant-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"https://crc1625.mdi.ruhr-uni-bochum.de" --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-key "&lt;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VRO_API_Key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&gt;" --publish-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"Publish"</a:t>
            </a: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EBB9926-98AA-70E1-5D59-C6664135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sz="2000" b="1" dirty="0">
                <a:solidFill>
                  <a:srgbClr val="004C93"/>
                </a:solidFill>
              </a:rPr>
              <a:t>Python code on the top of VRO API</a:t>
            </a:r>
            <a:endParaRPr lang="en-US" altLang="ru-RU" sz="2133" b="1" dirty="0">
              <a:solidFill>
                <a:srgbClr val="004C93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a graph snapshot (folder with (meta)data) to publish on external repositories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Input: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Tenant URL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altLang="ru-RU" sz="2133" dirty="0">
                <a:solidFill>
                  <a:prstClr val="black"/>
                </a:solidFill>
                <a:latin typeface="+mn-lt"/>
                <a:hlinkClick r:id="rId4"/>
              </a:rPr>
              <a:t>https://crc1625.mdi.ruhr-uni-bochum.de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VRO API Key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(assigned to user by an administrator upon request; to do: GUI for power users…)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root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ObjectId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(top-level object,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idea or experiment plan)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Output: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folder that contains: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readme.md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index.html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folder (with CSV and JSON)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+ index.csv / </a:t>
            </a:r>
            <a:r>
              <a:rPr lang="en-US" altLang="ru-RU" sz="1733" dirty="0" err="1">
                <a:solidFill>
                  <a:prstClr val="black"/>
                </a:solidFill>
                <a:latin typeface="+mn-lt"/>
              </a:rPr>
              <a:t>index.json</a:t>
            </a: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 – all basic objects metadata in a graph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Documents (with files associated)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652E7-F4D7-4B93-74E0-6BBBE1C00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061" y="4165837"/>
            <a:ext cx="4810796" cy="1409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About | Zenodo">
            <a:extLst>
              <a:ext uri="{FF2B5EF4-FFF2-40B4-BE49-F238E27FC236}">
                <a16:creationId xmlns:a16="http://schemas.microsoft.com/office/drawing/2014/main" id="{20691128-92DA-ED11-11DF-8CC5417A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28" y="4983980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2CC9ED-D9BC-DB22-B251-4F68AD313AE8}"/>
              </a:ext>
            </a:extLst>
          </p:cNvPr>
          <p:cNvCxnSpPr>
            <a:cxnSpLocks/>
          </p:cNvCxnSpPr>
          <p:nvPr/>
        </p:nvCxnSpPr>
        <p:spPr>
          <a:xfrm>
            <a:off x="9356689" y="5267011"/>
            <a:ext cx="1264418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9F9494-D0F0-3C40-D920-70B78ABDC956}"/>
              </a:ext>
            </a:extLst>
          </p:cNvPr>
          <p:cNvSpPr txBox="1"/>
          <p:nvPr/>
        </p:nvSpPr>
        <p:spPr>
          <a:xfrm>
            <a:off x="9528351" y="4904825"/>
            <a:ext cx="10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data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.zip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7FFA4-9C53-FC1D-AC8E-368161E79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B44B-E734-2024-91EB-39A90131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1F24F2-1CE5-439A-9476-81B51293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3" y="1258117"/>
            <a:ext cx="6743659" cy="5017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17F56-9AAA-FBD1-481F-4FF6A81D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Search Criteria Extension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B611-63B5-6BF9-2CAD-68BC0FF23F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https://crc1625.mdi.ruhr-uni-bochum.de/search/?system=Pt&amp;pgsize=1000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381ED51-5FFA-2A74-809A-22455DD8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6" y="805027"/>
            <a:ext cx="973693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Motivation: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add more search criteria to increase expressiveness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5E3E4-8B4F-CAAE-4816-EAE2D932A3AF}"/>
              </a:ext>
            </a:extLst>
          </p:cNvPr>
          <p:cNvSpPr txBox="1"/>
          <p:nvPr/>
        </p:nvSpPr>
        <p:spPr>
          <a:xfrm>
            <a:off x="7003701" y="1226176"/>
            <a:ext cx="518829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</a:t>
            </a:r>
            <a:r>
              <a:rPr lang="en-US" b="1" dirty="0"/>
              <a:t>search parameters </a:t>
            </a:r>
            <a:r>
              <a:rPr lang="en-US" dirty="0"/>
              <a:t>(as named in </a:t>
            </a:r>
            <a:r>
              <a:rPr lang="en-US" u="sng" dirty="0"/>
              <a:t>query string</a:t>
            </a:r>
            <a:r>
              <a:rPr lang="en-US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rid</a:t>
            </a:r>
            <a:r>
              <a:rPr lang="en-US" sz="1600" dirty="0"/>
              <a:t> – Rubric identifier (to search objects only within specified rubric)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nmin</a:t>
            </a:r>
            <a:r>
              <a:rPr lang="en-US" sz="1600" dirty="0"/>
              <a:t> – Minimal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nmax</a:t>
            </a:r>
            <a:r>
              <a:rPr lang="en-US" sz="1600" dirty="0"/>
              <a:t> – Maximal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olonl</a:t>
            </a:r>
            <a:r>
              <a:rPr lang="en-US" sz="1600" dirty="0"/>
              <a:t> – Graph depth (root in &lt;Object Id&gt; node)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updatedbyuser</a:t>
            </a:r>
            <a:r>
              <a:rPr lang="en-US" sz="1600" dirty="0"/>
              <a:t> – user, who updated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updatedmin</a:t>
            </a:r>
            <a:r>
              <a:rPr lang="en-US" sz="1600" dirty="0"/>
              <a:t> – minimal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updatedmax</a:t>
            </a:r>
            <a:r>
              <a:rPr lang="en-US" sz="1600" dirty="0"/>
              <a:t> – maximal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pgsize</a:t>
            </a:r>
            <a:r>
              <a:rPr lang="en-US" sz="1600" dirty="0"/>
              <a:t> – search page size in objects (1000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pgn</a:t>
            </a:r>
            <a:r>
              <a:rPr lang="en-US" sz="1600" dirty="0"/>
              <a:t> – search page number (1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By default: top 1000 search results…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628414-6848-DAA9-7F55-4876BD5BF9CF}"/>
              </a:ext>
            </a:extLst>
          </p:cNvPr>
          <p:cNvCxnSpPr>
            <a:cxnSpLocks/>
          </p:cNvCxnSpPr>
          <p:nvPr/>
        </p:nvCxnSpPr>
        <p:spPr>
          <a:xfrm flipH="1">
            <a:off x="5365819" y="2497394"/>
            <a:ext cx="1742904" cy="102957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FC94CD-F07E-F0D3-A506-1313582B47A8}"/>
              </a:ext>
            </a:extLst>
          </p:cNvPr>
          <p:cNvCxnSpPr>
            <a:cxnSpLocks/>
          </p:cNvCxnSpPr>
          <p:nvPr/>
        </p:nvCxnSpPr>
        <p:spPr>
          <a:xfrm flipH="1">
            <a:off x="4454013" y="3126658"/>
            <a:ext cx="2664542" cy="134701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79070-D6CD-68AF-DEAA-195CAD0985D1}"/>
              </a:ext>
            </a:extLst>
          </p:cNvPr>
          <p:cNvCxnSpPr>
            <a:cxnSpLocks/>
          </p:cNvCxnSpPr>
          <p:nvPr/>
        </p:nvCxnSpPr>
        <p:spPr>
          <a:xfrm flipH="1">
            <a:off x="1681316" y="1651819"/>
            <a:ext cx="5456903" cy="314632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38D260-BECF-2ECB-6629-3450A047BFE7}"/>
              </a:ext>
            </a:extLst>
          </p:cNvPr>
          <p:cNvCxnSpPr>
            <a:cxnSpLocks/>
          </p:cNvCxnSpPr>
          <p:nvPr/>
        </p:nvCxnSpPr>
        <p:spPr>
          <a:xfrm flipH="1">
            <a:off x="3519948" y="3851238"/>
            <a:ext cx="3601614" cy="229392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246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B048-C445-B2EC-7543-CFDF8BE5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A53AB-2111-8188-575E-34798FDB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A01-A02</a:t>
            </a:r>
            <a:r>
              <a:rPr lang="en-US" dirty="0"/>
              <a:t>: How many quinary systems do we have?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BFC1F-2A31-5806-171F-7C56FE0F9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Strict search (16/126): 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https://crc1625.mdi.ruhr-uni-bochum.de/report/chemspacecoverage?nmin=5&amp;nmax=5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Relaxed search (31/126):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https://crc1625.mdi.ruhr-uni-bochum.de/report/chemspacecoverage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83D5C529-2248-3DC5-8B06-74092A07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7" y="1031058"/>
            <a:ext cx="1171317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Strict result: </a:t>
            </a:r>
            <a:r>
              <a:rPr lang="en-US" altLang="ru-RU" sz="2133" b="1" dirty="0">
                <a:solidFill>
                  <a:srgbClr val="0070C0"/>
                </a:solidFill>
                <a:latin typeface="+mn-lt"/>
              </a:rPr>
              <a:t>16 of 126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(quinary only)			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Relaxed result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133" b="1" dirty="0">
                <a:solidFill>
                  <a:srgbClr val="0070C0"/>
                </a:solidFill>
                <a:latin typeface="+mn-lt"/>
              </a:rPr>
              <a:t>31 of 126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(quinary+)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66D3C3-7717-5C81-A9FC-8E7C8F8C0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864" y="0"/>
            <a:ext cx="2322136" cy="8023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78A141-7746-0202-4257-7ED4E5D1A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86" y="1581162"/>
            <a:ext cx="2539738" cy="4700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A6CDB4-44A3-E8A2-245F-A6382939A34D}"/>
              </a:ext>
            </a:extLst>
          </p:cNvPr>
          <p:cNvSpPr txBox="1"/>
          <p:nvPr/>
        </p:nvSpPr>
        <p:spPr>
          <a:xfrm>
            <a:off x="151544" y="724800"/>
            <a:ext cx="9639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Chemical space coverage for systems of 5 elements from { Ag, Au, Cu,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system-ui"/>
              </a:rPr>
              <a:t>Ir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, Pd, Pt, Re, Rh, Ru }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B7FEB0-3076-DDEC-B593-B964E56FD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182" y="1587170"/>
            <a:ext cx="2651193" cy="471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C3689C-BB4B-C33C-D186-CC9858293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691" y="1587637"/>
            <a:ext cx="2668889" cy="4477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1DF0A7-B74D-9B14-F29C-E4C4C12E9D5D}"/>
              </a:ext>
            </a:extLst>
          </p:cNvPr>
          <p:cNvSpPr txBox="1"/>
          <p:nvPr/>
        </p:nvSpPr>
        <p:spPr>
          <a:xfrm>
            <a:off x="5076929" y="1930513"/>
            <a:ext cx="992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i="1" dirty="0"/>
              <a:t>vs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72550D-AD5A-415F-BCA3-1BA49A161A7C}"/>
              </a:ext>
            </a:extLst>
          </p:cNvPr>
          <p:cNvSpPr txBox="1"/>
          <p:nvPr/>
        </p:nvSpPr>
        <p:spPr>
          <a:xfrm>
            <a:off x="2845772" y="2994803"/>
            <a:ext cx="352615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FP1 Proposal, page 118:</a:t>
            </a:r>
          </a:p>
          <a:p>
            <a:pPr>
              <a:spcBef>
                <a:spcPts val="600"/>
              </a:spcBef>
            </a:pPr>
            <a:r>
              <a:rPr lang="en-US" sz="14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WP 1.1: Exploration strategy and selection of CCSS systems</a:t>
            </a:r>
          </a:p>
          <a:p>
            <a:r>
              <a:rPr lang="en-US" sz="1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For the 9 elements which are considered in phase I (Pt, </a:t>
            </a:r>
            <a:r>
              <a:rPr lang="en-US" sz="13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Ir</a:t>
            </a:r>
            <a:r>
              <a:rPr lang="en-US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Au, Rh, Ru, Pd, Ag, Cu, Re), 126 different quinary CCSS systems A-B-C-D-E are possible, from which </a:t>
            </a:r>
            <a:r>
              <a:rPr lang="en-US" sz="1300" b="0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most promising ones (</a:t>
            </a:r>
            <a:r>
              <a:rPr lang="en-US" sz="1300" b="0" i="0" u="sng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about 15 systems per year</a:t>
            </a:r>
            <a:r>
              <a:rPr lang="en-US" sz="1300" b="0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en-US" sz="13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for synthesis will be selected (see also cross-project collaboration, Section 1.2.2.8) to tackle the CRC research questions. </a:t>
            </a:r>
          </a:p>
          <a:p>
            <a:endParaRPr lang="en-US" sz="1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300" u="sng" dirty="0">
                <a:solidFill>
                  <a:srgbClr val="000000"/>
                </a:solidFill>
                <a:latin typeface="Arial" panose="020B0604020202020204" pitchFamily="34" charset="0"/>
              </a:rPr>
              <a:t>Takeaway message:</a:t>
            </a:r>
          </a:p>
          <a:p>
            <a:r>
              <a:rPr lang="en-US" sz="1300" i="1" dirty="0">
                <a:solidFill>
                  <a:srgbClr val="000000"/>
                </a:solidFill>
                <a:latin typeface="Arial" panose="020B0604020202020204" pitchFamily="34" charset="0"/>
              </a:rPr>
              <a:t>we are not that bad (as reported yesterday)…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351081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B1B5-A6CE-D839-AE1B-79B5BC1A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E7CA3-478A-94C5-E0B8-2415C382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93" y="5948624"/>
            <a:ext cx="9192908" cy="3810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9990EA-4CE7-A275-5DCB-3F192FDC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data do we have?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955FE-E89F-FA6B-5A9D-17DFF1B4B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General raw statistics: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https://crc1625.mdi.ruhr-uni-bochum.de/home/general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Objects Statistics report: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https://crc1625.mdi.ruhr-uni-bochum.de/report/objectsstatistics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159D9CB-B2B1-5047-AA93-5B98BD26A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23" y="799946"/>
            <a:ext cx="11713176" cy="534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Task: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raw data volume evaluation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Documents (files):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number: 3640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84 Gb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SQL Database: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42 k Objects (36 k volume compositions - auto)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98 k Links (between objects)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757 Projects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rows (all tables): 5834 k (~6 M)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90 Mb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srgbClr val="0432FF"/>
                </a:solidFill>
                <a:latin typeface="+mn-lt"/>
              </a:rPr>
              <a:t>In proposal (p. 348): </a:t>
            </a:r>
            <a:r>
              <a:rPr lang="en-US" altLang="ru-RU" sz="2133" b="1" dirty="0">
                <a:solidFill>
                  <a:srgbClr val="0432FF"/>
                </a:solidFill>
                <a:latin typeface="+mn-lt"/>
              </a:rPr>
              <a:t>10 Tb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BF2D3-5017-3D93-278E-F2EA06BE7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618" y="501475"/>
            <a:ext cx="4350901" cy="160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CABE1-457E-434F-4372-ADDF180EE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150" y="2311122"/>
            <a:ext cx="4193856" cy="3541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5B0809-F878-A508-718F-A656E3AEF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4150" y="6064998"/>
            <a:ext cx="1084853" cy="6874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914468-D34D-6262-E52B-54933BC5F14C}"/>
              </a:ext>
            </a:extLst>
          </p:cNvPr>
          <p:cNvCxnSpPr>
            <a:cxnSpLocks/>
          </p:cNvCxnSpPr>
          <p:nvPr/>
        </p:nvCxnSpPr>
        <p:spPr>
          <a:xfrm flipV="1">
            <a:off x="8490857" y="6551525"/>
            <a:ext cx="2512088" cy="140678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DACA9C-B9A9-AE42-AC0C-3E3EF7AB4DBF}"/>
              </a:ext>
            </a:extLst>
          </p:cNvPr>
          <p:cNvCxnSpPr>
            <a:cxnSpLocks/>
          </p:cNvCxnSpPr>
          <p:nvPr/>
        </p:nvCxnSpPr>
        <p:spPr>
          <a:xfrm flipV="1">
            <a:off x="7668571" y="6209881"/>
            <a:ext cx="0" cy="190919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2BDFC5-24BD-4489-74DC-9732A3C3FEF5}"/>
              </a:ext>
            </a:extLst>
          </p:cNvPr>
          <p:cNvCxnSpPr>
            <a:cxnSpLocks/>
          </p:cNvCxnSpPr>
          <p:nvPr/>
        </p:nvCxnSpPr>
        <p:spPr>
          <a:xfrm flipV="1">
            <a:off x="2363037" y="1205802"/>
            <a:ext cx="5173227" cy="463900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1B4B79-2BBE-5907-E897-06636E1860AF}"/>
              </a:ext>
            </a:extLst>
          </p:cNvPr>
          <p:cNvCxnSpPr>
            <a:cxnSpLocks/>
          </p:cNvCxnSpPr>
          <p:nvPr/>
        </p:nvCxnSpPr>
        <p:spPr>
          <a:xfrm flipV="1">
            <a:off x="5821345" y="3067665"/>
            <a:ext cx="1926474" cy="563140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8481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297295" y="991330"/>
            <a:ext cx="116803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Sample-oriented workflow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Sliders in data visualizations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Licenses in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Public objects registry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publication: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Levels consistency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 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Contributors/authors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Script to create “experiment snapshot”: (meta)data +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statistical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Architecture outlook</a:t>
            </a:r>
          </a:p>
        </p:txBody>
      </p:sp>
    </p:spTree>
    <p:extLst>
      <p:ext uri="{BB962C8B-B14F-4D97-AF65-F5344CB8AC3E}">
        <p14:creationId xmlns:p14="http://schemas.microsoft.com/office/powerpoint/2010/main" val="238085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4D80-32D2-8190-F5C3-95A502F5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CECE7-3620-799F-ED1F-6BCA6319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Architecture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E2D2-5F92-C996-8232-087039DA1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AE076-9E4F-8333-0C51-423BAB5CAA5F}"/>
              </a:ext>
            </a:extLst>
          </p:cNvPr>
          <p:cNvSpPr/>
          <p:nvPr/>
        </p:nvSpPr>
        <p:spPr>
          <a:xfrm>
            <a:off x="4560820" y="820074"/>
            <a:ext cx="6438894" cy="551411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E4C73110-F573-563C-15C8-D6D6404D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399" y="880345"/>
            <a:ext cx="6162675" cy="350173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5161C-D44E-9664-97C9-F299E13F28D2}"/>
              </a:ext>
            </a:extLst>
          </p:cNvPr>
          <p:cNvSpPr/>
          <p:nvPr/>
        </p:nvSpPr>
        <p:spPr>
          <a:xfrm>
            <a:off x="7148854" y="3914487"/>
            <a:ext cx="2027208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IO (SMB/S3)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F610C154-DAAD-C1C4-A119-AE9AD9F8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983" y="4427112"/>
            <a:ext cx="4561417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BE786-8FB0-6E98-E04B-48E18C254878}"/>
              </a:ext>
            </a:extLst>
          </p:cNvPr>
          <p:cNvSpPr/>
          <p:nvPr/>
        </p:nvSpPr>
        <p:spPr>
          <a:xfrm>
            <a:off x="9067012" y="242443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846666-A540-9DA2-1362-270F5DB9AF15}"/>
              </a:ext>
            </a:extLst>
          </p:cNvPr>
          <p:cNvSpPr/>
          <p:nvPr/>
        </p:nvSpPr>
        <p:spPr>
          <a:xfrm>
            <a:off x="5687192" y="1469160"/>
            <a:ext cx="3196930" cy="1607130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A13A4318-AC98-47EF-F416-14054CD6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545" y="4611452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7" name="Line 39">
            <a:extLst>
              <a:ext uri="{FF2B5EF4-FFF2-40B4-BE49-F238E27FC236}">
                <a16:creationId xmlns:a16="http://schemas.microsoft.com/office/drawing/2014/main" id="{DDC39987-7F4D-159F-1413-E10A10922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5575" y="5081736"/>
            <a:ext cx="639475" cy="562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8" name="Line 41">
            <a:extLst>
              <a:ext uri="{FF2B5EF4-FFF2-40B4-BE49-F238E27FC236}">
                <a16:creationId xmlns:a16="http://schemas.microsoft.com/office/drawing/2014/main" id="{F3C4F70F-3C16-4DD4-FF46-1B89B72F6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4201" y="1762997"/>
            <a:ext cx="242195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A5227893-E48E-68F6-7EEA-046D48AE9D06}"/>
              </a:ext>
            </a:extLst>
          </p:cNvPr>
          <p:cNvSpPr/>
          <p:nvPr/>
        </p:nvSpPr>
        <p:spPr>
          <a:xfrm>
            <a:off x="7219509" y="4645319"/>
            <a:ext cx="1939732" cy="800100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File Storages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73721B83-ACFD-E2B5-02C7-F6B092C0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81" y="4680725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11C86EEB-BB20-EC02-73E3-3170931CF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63" y="4732679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Databases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EF8670-52E8-31B1-6017-67ACCAD99A6D}"/>
              </a:ext>
            </a:extLst>
          </p:cNvPr>
          <p:cNvSpPr/>
          <p:nvPr/>
        </p:nvSpPr>
        <p:spPr>
          <a:xfrm>
            <a:off x="5057411" y="3917952"/>
            <a:ext cx="1495789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Dapper</a:t>
            </a:r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9C686CAF-C7A9-CFD8-4147-81F48E580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3507" y="4219289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D990F-BEF1-DA86-6FC3-80A2F6AA562D}"/>
              </a:ext>
            </a:extLst>
          </p:cNvPr>
          <p:cNvSpPr/>
          <p:nvPr/>
        </p:nvSpPr>
        <p:spPr>
          <a:xfrm>
            <a:off x="5066338" y="3239078"/>
            <a:ext cx="5487362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Access Layer</a:t>
            </a:r>
          </a:p>
        </p:txBody>
      </p:sp>
      <p:sp>
        <p:nvSpPr>
          <p:cNvPr id="26" name="Line 44">
            <a:extLst>
              <a:ext uri="{FF2B5EF4-FFF2-40B4-BE49-F238E27FC236}">
                <a16:creationId xmlns:a16="http://schemas.microsoft.com/office/drawing/2014/main" id="{A47D3895-F09F-4288-C21B-B6649F4C4C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2588" y="3554271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AA77D-7DBF-80C8-FA71-134373961F85}"/>
              </a:ext>
            </a:extLst>
          </p:cNvPr>
          <p:cNvSpPr txBox="1"/>
          <p:nvPr/>
        </p:nvSpPr>
        <p:spPr>
          <a:xfrm>
            <a:off x="4572000" y="870592"/>
            <a:ext cx="64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Application Services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C8A869-24BA-CCF6-5FE9-D2C605DAFD4D}"/>
              </a:ext>
            </a:extLst>
          </p:cNvPr>
          <p:cNvSpPr/>
          <p:nvPr/>
        </p:nvSpPr>
        <p:spPr>
          <a:xfrm>
            <a:off x="6684721" y="2560204"/>
            <a:ext cx="1201874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29C05-FC84-A47D-F760-D5049D25D2B3}"/>
              </a:ext>
            </a:extLst>
          </p:cNvPr>
          <p:cNvSpPr/>
          <p:nvPr/>
        </p:nvSpPr>
        <p:spPr>
          <a:xfrm>
            <a:off x="7626826" y="1600776"/>
            <a:ext cx="1132609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EB6E20-2246-9299-F2B0-D4578571B1A6}"/>
              </a:ext>
            </a:extLst>
          </p:cNvPr>
          <p:cNvSpPr/>
          <p:nvPr/>
        </p:nvSpPr>
        <p:spPr>
          <a:xfrm>
            <a:off x="5849988" y="1611168"/>
            <a:ext cx="1427112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92F790C5-5B53-A351-9FCB-8539502D32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503" y="2875398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641055A3-35A3-84C9-DB16-D25FFFAAF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430" y="1929826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A9FA7158-3705-AA9B-48E4-FDAB093B8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4193" y="1926361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6" name="Line 44">
            <a:extLst>
              <a:ext uri="{FF2B5EF4-FFF2-40B4-BE49-F238E27FC236}">
                <a16:creationId xmlns:a16="http://schemas.microsoft.com/office/drawing/2014/main" id="{49C82A7B-6208-1BA0-B5B4-EBE20ACDAF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0749" y="1780888"/>
            <a:ext cx="35877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0A9690-32DE-1978-3C18-F64D5CDB08C7}"/>
              </a:ext>
            </a:extLst>
          </p:cNvPr>
          <p:cNvSpPr txBox="1"/>
          <p:nvPr/>
        </p:nvSpPr>
        <p:spPr>
          <a:xfrm>
            <a:off x="4739640" y="5615774"/>
            <a:ext cx="454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Storage Services</a:t>
            </a:r>
          </a:p>
        </p:txBody>
      </p:sp>
      <p:sp>
        <p:nvSpPr>
          <p:cNvPr id="38" name="Line 44">
            <a:extLst>
              <a:ext uri="{FF2B5EF4-FFF2-40B4-BE49-F238E27FC236}">
                <a16:creationId xmlns:a16="http://schemas.microsoft.com/office/drawing/2014/main" id="{9329E749-1032-4C79-4BFD-57A652510A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84281" y="2712606"/>
            <a:ext cx="1194962" cy="103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9" name="Line 41">
            <a:extLst>
              <a:ext uri="{FF2B5EF4-FFF2-40B4-BE49-F238E27FC236}">
                <a16:creationId xmlns:a16="http://schemas.microsoft.com/office/drawing/2014/main" id="{375618E4-DD60-9839-DF01-58F12CCA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1220" y="2968923"/>
            <a:ext cx="1432560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0" name="Picture 36" descr="XML Web Service Ice">
            <a:extLst>
              <a:ext uri="{FF2B5EF4-FFF2-40B4-BE49-F238E27FC236}">
                <a16:creationId xmlns:a16="http://schemas.microsoft.com/office/drawing/2014/main" id="{4CF210D3-DA84-1A6F-15B0-CA6C5398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049" y="2371960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12F802-1D67-62D4-6137-7CCF7B18E65E}"/>
              </a:ext>
            </a:extLst>
          </p:cNvPr>
          <p:cNvSpPr txBox="1"/>
          <p:nvPr/>
        </p:nvSpPr>
        <p:spPr>
          <a:xfrm>
            <a:off x="11163718" y="1171583"/>
            <a:ext cx="71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users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FC52-4921-4DB4-4EE1-FE5F28B1907B}"/>
              </a:ext>
            </a:extLst>
          </p:cNvPr>
          <p:cNvSpPr txBox="1"/>
          <p:nvPr/>
        </p:nvSpPr>
        <p:spPr>
          <a:xfrm>
            <a:off x="11166488" y="2872923"/>
            <a:ext cx="81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agents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AAFD0D-402D-F39B-D2A7-661309D3F133}"/>
              </a:ext>
            </a:extLst>
          </p:cNvPr>
          <p:cNvSpPr txBox="1"/>
          <p:nvPr/>
        </p:nvSpPr>
        <p:spPr>
          <a:xfrm>
            <a:off x="4564970" y="5960408"/>
            <a:ext cx="64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MatInf</a:t>
            </a:r>
            <a:r>
              <a:rPr lang="en-US" dirty="0"/>
              <a:t> – Research Data Management System</a:t>
            </a: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id="{3286740E-C1C3-C759-D74A-C6BFDCE951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8755" y="4215824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B8D708D9-BFAC-5196-010A-C06E886DFD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880" y="3550807"/>
            <a:ext cx="9478" cy="3796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44C9B11-3CC1-96E2-EF8F-0BD863FA4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2507" y="2590102"/>
            <a:ext cx="270338" cy="27033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88A28B6-8854-01BF-E995-AFD92302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3055" y="1597409"/>
            <a:ext cx="321445" cy="32144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49CA8A6-4802-81D3-E1D5-5B7EB0B4D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7929" y="1630330"/>
            <a:ext cx="279647" cy="2796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079A75E8-3F8C-6378-C7B6-C600630B0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90587" y="3951405"/>
            <a:ext cx="259181" cy="25918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DC44AA0-4EBE-0AB5-3A4B-BD109D0E55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6658" y="3901640"/>
            <a:ext cx="354507" cy="35450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ADB3DC2-2989-F320-E76C-C7B6F2AEE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8156" y="3927522"/>
            <a:ext cx="300654" cy="30065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F105CBD-AEEC-0866-83C0-D781D851D3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2994" y="5051548"/>
            <a:ext cx="269172" cy="32780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547C9F4-9558-4FF6-27DC-CDB65EE865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51750" y="4909348"/>
            <a:ext cx="337016" cy="33701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703C081-92D2-8B8C-C9C7-6B1272B922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88610" y="2477598"/>
            <a:ext cx="653299" cy="49395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824BBBB-80E0-0C84-87E1-4A8E69DEB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31954" y="1469657"/>
            <a:ext cx="586666" cy="58666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1B2EADD-A1DE-5B6D-1344-30957BC52D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65642" y="2223667"/>
            <a:ext cx="551030" cy="55103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46A6FB3-D123-27EF-F718-082962F486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7331" y="3266888"/>
            <a:ext cx="258790" cy="2587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F1EEDF5-91AB-AF29-8CAB-07D3B39CAFB1}"/>
              </a:ext>
            </a:extLst>
          </p:cNvPr>
          <p:cNvSpPr/>
          <p:nvPr/>
        </p:nvSpPr>
        <p:spPr>
          <a:xfrm>
            <a:off x="9540240" y="4644210"/>
            <a:ext cx="1158240" cy="63507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Apache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Kafka</a:t>
            </a:r>
          </a:p>
        </p:txBody>
      </p:sp>
      <p:sp>
        <p:nvSpPr>
          <p:cNvPr id="59" name="AutoShape 10">
            <a:extLst>
              <a:ext uri="{FF2B5EF4-FFF2-40B4-BE49-F238E27FC236}">
                <a16:creationId xmlns:a16="http://schemas.microsoft.com/office/drawing/2014/main" id="{46032161-D1E8-2FD2-F549-4FD390C32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1" y="4419492"/>
            <a:ext cx="1493520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620051-8ADC-4551-EA5E-6EEB8358A2BF}"/>
              </a:ext>
            </a:extLst>
          </p:cNvPr>
          <p:cNvSpPr txBox="1"/>
          <p:nvPr/>
        </p:nvSpPr>
        <p:spPr>
          <a:xfrm>
            <a:off x="9370258" y="5615774"/>
            <a:ext cx="14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Message Bus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E6BFBD83-2D8E-136F-94B7-DD1AD4B631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89708" y="4792255"/>
            <a:ext cx="274242" cy="293297"/>
          </a:xfrm>
          <a:prstGeom prst="rect">
            <a:avLst/>
          </a:prstGeom>
        </p:spPr>
      </p:pic>
      <p:sp>
        <p:nvSpPr>
          <p:cNvPr id="62" name="Line 44">
            <a:extLst>
              <a:ext uri="{FF2B5EF4-FFF2-40B4-BE49-F238E27FC236}">
                <a16:creationId xmlns:a16="http://schemas.microsoft.com/office/drawing/2014/main" id="{8A5C4665-A209-B432-175F-69B176F336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3556349"/>
            <a:ext cx="0" cy="3761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CC87398-23F2-FC1A-FA05-4F03A604B5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982200" y="3252367"/>
            <a:ext cx="304800" cy="304800"/>
          </a:xfrm>
          <a:prstGeom prst="rect">
            <a:avLst/>
          </a:prstGeom>
        </p:spPr>
      </p:pic>
      <p:sp>
        <p:nvSpPr>
          <p:cNvPr id="64" name="Line 44">
            <a:extLst>
              <a:ext uri="{FF2B5EF4-FFF2-40B4-BE49-F238E27FC236}">
                <a16:creationId xmlns:a16="http://schemas.microsoft.com/office/drawing/2014/main" id="{ED0DE479-8E58-9866-CB5C-F2D8EF15F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6299" y="2596228"/>
            <a:ext cx="3321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0BD966E6-6C72-B677-0B2F-BC032877B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8940" y="2511723"/>
            <a:ext cx="61721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6" name="AutoShape 10">
            <a:extLst>
              <a:ext uri="{FF2B5EF4-FFF2-40B4-BE49-F238E27FC236}">
                <a16:creationId xmlns:a16="http://schemas.microsoft.com/office/drawing/2014/main" id="{D1E9F6FF-5EDE-3F49-56D1-DD0BD55E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1211168"/>
            <a:ext cx="3862587" cy="116489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8D92179-E002-7FE3-21CC-4E23F6B68409}"/>
              </a:ext>
            </a:extLst>
          </p:cNvPr>
          <p:cNvSpPr/>
          <p:nvPr/>
        </p:nvSpPr>
        <p:spPr>
          <a:xfrm>
            <a:off x="104354" y="819044"/>
            <a:ext cx="4065006" cy="4118294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AutoShape 10">
            <a:extLst>
              <a:ext uri="{FF2B5EF4-FFF2-40B4-BE49-F238E27FC236}">
                <a16:creationId xmlns:a16="http://schemas.microsoft.com/office/drawing/2014/main" id="{3654B8F8-3B00-D048-E5CF-07CFC0547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2491328"/>
            <a:ext cx="3862587" cy="201071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A98F15-D047-7D4A-AA04-A0E060A751E9}"/>
              </a:ext>
            </a:extLst>
          </p:cNvPr>
          <p:cNvSpPr txBox="1"/>
          <p:nvPr/>
        </p:nvSpPr>
        <p:spPr>
          <a:xfrm>
            <a:off x="422684" y="4578926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External Type Support Services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63622BD-AC0D-3A44-684C-BBDDCB359589}"/>
              </a:ext>
            </a:extLst>
          </p:cNvPr>
          <p:cNvSpPr/>
          <p:nvPr/>
        </p:nvSpPr>
        <p:spPr>
          <a:xfrm>
            <a:off x="660845" y="3018001"/>
            <a:ext cx="1720218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5876869-3FDF-9703-5BF3-B5A804610C86}"/>
              </a:ext>
            </a:extLst>
          </p:cNvPr>
          <p:cNvSpPr/>
          <p:nvPr/>
        </p:nvSpPr>
        <p:spPr>
          <a:xfrm>
            <a:off x="659335" y="3804144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Extraction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2D7828E-59CF-B2FF-AC7C-0B70850A9A4D}"/>
              </a:ext>
            </a:extLst>
          </p:cNvPr>
          <p:cNvSpPr/>
          <p:nvPr/>
        </p:nvSpPr>
        <p:spPr>
          <a:xfrm>
            <a:off x="657823" y="1727203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Visualisation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AE830F4-9B8C-4C42-0579-FA34816E87CC}"/>
              </a:ext>
            </a:extLst>
          </p:cNvPr>
          <p:cNvSpPr txBox="1"/>
          <p:nvPr/>
        </p:nvSpPr>
        <p:spPr>
          <a:xfrm>
            <a:off x="451164" y="247735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API Services</a:t>
            </a:r>
          </a:p>
        </p:txBody>
      </p:sp>
      <p:sp>
        <p:nvSpPr>
          <p:cNvPr id="74" name="Line 44">
            <a:extLst>
              <a:ext uri="{FF2B5EF4-FFF2-40B4-BE49-F238E27FC236}">
                <a16:creationId xmlns:a16="http://schemas.microsoft.com/office/drawing/2014/main" id="{ED780B0F-E7CD-9FC1-6CBF-B409C34B4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0499" y="3969918"/>
            <a:ext cx="455251" cy="55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5" name="Line 44">
            <a:extLst>
              <a:ext uri="{FF2B5EF4-FFF2-40B4-BE49-F238E27FC236}">
                <a16:creationId xmlns:a16="http://schemas.microsoft.com/office/drawing/2014/main" id="{27B27EF7-5435-186C-4445-43FBBD3AAC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316346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F26BDF-CFCE-5895-BC0E-78552B1870DC}"/>
              </a:ext>
            </a:extLst>
          </p:cNvPr>
          <p:cNvSpPr txBox="1"/>
          <p:nvPr/>
        </p:nvSpPr>
        <p:spPr>
          <a:xfrm>
            <a:off x="496884" y="118957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Application</a:t>
            </a:r>
          </a:p>
        </p:txBody>
      </p:sp>
      <p:sp>
        <p:nvSpPr>
          <p:cNvPr id="77" name="Line 44">
            <a:extLst>
              <a:ext uri="{FF2B5EF4-FFF2-40B4-BE49-F238E27FC236}">
                <a16:creationId xmlns:a16="http://schemas.microsoft.com/office/drawing/2014/main" id="{BAE45CDF-FE50-1C32-EF82-CAC4A6756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189092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8" name="Text Box 40">
            <a:extLst>
              <a:ext uri="{FF2B5EF4-FFF2-40B4-BE49-F238E27FC236}">
                <a16:creationId xmlns:a16="http://schemas.microsoft.com/office/drawing/2014/main" id="{BE32BEC6-C60E-125D-39C1-3E22047C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043" y="2680548"/>
            <a:ext cx="4876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800" dirty="0">
                <a:solidFill>
                  <a:schemeClr val="tx1"/>
                </a:solidFill>
                <a:latin typeface="+mj-lt"/>
              </a:rPr>
              <a:t>API</a:t>
            </a:r>
            <a:endParaRPr lang="ru-RU" altLang="ru-RU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9" name="Picture 36" descr="XML Web Service Ice">
            <a:extLst>
              <a:ext uri="{FF2B5EF4-FFF2-40B4-BE49-F238E27FC236}">
                <a16:creationId xmlns:a16="http://schemas.microsoft.com/office/drawing/2014/main" id="{2DA65EB3-A00D-AD39-D2BC-92F7917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99" y="2419585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Line 44">
            <a:extLst>
              <a:ext uri="{FF2B5EF4-FFF2-40B4-BE49-F238E27FC236}">
                <a16:creationId xmlns:a16="http://schemas.microsoft.com/office/drawing/2014/main" id="{2CC29E69-5AC6-2EA3-E4F2-9647777F99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57825" y="2721821"/>
            <a:ext cx="1230643" cy="107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618229F-6969-AD23-FB10-655A2F2F2AF2}"/>
              </a:ext>
            </a:extLst>
          </p:cNvPr>
          <p:cNvSpPr/>
          <p:nvPr/>
        </p:nvSpPr>
        <p:spPr>
          <a:xfrm>
            <a:off x="2813184" y="364089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1B2E39BA-E66E-EA21-FF38-BBCC230171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34782" y="3694066"/>
            <a:ext cx="653299" cy="493958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7565AD8-1F30-E22E-9D13-6A8342069465}"/>
              </a:ext>
            </a:extLst>
          </p:cNvPr>
          <p:cNvSpPr/>
          <p:nvPr/>
        </p:nvSpPr>
        <p:spPr>
          <a:xfrm>
            <a:off x="2822709" y="285984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BF153D0-69D7-C280-C016-35EDEB7C8E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44307" y="2913016"/>
            <a:ext cx="653299" cy="49395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52057FE-7467-B05E-F955-3C74BAFDEF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14638" y="1617877"/>
            <a:ext cx="834748" cy="542925"/>
          </a:xfrm>
          <a:prstGeom prst="rect">
            <a:avLst/>
          </a:prstGeom>
        </p:spPr>
      </p:pic>
      <p:sp>
        <p:nvSpPr>
          <p:cNvPr id="86" name="Line 44">
            <a:extLst>
              <a:ext uri="{FF2B5EF4-FFF2-40B4-BE49-F238E27FC236}">
                <a16:creationId xmlns:a16="http://schemas.microsoft.com/office/drawing/2014/main" id="{2AE42F35-E72E-437F-B305-7EE560066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4" y="2951377"/>
            <a:ext cx="1695450" cy="10372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7" name="Line 44">
            <a:extLst>
              <a:ext uri="{FF2B5EF4-FFF2-40B4-BE49-F238E27FC236}">
                <a16:creationId xmlns:a16="http://schemas.microsoft.com/office/drawing/2014/main" id="{E1E2F234-00AE-013A-0693-A184D671D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49" y="2760877"/>
            <a:ext cx="150495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8" name="Line 44">
            <a:extLst>
              <a:ext uri="{FF2B5EF4-FFF2-40B4-BE49-F238E27FC236}">
                <a16:creationId xmlns:a16="http://schemas.microsoft.com/office/drawing/2014/main" id="{735D7E40-7317-FC6D-6EDF-B4647FE36B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9024" y="1902670"/>
            <a:ext cx="1438276" cy="6581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8B1A989-8905-AD78-6000-3C4DEEF07F2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544051" y="3941977"/>
            <a:ext cx="285750" cy="28575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B39749F-A385-F2AC-B023-3B617197CFA2}"/>
              </a:ext>
            </a:extLst>
          </p:cNvPr>
          <p:cNvSpPr/>
          <p:nvPr/>
        </p:nvSpPr>
        <p:spPr>
          <a:xfrm>
            <a:off x="9496425" y="3917952"/>
            <a:ext cx="1114425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Queue</a:t>
            </a:r>
          </a:p>
        </p:txBody>
      </p:sp>
      <p:sp>
        <p:nvSpPr>
          <p:cNvPr id="91" name="Line 44">
            <a:extLst>
              <a:ext uri="{FF2B5EF4-FFF2-40B4-BE49-F238E27FC236}">
                <a16:creationId xmlns:a16="http://schemas.microsoft.com/office/drawing/2014/main" id="{A68240A9-10AB-7DC1-ECF1-F2CEAE239B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4223099"/>
            <a:ext cx="0" cy="461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B5E499F-24DC-D1F5-813B-0D7368979E69}"/>
              </a:ext>
            </a:extLst>
          </p:cNvPr>
          <p:cNvSpPr/>
          <p:nvPr/>
        </p:nvSpPr>
        <p:spPr>
          <a:xfrm>
            <a:off x="9098643" y="245606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6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https://vdudarev.ru</a:t>
            </a:r>
            <a:endParaRPr lang="en-US" dirty="0">
              <a:solidFill>
                <a:srgbClr val="0070C0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75" y="1148877"/>
            <a:ext cx="2591162" cy="2572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FE9D-4CC2-2CD0-F925-8B764E839D25}"/>
              </a:ext>
            </a:extLst>
          </p:cNvPr>
          <p:cNvSpPr txBox="1"/>
          <p:nvPr/>
        </p:nvSpPr>
        <p:spPr>
          <a:xfrm>
            <a:off x="5819775" y="666805"/>
            <a:ext cx="61769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1142-105E-4886-8F1E-08D48BCF4893}"/>
              </a:ext>
            </a:extLst>
          </p:cNvPr>
          <p:cNvSpPr txBox="1"/>
          <p:nvPr/>
        </p:nvSpPr>
        <p:spPr>
          <a:xfrm>
            <a:off x="7148513" y="948809"/>
            <a:ext cx="387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</a:rPr>
              <a:t>Thanks for your kind 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API: Dashboards &amp; Datasets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286916" y="3198264"/>
            <a:ext cx="548598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a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223279" y="895531"/>
            <a:ext cx="5968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dirty="0">
                <a:solidFill>
                  <a:prstClr val="black"/>
                </a:solidFill>
              </a:rPr>
              <a:t>The RDMS exposes all data as </a:t>
            </a:r>
            <a:r>
              <a:rPr lang="en-US" sz="2200" b="1" dirty="0">
                <a:solidFill>
                  <a:prstClr val="black"/>
                </a:solidFill>
              </a:rPr>
              <a:t>read-only views</a:t>
            </a: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and downloadable</a:t>
            </a:r>
            <a:r>
              <a:rPr lang="en-US" sz="2200" b="1" dirty="0">
                <a:solidFill>
                  <a:prstClr val="black"/>
                </a:solidFill>
              </a:rPr>
              <a:t> documents</a:t>
            </a:r>
          </a:p>
          <a:p>
            <a:pPr defTabSz="685800"/>
            <a:endParaRPr lang="en-US" sz="2200" b="1" dirty="0">
              <a:solidFill>
                <a:prstClr val="black"/>
              </a:solidFill>
            </a:endParaRP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API user can introduce any </a:t>
            </a:r>
            <a:r>
              <a:rPr lang="en-US" sz="2200" b="1" dirty="0">
                <a:solidFill>
                  <a:prstClr val="black"/>
                </a:solidFill>
              </a:rPr>
              <a:t>queries over views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296964" y="4275112"/>
            <a:ext cx="54759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4DB16-55A3-5B4A-947A-1112484122C5}"/>
              </a:ext>
            </a:extLst>
          </p:cNvPr>
          <p:cNvGrpSpPr/>
          <p:nvPr/>
        </p:nvGrpSpPr>
        <p:grpSpPr>
          <a:xfrm>
            <a:off x="6375075" y="5527822"/>
            <a:ext cx="5512123" cy="646331"/>
            <a:chOff x="6375075" y="5527822"/>
            <a:chExt cx="5512123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6832040" y="5527822"/>
              <a:ext cx="5055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https://crc1625.mdi.ruhr-uni-bochum.de/home/doc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075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73380" y="1883084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data queries for advances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https://mdi.matinf.pro/vroui</a:t>
            </a:r>
            <a:endParaRPr lang="en-US" dirty="0"/>
          </a:p>
          <a:p>
            <a:pPr indent="0">
              <a:buNone/>
            </a:pPr>
            <a:r>
              <a:rPr lang="en-US" b="1" dirty="0"/>
              <a:t>EDX</a:t>
            </a:r>
            <a:r>
              <a:rPr lang="en-US" dirty="0"/>
              <a:t> - Energy-Dispersive X-ray spectroscopy;	 </a:t>
            </a:r>
            <a:r>
              <a:rPr lang="en-US" b="1" dirty="0"/>
              <a:t>XRD</a:t>
            </a:r>
            <a:r>
              <a:rPr lang="en-US" dirty="0"/>
              <a:t> - X-ray diffraction;	</a:t>
            </a:r>
            <a:r>
              <a:rPr lang="en-US" b="1" dirty="0"/>
              <a:t>4PP</a:t>
            </a:r>
            <a:r>
              <a:rPr lang="en-US" dirty="0"/>
              <a:t> – 4 Points Measurement (Resistance); </a:t>
            </a:r>
            <a:br>
              <a:rPr lang="ru-RU" dirty="0"/>
            </a:br>
            <a:r>
              <a:rPr lang="en-US" b="1" dirty="0"/>
              <a:t>SDC</a:t>
            </a:r>
            <a:r>
              <a:rPr lang="en-US" dirty="0"/>
              <a:t> - Scanning Droplet Cell;</a:t>
            </a:r>
            <a:r>
              <a:rPr lang="ru-RU" dirty="0"/>
              <a:t>	</a:t>
            </a:r>
            <a:r>
              <a:rPr lang="en-US" b="1" dirty="0"/>
              <a:t>SECCM</a:t>
            </a:r>
            <a:r>
              <a:rPr lang="en-US" dirty="0"/>
              <a:t> - Scanning </a:t>
            </a:r>
            <a:r>
              <a:rPr lang="en-US" dirty="0" err="1"/>
              <a:t>ElectroChemical</a:t>
            </a:r>
            <a:r>
              <a:rPr lang="en-US" dirty="0"/>
              <a:t> Cell Microscopy</a:t>
            </a:r>
            <a:endParaRPr lang="ru-RU" dirty="0"/>
          </a:p>
          <a:p>
            <a:pPr indent="0">
              <a:buNone/>
            </a:pP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F330D-BB8A-0133-EC08-554695FE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4" y="1597686"/>
            <a:ext cx="5705346" cy="461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E9145-AA01-9A09-1808-1DE7F348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23" y="2682518"/>
            <a:ext cx="5456256" cy="3592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C9AEF-4821-3703-6DCD-231DBFD7E13D}"/>
              </a:ext>
            </a:extLst>
          </p:cNvPr>
          <p:cNvSpPr txBox="1"/>
          <p:nvPr/>
        </p:nvSpPr>
        <p:spPr>
          <a:xfrm>
            <a:off x="200966" y="894863"/>
            <a:ext cx="642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having </a:t>
            </a:r>
            <a:r>
              <a:rPr lang="en-US" b="1" dirty="0">
                <a:solidFill>
                  <a:prstClr val="black"/>
                </a:solidFill>
              </a:rPr>
              <a:t>Au-Pd-Rh-Pt</a:t>
            </a:r>
            <a:r>
              <a:rPr lang="en-US" dirty="0">
                <a:solidFill>
                  <a:prstClr val="black"/>
                </a:solidFill>
              </a:rPr>
              <a:t> and how many characterization documents for them we have (</a:t>
            </a:r>
            <a:r>
              <a:rPr lang="en-US" b="1" dirty="0">
                <a:solidFill>
                  <a:prstClr val="black"/>
                </a:solidFill>
              </a:rPr>
              <a:t>EDX, XRD, 4PP, SDC, SECCM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E2EB4-5F69-9573-5A14-90B46E41BD10}"/>
              </a:ext>
            </a:extLst>
          </p:cNvPr>
          <p:cNvSpPr txBox="1"/>
          <p:nvPr/>
        </p:nvSpPr>
        <p:spPr>
          <a:xfrm>
            <a:off x="6554037" y="1919796"/>
            <a:ext cx="5637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(identifiers) that have all enlisted characterisations: EDX, XRD, Resistance, Thickness, Photo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D02F-3DF4-C3BA-7AE4-050358409BCB}"/>
              </a:ext>
            </a:extLst>
          </p:cNvPr>
          <p:cNvSpPr txBox="1"/>
          <p:nvPr/>
        </p:nvSpPr>
        <p:spPr>
          <a:xfrm>
            <a:off x="8664192" y="121809"/>
            <a:ext cx="35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Database schema documentation:</a:t>
            </a:r>
          </a:p>
          <a:p>
            <a:r>
              <a:rPr lang="en-US" dirty="0">
                <a:hlinkClick r:id="rId6"/>
              </a:rPr>
              <a:t>https://mdi.matinf.pro/home/doc</a:t>
            </a:r>
            <a:endParaRPr lang="en-US" dirty="0"/>
          </a:p>
        </p:txBody>
      </p:sp>
      <p:pic>
        <p:nvPicPr>
          <p:cNvPr id="4" name="Picture 3" descr="A computer screen shot of a folder&#10;&#10;Description automatically generated">
            <a:extLst>
              <a:ext uri="{FF2B5EF4-FFF2-40B4-BE49-F238E27FC236}">
                <a16:creationId xmlns:a16="http://schemas.microsoft.com/office/drawing/2014/main" id="{EAAA3786-419F-B9F8-8228-DF9BE833A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26" y="240322"/>
            <a:ext cx="474551" cy="4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190D-4D3B-7FCD-009E-3D8AE65B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877CFB-BBAA-7C11-43B6-C37E7D37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Getting a Composition-Property Dataset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67CB26-64E9-941E-0D54-869F67035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4PP</a:t>
            </a:r>
            <a:r>
              <a:rPr lang="en-US" sz="1200" dirty="0"/>
              <a:t> – 4-Point Probe structure)</a:t>
            </a:r>
            <a:br>
              <a:rPr lang="en-US" dirty="0"/>
            </a:br>
            <a:r>
              <a:rPr lang="en-US" dirty="0">
                <a:hlinkClick r:id="rId3"/>
              </a:rPr>
              <a:t>https://inf.mdi.ruhr-uni-bochum.de/object/test-sample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https://inf.mdi.ruhr-uni-bochum.de/dataset/sampleshowascsv/32682</a:t>
            </a:r>
            <a:endParaRPr lang="en-US" dirty="0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2D34E445-3482-5A78-DF76-8C285834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4" y="3734995"/>
            <a:ext cx="4137941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B8BD587D-231A-CEF4-8761-544A2023E276}"/>
              </a:ext>
            </a:extLst>
          </p:cNvPr>
          <p:cNvSpPr/>
          <p:nvPr/>
        </p:nvSpPr>
        <p:spPr>
          <a:xfrm>
            <a:off x="743578" y="4742816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E02E0A-81C8-8766-4CB7-C3F672C3FECF}"/>
              </a:ext>
            </a:extLst>
          </p:cNvPr>
          <p:cNvCxnSpPr>
            <a:cxnSpLocks/>
          </p:cNvCxnSpPr>
          <p:nvPr/>
        </p:nvCxnSpPr>
        <p:spPr>
          <a:xfrm>
            <a:off x="1385386" y="4208261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63510D4D-1F3B-E6B6-7342-70E00AE4E399}"/>
              </a:ext>
            </a:extLst>
          </p:cNvPr>
          <p:cNvSpPr/>
          <p:nvPr/>
        </p:nvSpPr>
        <p:spPr>
          <a:xfrm>
            <a:off x="3176953" y="4744492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PP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Resistance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5E5D4A-3A5C-0223-F5BE-FC2435B495F5}"/>
              </a:ext>
            </a:extLst>
          </p:cNvPr>
          <p:cNvCxnSpPr>
            <a:cxnSpLocks/>
          </p:cNvCxnSpPr>
          <p:nvPr/>
        </p:nvCxnSpPr>
        <p:spPr>
          <a:xfrm>
            <a:off x="3818761" y="420993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144D1C-4DE8-84A8-B422-21C8A2B40A84}"/>
              </a:ext>
            </a:extLst>
          </p:cNvPr>
          <p:cNvSpPr txBox="1"/>
          <p:nvPr/>
        </p:nvSpPr>
        <p:spPr>
          <a:xfrm>
            <a:off x="200965" y="894863"/>
            <a:ext cx="1061106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Goal</a:t>
            </a:r>
            <a:r>
              <a:rPr lang="en-US" sz="2200" dirty="0">
                <a:solidFill>
                  <a:prstClr val="black"/>
                </a:solidFill>
              </a:rPr>
              <a:t>: explore a materials library and get c</a:t>
            </a:r>
            <a:r>
              <a:rPr lang="en-US" sz="2200" dirty="0"/>
              <a:t>omposition-property dataset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Workflow: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Create a materials library (Sample)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create Sample (Synthesis?) object in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compositions in a high-throughput way (EDX)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property (4PP Resistance) in a high-throughput way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download a dataset (in CSV), containing </a:t>
            </a:r>
            <a:r>
              <a:rPr lang="ru-RU" sz="2000" dirty="0">
                <a:solidFill>
                  <a:prstClr val="black"/>
                </a:solidFill>
              </a:rPr>
              <a:t>342 </a:t>
            </a:r>
            <a:r>
              <a:rPr lang="en-US" sz="2000" dirty="0">
                <a:solidFill>
                  <a:prstClr val="black"/>
                </a:solidFill>
              </a:rPr>
              <a:t>c</a:t>
            </a:r>
            <a:r>
              <a:rPr lang="en-US" sz="2000" dirty="0"/>
              <a:t>omposition-property data points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visualize a </a:t>
            </a:r>
            <a:r>
              <a:rPr lang="en-US" sz="2000" dirty="0"/>
              <a:t>composition-property dataset and d</a:t>
            </a:r>
            <a:r>
              <a:rPr lang="en-US" sz="2000" dirty="0">
                <a:solidFill>
                  <a:prstClr val="black"/>
                </a:solidFill>
              </a:rPr>
              <a:t>raw conclusions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9F0A6-12DC-BB04-87F3-7BCB5828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148" y="3245610"/>
            <a:ext cx="5034116" cy="3001283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2ADAFEBC-FE75-04B0-A033-7E9EF31A573E}"/>
              </a:ext>
            </a:extLst>
          </p:cNvPr>
          <p:cNvSpPr/>
          <p:nvPr/>
        </p:nvSpPr>
        <p:spPr>
          <a:xfrm>
            <a:off x="5285430" y="4689081"/>
            <a:ext cx="1152565" cy="2145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3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9320-4BE9-225E-7ECA-34A6719F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405C-E73A-9929-3F5F-5D121C95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Is my data safe?</a:t>
            </a:r>
            <a:endParaRPr lang="de-DE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6F56E-30D8-21B3-97E4-E4E1FB3F8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https://matinf.pro/crc247-fp2-inf-report.htm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A098C-00BD-6B26-54D9-372E058EE13A}"/>
              </a:ext>
            </a:extLst>
          </p:cNvPr>
          <p:cNvSpPr/>
          <p:nvPr/>
        </p:nvSpPr>
        <p:spPr>
          <a:xfrm>
            <a:off x="6591120" y="1404775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6ED81-855F-42E7-1C0D-851BC70418B4}"/>
              </a:ext>
            </a:extLst>
          </p:cNvPr>
          <p:cNvSpPr/>
          <p:nvPr/>
        </p:nvSpPr>
        <p:spPr>
          <a:xfrm>
            <a:off x="676095" y="1395250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8B6A5BE-1988-EEEC-80B5-8C049ABF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3424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IC OST Server Room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4" name="Text Box 42">
            <a:extLst>
              <a:ext uri="{FF2B5EF4-FFF2-40B4-BE49-F238E27FC236}">
                <a16:creationId xmlns:a16="http://schemas.microsoft.com/office/drawing/2014/main" id="{D9170CCE-2803-8B17-471D-82F1A9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977" y="94287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RUB DC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6" name="Line 41">
            <a:extLst>
              <a:ext uri="{FF2B5EF4-FFF2-40B4-BE49-F238E27FC236}">
                <a16:creationId xmlns:a16="http://schemas.microsoft.com/office/drawing/2014/main" id="{3E9125FC-052F-3D33-50C2-5E10213C4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7" y="1811969"/>
            <a:ext cx="921542" cy="0"/>
          </a:xfrm>
          <a:prstGeom prst="line">
            <a:avLst/>
          </a:prstGeom>
          <a:noFill/>
          <a:ln w="63500">
            <a:solidFill>
              <a:srgbClr val="4C0B07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E7566-31F7-A641-5ACB-9D062E43ECB3}"/>
              </a:ext>
            </a:extLst>
          </p:cNvPr>
          <p:cNvSpPr txBox="1"/>
          <p:nvPr/>
        </p:nvSpPr>
        <p:spPr>
          <a:xfrm>
            <a:off x="5829300" y="1439184"/>
            <a:ext cx="733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chemeClr val="tx1"/>
                </a:solidFill>
              </a:rPr>
              <a:t>2 km</a:t>
            </a:r>
            <a:endParaRPr lang="en-US" dirty="0"/>
          </a:p>
        </p:txBody>
      </p:sp>
      <p:pic>
        <p:nvPicPr>
          <p:cNvPr id="18" name="Picture 2" descr="Main Server">
            <a:extLst>
              <a:ext uri="{FF2B5EF4-FFF2-40B4-BE49-F238E27FC236}">
                <a16:creationId xmlns:a16="http://schemas.microsoft.com/office/drawing/2014/main" id="{0044EF9A-E174-9721-AEC2-446C99A2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93276"/>
            <a:ext cx="3624262" cy="7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xternal backup storage">
            <a:extLst>
              <a:ext uri="{FF2B5EF4-FFF2-40B4-BE49-F238E27FC236}">
                <a16:creationId xmlns:a16="http://schemas.microsoft.com/office/drawing/2014/main" id="{C4A4BD68-50D0-4F5F-472B-2E8886D2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566949"/>
            <a:ext cx="1206529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mpute Server">
            <a:extLst>
              <a:ext uri="{FF2B5EF4-FFF2-40B4-BE49-F238E27FC236}">
                <a16:creationId xmlns:a16="http://schemas.microsoft.com/office/drawing/2014/main" id="{CC17C0ED-7FB6-B08D-2844-D49BC400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413365"/>
            <a:ext cx="3634418" cy="7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DF13BF-B5FA-B6C3-2003-E54C08B708B7}"/>
              </a:ext>
            </a:extLst>
          </p:cNvPr>
          <p:cNvSpPr txBox="1"/>
          <p:nvPr/>
        </p:nvSpPr>
        <p:spPr>
          <a:xfrm>
            <a:off x="981075" y="2229759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/>
              <a:t>Main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9A8C57-6836-FB16-7748-F8342C977221}"/>
              </a:ext>
            </a:extLst>
          </p:cNvPr>
          <p:cNvSpPr txBox="1"/>
          <p:nvPr/>
        </p:nvSpPr>
        <p:spPr>
          <a:xfrm>
            <a:off x="723900" y="5611134"/>
            <a:ext cx="1238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Compute</a:t>
            </a:r>
            <a:endParaRPr lang="en-US" sz="2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59FDE-2189-666D-7261-4272F7601343}"/>
              </a:ext>
            </a:extLst>
          </p:cNvPr>
          <p:cNvSpPr txBox="1"/>
          <p:nvPr/>
        </p:nvSpPr>
        <p:spPr>
          <a:xfrm>
            <a:off x="3171824" y="3877584"/>
            <a:ext cx="1247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External</a:t>
            </a:r>
          </a:p>
          <a:p>
            <a:r>
              <a:rPr lang="en-US" sz="2200" dirty="0"/>
              <a:t>Storage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5621FA-29B5-FE20-880C-717DBD5AF33C}"/>
              </a:ext>
            </a:extLst>
          </p:cNvPr>
          <p:cNvCxnSpPr/>
          <p:nvPr/>
        </p:nvCxnSpPr>
        <p:spPr>
          <a:xfrm>
            <a:off x="4886325" y="2824000"/>
            <a:ext cx="0" cy="72390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7DA10D8-6D4E-5247-9B2C-BE18AE1ED2D9}"/>
              </a:ext>
            </a:extLst>
          </p:cNvPr>
          <p:cNvSpPr txBox="1"/>
          <p:nvPr/>
        </p:nvSpPr>
        <p:spPr>
          <a:xfrm>
            <a:off x="2386820" y="2943235"/>
            <a:ext cx="2461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B050"/>
                </a:solidFill>
              </a:rPr>
              <a:t>Daily/weekly backups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8D4E77-68E3-E5F4-6F0B-3A1D47EE8736}"/>
              </a:ext>
            </a:extLst>
          </p:cNvPr>
          <p:cNvCxnSpPr>
            <a:cxnSpLocks/>
          </p:cNvCxnSpPr>
          <p:nvPr/>
        </p:nvCxnSpPr>
        <p:spPr>
          <a:xfrm>
            <a:off x="5476875" y="4271800"/>
            <a:ext cx="1419225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0B9C17-247D-7788-D5A2-5FC45F665A3B}"/>
              </a:ext>
            </a:extLst>
          </p:cNvPr>
          <p:cNvSpPr txBox="1"/>
          <p:nvPr/>
        </p:nvSpPr>
        <p:spPr>
          <a:xfrm>
            <a:off x="10563225" y="4087134"/>
            <a:ext cx="121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Backup</a:t>
            </a:r>
            <a:endParaRPr lang="en-US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5AB9A-1E45-3EAD-2A9D-A26D0C5C49A5}"/>
              </a:ext>
            </a:extLst>
          </p:cNvPr>
          <p:cNvSpPr txBox="1"/>
          <p:nvPr/>
        </p:nvSpPr>
        <p:spPr>
          <a:xfrm>
            <a:off x="5091744" y="3912447"/>
            <a:ext cx="2102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Weekly</a:t>
            </a:r>
          </a:p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backups</a:t>
            </a:r>
            <a:endParaRPr lang="en-US" sz="2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D81E03-7FB6-C38C-6758-0532047BD2C7}"/>
              </a:ext>
            </a:extLst>
          </p:cNvPr>
          <p:cNvCxnSpPr>
            <a:cxnSpLocks/>
          </p:cNvCxnSpPr>
          <p:nvPr/>
        </p:nvCxnSpPr>
        <p:spPr>
          <a:xfrm>
            <a:off x="2088491" y="2812498"/>
            <a:ext cx="0" cy="2583252"/>
          </a:xfrm>
          <a:prstGeom prst="straightConnector1">
            <a:avLst/>
          </a:prstGeom>
          <a:ln w="635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8F6178-C806-0D1D-B086-11FF255B409C}"/>
              </a:ext>
            </a:extLst>
          </p:cNvPr>
          <p:cNvSpPr txBox="1"/>
          <p:nvPr/>
        </p:nvSpPr>
        <p:spPr>
          <a:xfrm rot="16200000">
            <a:off x="1162050" y="3820435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200" dirty="0">
                <a:solidFill>
                  <a:srgbClr val="004C93"/>
                </a:solidFill>
              </a:rPr>
              <a:t>Data</a:t>
            </a:r>
            <a:endParaRPr lang="en-US" sz="2200" dirty="0">
              <a:solidFill>
                <a:srgbClr val="004C93"/>
              </a:solidFill>
            </a:endParaRPr>
          </a:p>
        </p:txBody>
      </p:sp>
      <p:pic>
        <p:nvPicPr>
          <p:cNvPr id="34" name="Picture 2" descr="Backup Server">
            <a:extLst>
              <a:ext uri="{FF2B5EF4-FFF2-40B4-BE49-F238E27FC236}">
                <a16:creationId xmlns:a16="http://schemas.microsoft.com/office/drawing/2014/main" id="{FD44F3AB-FBD2-69DA-051D-A088DE42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090825"/>
            <a:ext cx="3662362" cy="4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E56C298C-52FE-CD42-B3BD-8FE839C5B4EE}"/>
              </a:ext>
            </a:extLst>
          </p:cNvPr>
          <p:cNvSpPr/>
          <p:nvPr/>
        </p:nvSpPr>
        <p:spPr>
          <a:xfrm>
            <a:off x="7781925" y="4481350"/>
            <a:ext cx="2019300" cy="876300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D81CB8-289C-045F-944C-A7C95DE37BA7}"/>
              </a:ext>
            </a:extLst>
          </p:cNvPr>
          <p:cNvSpPr/>
          <p:nvPr/>
        </p:nvSpPr>
        <p:spPr>
          <a:xfrm>
            <a:off x="7864475" y="5364000"/>
            <a:ext cx="1762125" cy="74295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3"/>
                </a:solidFill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12241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Graph as a Research Workflow Representation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087795"/>
            <a:ext cx="2921194" cy="830997"/>
            <a:chOff x="9177499" y="3087795"/>
            <a:chExt cx="2921194" cy="830997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087795"/>
              <a:ext cx="2160588" cy="830997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r>
                <a:rPr lang="ru-RU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/ Publication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38012" cy="3804975"/>
            <a:chOff x="80387" y="2404905"/>
            <a:chExt cx="109380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11009799" y="3918792"/>
              <a:ext cx="8600" cy="2291088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characterisations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EA30D-F153-82B0-C583-94B851EACC4D}"/>
              </a:ext>
            </a:extLst>
          </p:cNvPr>
          <p:cNvCxnSpPr>
            <a:cxnSpLocks/>
          </p:cNvCxnSpPr>
          <p:nvPr/>
        </p:nvCxnSpPr>
        <p:spPr>
          <a:xfrm>
            <a:off x="2647551" y="2420134"/>
            <a:ext cx="7324222" cy="698451"/>
          </a:xfrm>
          <a:prstGeom prst="straightConnector1">
            <a:avLst/>
          </a:prstGeom>
          <a:noFill/>
          <a:ln w="63500" cap="flat" cmpd="sng" algn="ctr">
            <a:solidFill>
              <a:schemeClr val="accent6">
                <a:alpha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E70316-5D57-C2A6-BA9F-46B72DE676DB}"/>
              </a:ext>
            </a:extLst>
          </p:cNvPr>
          <p:cNvSpPr txBox="1"/>
          <p:nvPr/>
        </p:nvSpPr>
        <p:spPr>
          <a:xfrm>
            <a:off x="200965" y="89486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STAR</a:t>
            </a:r>
            <a:r>
              <a:rPr lang="en-US" sz="2200" dirty="0"/>
              <a:t> paradigm: </a:t>
            </a:r>
            <a:r>
              <a:rPr lang="en-US" sz="2200" b="1" dirty="0" err="1"/>
              <a:t>S</a:t>
            </a:r>
            <a:r>
              <a:rPr lang="en-US" sz="2200" dirty="0" err="1"/>
              <a:t>tatefulness</a:t>
            </a:r>
            <a:r>
              <a:rPr lang="en-US" sz="2200" dirty="0"/>
              <a:t>, </a:t>
            </a:r>
            <a:r>
              <a:rPr lang="en-US" sz="2200" b="1" dirty="0"/>
              <a:t>T</a:t>
            </a:r>
            <a:r>
              <a:rPr lang="en-US" sz="2200" dirty="0"/>
              <a:t>raceability, </a:t>
            </a:r>
            <a:r>
              <a:rPr lang="en-US" sz="2200" b="1" dirty="0"/>
              <a:t>A</a:t>
            </a:r>
            <a:r>
              <a:rPr lang="en-US" sz="2200" dirty="0"/>
              <a:t>im, and </a:t>
            </a:r>
            <a:r>
              <a:rPr lang="en-US" sz="2200" b="1" dirty="0"/>
              <a:t>R</a:t>
            </a:r>
            <a:r>
              <a:rPr lang="en-US" sz="2200" dirty="0"/>
              <a:t>esult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Statefulness</a:t>
            </a:r>
            <a:r>
              <a:rPr lang="en-US" dirty="0"/>
              <a:t>: Sample Transformation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https://crc1625.mdi.ruhr-uni-bochum.de/object/10472-agauirpdpt-on-au-111-on-mica-34573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A33C2-EF4D-EA40-8982-5B12B3D63E0E}"/>
              </a:ext>
            </a:extLst>
          </p:cNvPr>
          <p:cNvSpPr txBox="1"/>
          <p:nvPr/>
        </p:nvSpPr>
        <p:spPr>
          <a:xfrm>
            <a:off x="231112" y="791190"/>
            <a:ext cx="9827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dirty="0"/>
              <a:t>Create Processing State &amp; Split Sample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D65FF-7CD8-A9E8-EA02-908191801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29" y="1559356"/>
            <a:ext cx="6866581" cy="13747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B11A2F9E-5C88-5224-E5C4-59716E32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87" y="372159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initial state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9C727D9-1DA9-5856-583C-4F3C23D2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030" y="371322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changed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9F477-9A98-7B4A-F6FA-1756407C0C04}"/>
              </a:ext>
            </a:extLst>
          </p:cNvPr>
          <p:cNvCxnSpPr>
            <a:cxnSpLocks/>
          </p:cNvCxnSpPr>
          <p:nvPr/>
        </p:nvCxnSpPr>
        <p:spPr>
          <a:xfrm>
            <a:off x="2304683" y="4031770"/>
            <a:ext cx="1192149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DD6333-E85E-DB72-8168-8BA9CD311679}"/>
              </a:ext>
            </a:extLst>
          </p:cNvPr>
          <p:cNvSpPr txBox="1"/>
          <p:nvPr/>
        </p:nvSpPr>
        <p:spPr>
          <a:xfrm>
            <a:off x="2332898" y="3686790"/>
            <a:ext cx="1646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annealing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9448755-4E5C-17E1-9E5D-74A8354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4082" y="321248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F40CE2-276D-413A-0964-2FCD099FD087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 flipV="1">
            <a:off x="8834670" y="1297937"/>
            <a:ext cx="1064928" cy="224078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51AB0-3126-0AAB-C604-24D7B2A9C54E}"/>
              </a:ext>
            </a:extLst>
          </p:cNvPr>
          <p:cNvSpPr txBox="1"/>
          <p:nvPr/>
        </p:nvSpPr>
        <p:spPr>
          <a:xfrm rot="17863206">
            <a:off x="8705229" y="2291746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polishing</a:t>
            </a:r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ED4A8531-542B-393C-1DE8-D82F7E99B2E0}"/>
              </a:ext>
            </a:extLst>
          </p:cNvPr>
          <p:cNvSpPr/>
          <p:nvPr/>
        </p:nvSpPr>
        <p:spPr>
          <a:xfrm>
            <a:off x="331605" y="4913644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24DA7A-2AF7-DB62-1E34-0BB935E24F5B}"/>
              </a:ext>
            </a:extLst>
          </p:cNvPr>
          <p:cNvCxnSpPr>
            <a:cxnSpLocks/>
          </p:cNvCxnSpPr>
          <p:nvPr/>
        </p:nvCxnSpPr>
        <p:spPr>
          <a:xfrm flipV="1">
            <a:off x="5632493" y="3858567"/>
            <a:ext cx="1079811" cy="175526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D10BEB-2CCD-7D55-516C-F3BB4CBB8965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1219581" y="437406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2EDFE7ED-05D6-0B12-E78F-8DCD3682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708" y="4219001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2b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1303DF-0501-FF45-BC7C-2C745980F9C9}"/>
              </a:ext>
            </a:extLst>
          </p:cNvPr>
          <p:cNvSpPr/>
          <p:nvPr/>
        </p:nvSpPr>
        <p:spPr>
          <a:xfrm>
            <a:off x="3719575" y="4925370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4DD39C-F4B2-B93A-0C58-84B4FE790C14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4607551" y="4385788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05135-84A4-A3EA-18E1-BF716C1D8AE8}"/>
              </a:ext>
            </a:extLst>
          </p:cNvPr>
          <p:cNvSpPr txBox="1"/>
          <p:nvPr/>
        </p:nvSpPr>
        <p:spPr>
          <a:xfrm>
            <a:off x="5690727" y="3557836"/>
            <a:ext cx="890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splitting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7DCD58-97D0-E014-D88B-F72514B54A44}"/>
              </a:ext>
            </a:extLst>
          </p:cNvPr>
          <p:cNvCxnSpPr>
            <a:cxnSpLocks/>
          </p:cNvCxnSpPr>
          <p:nvPr/>
        </p:nvCxnSpPr>
        <p:spPr>
          <a:xfrm>
            <a:off x="5634169" y="4025719"/>
            <a:ext cx="1058039" cy="224734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Text Box 10">
            <a:extLst>
              <a:ext uri="{FF2B5EF4-FFF2-40B4-BE49-F238E27FC236}">
                <a16:creationId xmlns:a16="http://schemas.microsoft.com/office/drawing/2014/main" id="{94004F91-BCBC-F3E1-F6E0-A55B0A0E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598" y="971705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" name="Flowchart: Multidocument 52">
            <a:extLst>
              <a:ext uri="{FF2B5EF4-FFF2-40B4-BE49-F238E27FC236}">
                <a16:creationId xmlns:a16="http://schemas.microsoft.com/office/drawing/2014/main" id="{C34E2817-B967-6D26-CD01-1D6DAAE15650}"/>
              </a:ext>
            </a:extLst>
          </p:cNvPr>
          <p:cNvSpPr/>
          <p:nvPr/>
        </p:nvSpPr>
        <p:spPr>
          <a:xfrm>
            <a:off x="10162243" y="2173798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Documents2a_2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949F08-3575-0DC7-83C4-E2241457AFC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11050219" y="163421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Text Box 10">
            <a:extLst>
              <a:ext uri="{FF2B5EF4-FFF2-40B4-BE49-F238E27FC236}">
                <a16:creationId xmlns:a16="http://schemas.microsoft.com/office/drawing/2014/main" id="{42EDC877-4329-2D15-1624-AF168FC6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71" y="365628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subsample 2b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6" name="Flowchart: Multidocument 55">
            <a:extLst>
              <a:ext uri="{FF2B5EF4-FFF2-40B4-BE49-F238E27FC236}">
                <a16:creationId xmlns:a16="http://schemas.microsoft.com/office/drawing/2014/main" id="{8063DD91-A237-C04C-ADB6-EA381C0621D6}"/>
              </a:ext>
            </a:extLst>
          </p:cNvPr>
          <p:cNvSpPr/>
          <p:nvPr/>
        </p:nvSpPr>
        <p:spPr>
          <a:xfrm>
            <a:off x="10163916" y="4858379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Documents2b_2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C0B7B76-6B03-6841-B3BF-680CEE9A96AE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11051892" y="43187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0D512E1-0373-74F9-EBAC-E95DD47B2AE9}"/>
              </a:ext>
            </a:extLst>
          </p:cNvPr>
          <p:cNvCxnSpPr>
            <a:cxnSpLocks/>
            <a:stCxn id="41" idx="3"/>
            <a:endCxn id="55" idx="1"/>
          </p:cNvCxnSpPr>
          <p:nvPr/>
        </p:nvCxnSpPr>
        <p:spPr>
          <a:xfrm flipV="1">
            <a:off x="8826296" y="3982518"/>
            <a:ext cx="1074975" cy="56271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0F2A870-E5CF-0F50-3540-2633688DC36F}"/>
              </a:ext>
            </a:extLst>
          </p:cNvPr>
          <p:cNvSpPr txBox="1"/>
          <p:nvPr/>
        </p:nvSpPr>
        <p:spPr>
          <a:xfrm rot="19837486">
            <a:off x="8767195" y="3931302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oxidation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5245A-BF8D-586C-D083-A1BC751B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724" y="1397715"/>
            <a:ext cx="3824456" cy="177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1600FE-8D59-C053-F3EA-41A9E2C840D7}"/>
              </a:ext>
            </a:extLst>
          </p:cNvPr>
          <p:cNvCxnSpPr>
            <a:cxnSpLocks/>
          </p:cNvCxnSpPr>
          <p:nvPr/>
        </p:nvCxnSpPr>
        <p:spPr>
          <a:xfrm>
            <a:off x="1477108" y="2893925"/>
            <a:ext cx="1436914" cy="844062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06ED51-FFA6-05B7-9AEA-B368F7EB65F9}"/>
              </a:ext>
            </a:extLst>
          </p:cNvPr>
          <p:cNvCxnSpPr>
            <a:cxnSpLocks/>
          </p:cNvCxnSpPr>
          <p:nvPr/>
        </p:nvCxnSpPr>
        <p:spPr>
          <a:xfrm>
            <a:off x="5196673" y="3086518"/>
            <a:ext cx="932822" cy="601227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17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EE63-57E2-B630-8A1D-800FCAC3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145B85F-1A84-B3E4-AF4C-3913A56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Traceability: Handovers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0BA12-FFE8-9FB4-CD1D-7663EA623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7B548-E205-9839-6879-05BC0488D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13" y="1487032"/>
            <a:ext cx="9129754" cy="4777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33E0A1-3096-545B-A58E-35046F0A78D5}"/>
              </a:ext>
            </a:extLst>
          </p:cNvPr>
          <p:cNvSpPr txBox="1"/>
          <p:nvPr/>
        </p:nvSpPr>
        <p:spPr>
          <a:xfrm>
            <a:off x="200965" y="79438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Motivation</a:t>
            </a:r>
            <a:r>
              <a:rPr lang="en-US" sz="2200" dirty="0"/>
              <a:t>: trace samples (who holds the sample</a:t>
            </a:r>
            <a:r>
              <a:rPr lang="ru-RU" sz="2200" dirty="0"/>
              <a:t>?</a:t>
            </a:r>
            <a:r>
              <a:rPr lang="en-US" sz="2200" dirty="0"/>
              <a:t>)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7B2418-6A98-DFB2-791B-6547197B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635" y="1822275"/>
            <a:ext cx="476316" cy="42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02B6CB-8F21-8A7D-E153-89B1A5C4E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54" y="1198209"/>
            <a:ext cx="1193549" cy="1218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8762F1-29C7-DB20-464D-02458B212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866" y="3255667"/>
            <a:ext cx="4672573" cy="826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ADC84C-F22F-1CFF-A16A-63FF0CF03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751" y="4269455"/>
            <a:ext cx="3883759" cy="5975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8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3ACB6-EA28-EEFA-A02E-FCF3CC12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5DF4254-C6A9-D8F2-9901-662B9DA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RDMS evolution towards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D6E0B3-59DD-2A0F-7467-F8EC4EC4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4995" y="6372001"/>
            <a:ext cx="4781263" cy="485999"/>
          </a:xfrm>
        </p:spPr>
        <p:txBody>
          <a:bodyPr/>
          <a:lstStyle/>
          <a:p>
            <a:pPr indent="0">
              <a:buNone/>
            </a:pPr>
            <a:r>
              <a:rPr lang="de-DE" sz="1000" b="0" dirty="0"/>
              <a:t>RDMS: Research Data Management System</a:t>
            </a:r>
          </a:p>
          <a:p>
            <a:pPr indent="0">
              <a:buNone/>
            </a:pPr>
            <a:endParaRPr lang="en-US" b="0" dirty="0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5DD17B60-2780-BE49-E6EA-144D2D94CBDE}"/>
              </a:ext>
            </a:extLst>
          </p:cNvPr>
          <p:cNvCxnSpPr>
            <a:cxnSpLocks/>
          </p:cNvCxnSpPr>
          <p:nvPr/>
        </p:nvCxnSpPr>
        <p:spPr>
          <a:xfrm flipH="1">
            <a:off x="10733844" y="2908946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3A6BF1-3D41-47B4-C71A-A71FAA9BFF50}"/>
              </a:ext>
            </a:extLst>
          </p:cNvPr>
          <p:cNvCxnSpPr>
            <a:cxnSpLocks/>
          </p:cNvCxnSpPr>
          <p:nvPr/>
        </p:nvCxnSpPr>
        <p:spPr>
          <a:xfrm>
            <a:off x="82232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0">
            <a:extLst>
              <a:ext uri="{FF2B5EF4-FFF2-40B4-BE49-F238E27FC236}">
                <a16:creationId xmlns:a16="http://schemas.microsoft.com/office/drawing/2014/main" id="{6C7DC4C8-F737-C1D4-2268-052B3693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0" y="241280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D5AA-982E-D1C4-FE8F-7C541A5C86F3}"/>
              </a:ext>
            </a:extLst>
          </p:cNvPr>
          <p:cNvSpPr txBox="1"/>
          <p:nvPr/>
        </p:nvSpPr>
        <p:spPr>
          <a:xfrm>
            <a:off x="10935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24C74A-A2E1-FCE0-247B-62C599099ADE}"/>
              </a:ext>
            </a:extLst>
          </p:cNvPr>
          <p:cNvSpPr/>
          <p:nvPr/>
        </p:nvSpPr>
        <p:spPr>
          <a:xfrm>
            <a:off x="2088452" y="27095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032E2EA-67CA-7428-85FB-6D37BB63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9" y="37207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4920A-80FF-7722-6C97-06724BC5FCFD}"/>
              </a:ext>
            </a:extLst>
          </p:cNvPr>
          <p:cNvSpPr txBox="1"/>
          <p:nvPr/>
        </p:nvSpPr>
        <p:spPr>
          <a:xfrm>
            <a:off x="5882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FCB9D2-E7CB-F4A0-2F10-77788B08CB49}"/>
              </a:ext>
            </a:extLst>
          </p:cNvPr>
          <p:cNvSpPr/>
          <p:nvPr/>
        </p:nvSpPr>
        <p:spPr>
          <a:xfrm>
            <a:off x="50095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A08754-C516-8199-9E87-7425355F0210}"/>
              </a:ext>
            </a:extLst>
          </p:cNvPr>
          <p:cNvSpPr/>
          <p:nvPr/>
        </p:nvSpPr>
        <p:spPr>
          <a:xfrm>
            <a:off x="106638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B10CE56-DB79-ED86-576E-DD01E07A9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218" y="372243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51C43-F12C-A6DA-DB45-C90A1321B7FC}"/>
              </a:ext>
            </a:extLst>
          </p:cNvPr>
          <p:cNvSpPr txBox="1"/>
          <p:nvPr/>
        </p:nvSpPr>
        <p:spPr>
          <a:xfrm>
            <a:off x="21366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A4D4D5-CB9F-17E1-0E7B-562C50F28370}"/>
              </a:ext>
            </a:extLst>
          </p:cNvPr>
          <p:cNvSpPr/>
          <p:nvPr/>
        </p:nvSpPr>
        <p:spPr>
          <a:xfrm>
            <a:off x="2185031" y="40265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4B1F66-0C3D-9FB2-43E6-2A070219C69C}"/>
              </a:ext>
            </a:extLst>
          </p:cNvPr>
          <p:cNvSpPr/>
          <p:nvPr/>
        </p:nvSpPr>
        <p:spPr>
          <a:xfrm>
            <a:off x="31568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42EBEC-06DB-7DE1-8445-8EB30E875F4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25500" y="3182815"/>
            <a:ext cx="1000933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A268D7-37C2-CA74-6435-0025E8E7460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826433" y="3182815"/>
            <a:ext cx="1088217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6DFCDC7-6E18-E6B2-3B8C-AA6602B84686}"/>
              </a:ext>
            </a:extLst>
          </p:cNvPr>
          <p:cNvSpPr/>
          <p:nvPr/>
        </p:nvSpPr>
        <p:spPr>
          <a:xfrm>
            <a:off x="26739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38C677C-90C6-E4C0-5D8E-6CCF24C21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" y="50415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A2733-1A87-4FB1-B65E-8C7C7356BFA5}"/>
              </a:ext>
            </a:extLst>
          </p:cNvPr>
          <p:cNvSpPr txBox="1"/>
          <p:nvPr/>
        </p:nvSpPr>
        <p:spPr>
          <a:xfrm>
            <a:off x="5247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subsubproject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A829D8-61E7-180B-7175-AB374BE40B9D}"/>
              </a:ext>
            </a:extLst>
          </p:cNvPr>
          <p:cNvSpPr/>
          <p:nvPr/>
        </p:nvSpPr>
        <p:spPr>
          <a:xfrm>
            <a:off x="103435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C00AE8-8288-8FD6-E87F-6521270C4E5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91662" y="4490775"/>
            <a:ext cx="4296" cy="5635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6FF3FDEE-D0B5-F3E3-601C-FB41626E1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35FCA1-A94D-3911-E13E-8ABF26B3212F}"/>
              </a:ext>
            </a:extLst>
          </p:cNvPr>
          <p:cNvSpPr txBox="1"/>
          <p:nvPr/>
        </p:nvSpPr>
        <p:spPr>
          <a:xfrm>
            <a:off x="53353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CC5AAD-210D-856D-F520-06ED883C3AB9}"/>
              </a:ext>
            </a:extLst>
          </p:cNvPr>
          <p:cNvSpPr/>
          <p:nvPr/>
        </p:nvSpPr>
        <p:spPr>
          <a:xfrm>
            <a:off x="62921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DD535DDB-B293-C9BD-4447-018C6706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540499-E080-C166-B8BE-C9245DBC2D91}"/>
              </a:ext>
            </a:extLst>
          </p:cNvPr>
          <p:cNvSpPr txBox="1"/>
          <p:nvPr/>
        </p:nvSpPr>
        <p:spPr>
          <a:xfrm>
            <a:off x="43450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6C22DD-00A6-1CA7-2071-540FEEB6E7C5}"/>
              </a:ext>
            </a:extLst>
          </p:cNvPr>
          <p:cNvSpPr/>
          <p:nvPr/>
        </p:nvSpPr>
        <p:spPr>
          <a:xfrm>
            <a:off x="47872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A77214-1592-F4C1-1D04-7D06A3995D55}"/>
              </a:ext>
            </a:extLst>
          </p:cNvPr>
          <p:cNvSpPr/>
          <p:nvPr/>
        </p:nvSpPr>
        <p:spPr>
          <a:xfrm>
            <a:off x="5352631" y="4019907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5D31BA5-4D68-D792-10E0-2EB7295A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0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B2DE38-50C6-A677-33AD-B846BED868AB}"/>
              </a:ext>
            </a:extLst>
          </p:cNvPr>
          <p:cNvSpPr txBox="1"/>
          <p:nvPr/>
        </p:nvSpPr>
        <p:spPr>
          <a:xfrm>
            <a:off x="63784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FE6935-DBE5-8943-4054-1F755232CE26}"/>
              </a:ext>
            </a:extLst>
          </p:cNvPr>
          <p:cNvSpPr/>
          <p:nvPr/>
        </p:nvSpPr>
        <p:spPr>
          <a:xfrm>
            <a:off x="6426831" y="4021767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75A5A39-4EC0-3F66-3E60-D0162704A0C2}"/>
              </a:ext>
            </a:extLst>
          </p:cNvPr>
          <p:cNvSpPr/>
          <p:nvPr/>
        </p:nvSpPr>
        <p:spPr>
          <a:xfrm>
            <a:off x="73986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633AF-24E3-58F1-C77E-2286B0B908D8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863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785F83E-5EEA-5FF3-81D8-E0CC70AC55D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0682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88282D2-6EF6-C5D4-A369-BA5B88953A69}"/>
              </a:ext>
            </a:extLst>
          </p:cNvPr>
          <p:cNvSpPr/>
          <p:nvPr/>
        </p:nvSpPr>
        <p:spPr>
          <a:xfrm>
            <a:off x="69157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9C3B3933-A92A-2247-3904-38CC49F8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3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4D2199-D45E-0435-0D8D-1241E205C8FA}"/>
              </a:ext>
            </a:extLst>
          </p:cNvPr>
          <p:cNvSpPr txBox="1"/>
          <p:nvPr/>
        </p:nvSpPr>
        <p:spPr>
          <a:xfrm>
            <a:off x="43387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BF2B001-B34D-178E-044A-86FC9A153D2B}"/>
              </a:ext>
            </a:extLst>
          </p:cNvPr>
          <p:cNvSpPr/>
          <p:nvPr/>
        </p:nvSpPr>
        <p:spPr>
          <a:xfrm>
            <a:off x="53206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1BDFEB-CE6D-5B54-1907-99B12C90C52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0779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1925EC5D-2992-EB0B-4901-9CC58E14E04E}"/>
              </a:ext>
            </a:extLst>
          </p:cNvPr>
          <p:cNvCxnSpPr>
            <a:cxnSpLocks/>
            <a:stCxn id="41" idx="4"/>
            <a:endCxn id="52" idx="2"/>
          </p:cNvCxnSpPr>
          <p:nvPr/>
        </p:nvCxnSpPr>
        <p:spPr>
          <a:xfrm rot="16200000" flipH="1">
            <a:off x="4600819" y="4807786"/>
            <a:ext cx="1107133" cy="332433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8B950149-9AA0-193D-1C79-B27CB7B67326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10800000" flipV="1">
            <a:off x="4988170" y="2923233"/>
            <a:ext cx="1303983" cy="109527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B04831F-6908-DD9A-2CD0-94BE50AE0C37}"/>
              </a:ext>
            </a:extLst>
          </p:cNvPr>
          <p:cNvCxnSpPr>
            <a:cxnSpLocks/>
            <a:stCxn id="49" idx="4"/>
            <a:endCxn id="46" idx="4"/>
          </p:cNvCxnSpPr>
          <p:nvPr/>
        </p:nvCxnSpPr>
        <p:spPr>
          <a:xfrm rot="5400000" flipH="1" flipV="1">
            <a:off x="73545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A4713878-7623-463F-3F4A-0A778CB3DBB3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 rot="10800000" flipV="1">
            <a:off x="5553598" y="2923233"/>
            <a:ext cx="738554" cy="1096674"/>
          </a:xfrm>
          <a:prstGeom prst="curved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213B28-3B5E-8E71-EF09-C20599E8F3B6}"/>
              </a:ext>
            </a:extLst>
          </p:cNvPr>
          <p:cNvCxnSpPr>
            <a:cxnSpLocks/>
            <a:stCxn id="42" idx="6"/>
            <a:endCxn id="45" idx="2"/>
          </p:cNvCxnSpPr>
          <p:nvPr/>
        </p:nvCxnSpPr>
        <p:spPr>
          <a:xfrm>
            <a:off x="5754565" y="4220874"/>
            <a:ext cx="672266" cy="186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1AB8840B-147F-D925-6A43-CDCFD51EDC26}"/>
              </a:ext>
            </a:extLst>
          </p:cNvPr>
          <p:cNvCxnSpPr>
            <a:cxnSpLocks/>
            <a:stCxn id="42" idx="4"/>
            <a:endCxn id="49" idx="4"/>
          </p:cNvCxnSpPr>
          <p:nvPr/>
        </p:nvCxnSpPr>
        <p:spPr>
          <a:xfrm rot="16200000" flipH="1">
            <a:off x="6331862" y="3643577"/>
            <a:ext cx="6622" cy="1563150"/>
          </a:xfrm>
          <a:prstGeom prst="curvedConnector3">
            <a:avLst>
              <a:gd name="adj1" fmla="val 355212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0ADCAD2B-3907-E482-4FA6-A2EFAE1235E7}"/>
              </a:ext>
            </a:extLst>
          </p:cNvPr>
          <p:cNvCxnSpPr>
            <a:cxnSpLocks/>
            <a:stCxn id="45" idx="0"/>
            <a:endCxn id="49" idx="0"/>
          </p:cNvCxnSpPr>
          <p:nvPr/>
        </p:nvCxnSpPr>
        <p:spPr>
          <a:xfrm rot="16200000" flipH="1">
            <a:off x="6869892" y="3779673"/>
            <a:ext cx="4762" cy="488950"/>
          </a:xfrm>
          <a:prstGeom prst="curvedConnector3">
            <a:avLst>
              <a:gd name="adj1" fmla="val -4800504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183C83D-8BFA-ABD8-B595-D8CA024BB64C}"/>
              </a:ext>
            </a:extLst>
          </p:cNvPr>
          <p:cNvCxnSpPr>
            <a:cxnSpLocks/>
            <a:stCxn id="41" idx="4"/>
            <a:endCxn id="42" idx="4"/>
          </p:cNvCxnSpPr>
          <p:nvPr/>
        </p:nvCxnSpPr>
        <p:spPr>
          <a:xfrm rot="16200000" flipH="1">
            <a:off x="5270181" y="4138424"/>
            <a:ext cx="1404" cy="565429"/>
          </a:xfrm>
          <a:prstGeom prst="curvedConnector3">
            <a:avLst>
              <a:gd name="adj1" fmla="val 16382051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0">
            <a:extLst>
              <a:ext uri="{FF2B5EF4-FFF2-40B4-BE49-F238E27FC236}">
                <a16:creationId xmlns:a16="http://schemas.microsoft.com/office/drawing/2014/main" id="{925FECB5-62E4-C674-870B-8F8C774A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8A709C-D807-AC88-036F-3085E2AF8056}"/>
              </a:ext>
            </a:extLst>
          </p:cNvPr>
          <p:cNvSpPr txBox="1"/>
          <p:nvPr/>
        </p:nvSpPr>
        <p:spPr>
          <a:xfrm>
            <a:off x="95771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A0A396FF-0431-B2FB-088B-FA00A5A13296}"/>
              </a:ext>
            </a:extLst>
          </p:cNvPr>
          <p:cNvSpPr/>
          <p:nvPr/>
        </p:nvSpPr>
        <p:spPr>
          <a:xfrm>
            <a:off x="105339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25" name="Text Box 10">
            <a:extLst>
              <a:ext uri="{FF2B5EF4-FFF2-40B4-BE49-F238E27FC236}">
                <a16:creationId xmlns:a16="http://schemas.microsoft.com/office/drawing/2014/main" id="{EE2019A8-9C7B-9D29-3332-D5CC58EA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4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321F46F-2481-6402-F3AB-05F244D7EB19}"/>
              </a:ext>
            </a:extLst>
          </p:cNvPr>
          <p:cNvSpPr txBox="1"/>
          <p:nvPr/>
        </p:nvSpPr>
        <p:spPr>
          <a:xfrm>
            <a:off x="85868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E9E5E80C-999E-8AEB-D6E4-FF96661DADCD}"/>
              </a:ext>
            </a:extLst>
          </p:cNvPr>
          <p:cNvSpPr/>
          <p:nvPr/>
        </p:nvSpPr>
        <p:spPr>
          <a:xfrm>
            <a:off x="90290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FB5A64DF-68C7-CDA6-D9DA-6CBEE2FAF985}"/>
              </a:ext>
            </a:extLst>
          </p:cNvPr>
          <p:cNvSpPr/>
          <p:nvPr/>
        </p:nvSpPr>
        <p:spPr>
          <a:xfrm>
            <a:off x="959443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1030" name="Text Box 10">
            <a:extLst>
              <a:ext uri="{FF2B5EF4-FFF2-40B4-BE49-F238E27FC236}">
                <a16:creationId xmlns:a16="http://schemas.microsoft.com/office/drawing/2014/main" id="{557BCA7D-470B-7052-B8FB-FBB53A250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8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9E5B58F-B505-FA82-7243-A6093E5B20A4}"/>
              </a:ext>
            </a:extLst>
          </p:cNvPr>
          <p:cNvSpPr txBox="1"/>
          <p:nvPr/>
        </p:nvSpPr>
        <p:spPr>
          <a:xfrm>
            <a:off x="106202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1A7DA756-CFC8-A877-413D-545104964544}"/>
              </a:ext>
            </a:extLst>
          </p:cNvPr>
          <p:cNvSpPr/>
          <p:nvPr/>
        </p:nvSpPr>
        <p:spPr>
          <a:xfrm>
            <a:off x="10668631" y="40138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6A3C86D7-26AA-2DA0-B7CA-527261687399}"/>
              </a:ext>
            </a:extLst>
          </p:cNvPr>
          <p:cNvSpPr/>
          <p:nvPr/>
        </p:nvSpPr>
        <p:spPr>
          <a:xfrm>
            <a:off x="116404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6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CF7F5CCF-0101-6FF6-6DED-9D0FC0387156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93281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281562B2-A493-3846-4D77-ADAB96A3FA05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03100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Oval 1035">
            <a:extLst>
              <a:ext uri="{FF2B5EF4-FFF2-40B4-BE49-F238E27FC236}">
                <a16:creationId xmlns:a16="http://schemas.microsoft.com/office/drawing/2014/main" id="{F612ADC7-5DC2-B70C-C439-6AA83EBD181A}"/>
              </a:ext>
            </a:extLst>
          </p:cNvPr>
          <p:cNvSpPr/>
          <p:nvPr/>
        </p:nvSpPr>
        <p:spPr>
          <a:xfrm>
            <a:off x="111575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5</a:t>
            </a:r>
          </a:p>
        </p:txBody>
      </p:sp>
      <p:sp>
        <p:nvSpPr>
          <p:cNvPr id="1037" name="Text Box 10">
            <a:extLst>
              <a:ext uri="{FF2B5EF4-FFF2-40B4-BE49-F238E27FC236}">
                <a16:creationId xmlns:a16="http://schemas.microsoft.com/office/drawing/2014/main" id="{A4A8B03F-6588-4709-B3C9-8096D2B2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1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2C4CC0E3-B2CF-CDA1-F858-06C7851F01AD}"/>
              </a:ext>
            </a:extLst>
          </p:cNvPr>
          <p:cNvSpPr txBox="1"/>
          <p:nvPr/>
        </p:nvSpPr>
        <p:spPr>
          <a:xfrm>
            <a:off x="85805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BCE84A3F-D41E-1546-EE57-F42FB5240D26}"/>
              </a:ext>
            </a:extLst>
          </p:cNvPr>
          <p:cNvSpPr/>
          <p:nvPr/>
        </p:nvSpPr>
        <p:spPr>
          <a:xfrm>
            <a:off x="95624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7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D175FE8F-983A-3F1B-4472-F683EA7361B1}"/>
              </a:ext>
            </a:extLst>
          </p:cNvPr>
          <p:cNvCxnSpPr>
            <a:cxnSpLocks/>
            <a:stCxn id="1025" idx="2"/>
          </p:cNvCxnSpPr>
          <p:nvPr/>
        </p:nvCxnSpPr>
        <p:spPr>
          <a:xfrm>
            <a:off x="93197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or: Curved 1040">
            <a:extLst>
              <a:ext uri="{FF2B5EF4-FFF2-40B4-BE49-F238E27FC236}">
                <a16:creationId xmlns:a16="http://schemas.microsoft.com/office/drawing/2014/main" id="{94B2BBDA-94C8-C201-D7FC-2FB3761E2775}"/>
              </a:ext>
            </a:extLst>
          </p:cNvPr>
          <p:cNvCxnSpPr>
            <a:cxnSpLocks/>
            <a:stCxn id="1028" idx="4"/>
            <a:endCxn id="1039" idx="2"/>
          </p:cNvCxnSpPr>
          <p:nvPr/>
        </p:nvCxnSpPr>
        <p:spPr>
          <a:xfrm rot="16200000" flipH="1">
            <a:off x="8842619" y="4807786"/>
            <a:ext cx="1107133" cy="33243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or: Curved 1041">
            <a:extLst>
              <a:ext uri="{FF2B5EF4-FFF2-40B4-BE49-F238E27FC236}">
                <a16:creationId xmlns:a16="http://schemas.microsoft.com/office/drawing/2014/main" id="{66560CDB-2CF4-357B-6EC6-F6104099010F}"/>
              </a:ext>
            </a:extLst>
          </p:cNvPr>
          <p:cNvCxnSpPr>
            <a:cxnSpLocks/>
            <a:stCxn id="1024" idx="2"/>
            <a:endCxn id="1028" idx="0"/>
          </p:cNvCxnSpPr>
          <p:nvPr/>
        </p:nvCxnSpPr>
        <p:spPr>
          <a:xfrm rot="10800000" flipV="1">
            <a:off x="9229970" y="2923233"/>
            <a:ext cx="1303983" cy="1095270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or: Curved 1042">
            <a:extLst>
              <a:ext uri="{FF2B5EF4-FFF2-40B4-BE49-F238E27FC236}">
                <a16:creationId xmlns:a16="http://schemas.microsoft.com/office/drawing/2014/main" id="{655265B0-9F9F-CC98-8767-40542CE02B4E}"/>
              </a:ext>
            </a:extLst>
          </p:cNvPr>
          <p:cNvCxnSpPr>
            <a:cxnSpLocks/>
            <a:stCxn id="1036" idx="4"/>
            <a:endCxn id="1033" idx="4"/>
          </p:cNvCxnSpPr>
          <p:nvPr/>
        </p:nvCxnSpPr>
        <p:spPr>
          <a:xfrm rot="5400000" flipH="1" flipV="1">
            <a:off x="115963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ctor: Curved 1043">
            <a:extLst>
              <a:ext uri="{FF2B5EF4-FFF2-40B4-BE49-F238E27FC236}">
                <a16:creationId xmlns:a16="http://schemas.microsoft.com/office/drawing/2014/main" id="{ECB063C5-BC81-882F-FD1D-D1F71D3E8535}"/>
              </a:ext>
            </a:extLst>
          </p:cNvPr>
          <p:cNvCxnSpPr>
            <a:cxnSpLocks/>
            <a:stCxn id="1024" idx="2"/>
            <a:endCxn id="1029" idx="0"/>
          </p:cNvCxnSpPr>
          <p:nvPr/>
        </p:nvCxnSpPr>
        <p:spPr>
          <a:xfrm rot="10800000" flipV="1">
            <a:off x="9795398" y="2923232"/>
            <a:ext cx="738554" cy="109429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ctor: Curved 1044">
            <a:extLst>
              <a:ext uri="{FF2B5EF4-FFF2-40B4-BE49-F238E27FC236}">
                <a16:creationId xmlns:a16="http://schemas.microsoft.com/office/drawing/2014/main" id="{72311541-271F-800D-7C0E-312042300304}"/>
              </a:ext>
            </a:extLst>
          </p:cNvPr>
          <p:cNvCxnSpPr>
            <a:cxnSpLocks/>
            <a:stCxn id="1029" idx="6"/>
            <a:endCxn id="1032" idx="2"/>
          </p:cNvCxnSpPr>
          <p:nvPr/>
        </p:nvCxnSpPr>
        <p:spPr>
          <a:xfrm flipV="1">
            <a:off x="9996365" y="4214796"/>
            <a:ext cx="672266" cy="3697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ctor: Curved 1045">
            <a:extLst>
              <a:ext uri="{FF2B5EF4-FFF2-40B4-BE49-F238E27FC236}">
                <a16:creationId xmlns:a16="http://schemas.microsoft.com/office/drawing/2014/main" id="{378349F3-5C36-EFCF-3D4A-A01080D6E412}"/>
              </a:ext>
            </a:extLst>
          </p:cNvPr>
          <p:cNvCxnSpPr>
            <a:cxnSpLocks/>
            <a:stCxn id="1029" idx="4"/>
            <a:endCxn id="1036" idx="4"/>
          </p:cNvCxnSpPr>
          <p:nvPr/>
        </p:nvCxnSpPr>
        <p:spPr>
          <a:xfrm rot="16200000" flipH="1">
            <a:off x="10572472" y="3642386"/>
            <a:ext cx="9003" cy="1563150"/>
          </a:xfrm>
          <a:prstGeom prst="curvedConnector3">
            <a:avLst>
              <a:gd name="adj1" fmla="val 2639154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Connector: Curved 1046">
            <a:extLst>
              <a:ext uri="{FF2B5EF4-FFF2-40B4-BE49-F238E27FC236}">
                <a16:creationId xmlns:a16="http://schemas.microsoft.com/office/drawing/2014/main" id="{4FF32DF6-A205-E3FA-7C79-B40A81E6C85D}"/>
              </a:ext>
            </a:extLst>
          </p:cNvPr>
          <p:cNvCxnSpPr>
            <a:cxnSpLocks/>
            <a:stCxn id="1032" idx="0"/>
            <a:endCxn id="1036" idx="0"/>
          </p:cNvCxnSpPr>
          <p:nvPr/>
        </p:nvCxnSpPr>
        <p:spPr>
          <a:xfrm rot="16200000" flipH="1">
            <a:off x="11107723" y="3775704"/>
            <a:ext cx="12700" cy="488950"/>
          </a:xfrm>
          <a:prstGeom prst="curvedConnector3">
            <a:avLst>
              <a:gd name="adj1" fmla="val -180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or: Curved 1047">
            <a:extLst>
              <a:ext uri="{FF2B5EF4-FFF2-40B4-BE49-F238E27FC236}">
                <a16:creationId xmlns:a16="http://schemas.microsoft.com/office/drawing/2014/main" id="{F3D56768-870F-2EFA-7CC2-72BFC1039820}"/>
              </a:ext>
            </a:extLst>
          </p:cNvPr>
          <p:cNvCxnSpPr>
            <a:cxnSpLocks/>
            <a:stCxn id="1028" idx="4"/>
            <a:endCxn id="1029" idx="4"/>
          </p:cNvCxnSpPr>
          <p:nvPr/>
        </p:nvCxnSpPr>
        <p:spPr>
          <a:xfrm rot="5400000" flipH="1" flipV="1">
            <a:off x="9512194" y="4137234"/>
            <a:ext cx="977" cy="565429"/>
          </a:xfrm>
          <a:prstGeom prst="curvedConnector3">
            <a:avLst>
              <a:gd name="adj1" fmla="val -23398158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4" descr="Key Value Stores Icons - Free SVG &amp; PNG Key Value Stores Images - Noun  Project">
            <a:extLst>
              <a:ext uri="{FF2B5EF4-FFF2-40B4-BE49-F238E27FC236}">
                <a16:creationId xmlns:a16="http://schemas.microsoft.com/office/drawing/2014/main" id="{0947FDD6-3B5C-C772-F61C-C5AB5A43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08" y="2645437"/>
            <a:ext cx="535913" cy="535913"/>
          </a:xfrm>
          <a:custGeom>
            <a:avLst/>
            <a:gdLst>
              <a:gd name="csX0" fmla="*/ 0 w 535913"/>
              <a:gd name="csY0" fmla="*/ 0 h 535913"/>
              <a:gd name="csX1" fmla="*/ 535913 w 535913"/>
              <a:gd name="csY1" fmla="*/ 0 h 535913"/>
              <a:gd name="csX2" fmla="*/ 535913 w 535913"/>
              <a:gd name="csY2" fmla="*/ 535913 h 535913"/>
              <a:gd name="csX3" fmla="*/ 0 w 535913"/>
              <a:gd name="csY3" fmla="*/ 535913 h 535913"/>
              <a:gd name="csX4" fmla="*/ 0 w 535913"/>
              <a:gd name="csY4" fmla="*/ 0 h 5359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5913" h="535913" extrusionOk="0">
                <a:moveTo>
                  <a:pt x="0" y="0"/>
                </a:moveTo>
                <a:cubicBezTo>
                  <a:pt x="109712" y="-52941"/>
                  <a:pt x="357834" y="11364"/>
                  <a:pt x="535913" y="0"/>
                </a:cubicBezTo>
                <a:cubicBezTo>
                  <a:pt x="582536" y="226922"/>
                  <a:pt x="489034" y="325182"/>
                  <a:pt x="535913" y="535913"/>
                </a:cubicBezTo>
                <a:cubicBezTo>
                  <a:pt x="303563" y="557045"/>
                  <a:pt x="247885" y="514904"/>
                  <a:pt x="0" y="535913"/>
                </a:cubicBezTo>
                <a:cubicBezTo>
                  <a:pt x="-26769" y="375576"/>
                  <a:pt x="39661" y="26211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" descr="Data Table Icon Images – Browse 77,041 Stock Photos, Vectors, and Video |  Adobe Stock">
            <a:extLst>
              <a:ext uri="{FF2B5EF4-FFF2-40B4-BE49-F238E27FC236}">
                <a16:creationId xmlns:a16="http://schemas.microsoft.com/office/drawing/2014/main" id="{8FFD5872-8EC6-9B4B-1179-B93A70A4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46" y="4972049"/>
            <a:ext cx="1076304" cy="778051"/>
          </a:xfrm>
          <a:custGeom>
            <a:avLst/>
            <a:gdLst>
              <a:gd name="csX0" fmla="*/ 0 w 1076304"/>
              <a:gd name="csY0" fmla="*/ 0 h 778051"/>
              <a:gd name="csX1" fmla="*/ 527389 w 1076304"/>
              <a:gd name="csY1" fmla="*/ 0 h 778051"/>
              <a:gd name="csX2" fmla="*/ 1076304 w 1076304"/>
              <a:gd name="csY2" fmla="*/ 0 h 778051"/>
              <a:gd name="csX3" fmla="*/ 1076304 w 1076304"/>
              <a:gd name="csY3" fmla="*/ 404587 h 778051"/>
              <a:gd name="csX4" fmla="*/ 1076304 w 1076304"/>
              <a:gd name="csY4" fmla="*/ 778051 h 778051"/>
              <a:gd name="csX5" fmla="*/ 559678 w 1076304"/>
              <a:gd name="csY5" fmla="*/ 778051 h 778051"/>
              <a:gd name="csX6" fmla="*/ 0 w 1076304"/>
              <a:gd name="csY6" fmla="*/ 778051 h 778051"/>
              <a:gd name="csX7" fmla="*/ 0 w 1076304"/>
              <a:gd name="csY7" fmla="*/ 404587 h 778051"/>
              <a:gd name="csX8" fmla="*/ 0 w 1076304"/>
              <a:gd name="csY8" fmla="*/ 0 h 778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76304" h="778051" extrusionOk="0">
                <a:moveTo>
                  <a:pt x="0" y="0"/>
                </a:moveTo>
                <a:cubicBezTo>
                  <a:pt x="149341" y="-13951"/>
                  <a:pt x="359071" y="36098"/>
                  <a:pt x="527389" y="0"/>
                </a:cubicBezTo>
                <a:cubicBezTo>
                  <a:pt x="695707" y="-36098"/>
                  <a:pt x="867696" y="21213"/>
                  <a:pt x="1076304" y="0"/>
                </a:cubicBezTo>
                <a:cubicBezTo>
                  <a:pt x="1102501" y="109709"/>
                  <a:pt x="1029814" y="245468"/>
                  <a:pt x="1076304" y="404587"/>
                </a:cubicBezTo>
                <a:cubicBezTo>
                  <a:pt x="1122794" y="563706"/>
                  <a:pt x="1048131" y="614949"/>
                  <a:pt x="1076304" y="778051"/>
                </a:cubicBezTo>
                <a:cubicBezTo>
                  <a:pt x="898272" y="787347"/>
                  <a:pt x="691254" y="744149"/>
                  <a:pt x="559678" y="778051"/>
                </a:cubicBezTo>
                <a:cubicBezTo>
                  <a:pt x="428102" y="811953"/>
                  <a:pt x="191782" y="711985"/>
                  <a:pt x="0" y="778051"/>
                </a:cubicBezTo>
                <a:cubicBezTo>
                  <a:pt x="-13587" y="622474"/>
                  <a:pt x="9356" y="509762"/>
                  <a:pt x="0" y="404587"/>
                </a:cubicBezTo>
                <a:cubicBezTo>
                  <a:pt x="-9356" y="299412"/>
                  <a:pt x="1366" y="924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C72BF755-9247-FC45-1ACE-3ADDAF99FDFC}"/>
              </a:ext>
            </a:extLst>
          </p:cNvPr>
          <p:cNvSpPr/>
          <p:nvPr/>
        </p:nvSpPr>
        <p:spPr>
          <a:xfrm>
            <a:off x="36703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Arrow: Right 1051">
            <a:extLst>
              <a:ext uri="{FF2B5EF4-FFF2-40B4-BE49-F238E27FC236}">
                <a16:creationId xmlns:a16="http://schemas.microsoft.com/office/drawing/2014/main" id="{3C42370A-7090-93B0-921A-6CE76B363F92}"/>
              </a:ext>
            </a:extLst>
          </p:cNvPr>
          <p:cNvSpPr/>
          <p:nvPr/>
        </p:nvSpPr>
        <p:spPr>
          <a:xfrm>
            <a:off x="79121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66D88031-A72A-6865-970A-8575BAAE7BE5}"/>
              </a:ext>
            </a:extLst>
          </p:cNvPr>
          <p:cNvSpPr/>
          <p:nvPr/>
        </p:nvSpPr>
        <p:spPr>
          <a:xfrm rot="5400000">
            <a:off x="10560050" y="465455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EA861813-FA61-3DC5-7E42-712F5319406E}"/>
              </a:ext>
            </a:extLst>
          </p:cNvPr>
          <p:cNvSpPr/>
          <p:nvPr/>
        </p:nvSpPr>
        <p:spPr>
          <a:xfrm>
            <a:off x="10928350" y="284480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8900AFA6-2564-8842-C10F-6694B61C608B}"/>
              </a:ext>
            </a:extLst>
          </p:cNvPr>
          <p:cNvCxnSpPr>
            <a:cxnSpLocks/>
          </p:cNvCxnSpPr>
          <p:nvPr/>
        </p:nvCxnSpPr>
        <p:spPr>
          <a:xfrm>
            <a:off x="39687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Text Box 52">
            <a:extLst>
              <a:ext uri="{FF2B5EF4-FFF2-40B4-BE49-F238E27FC236}">
                <a16:creationId xmlns:a16="http://schemas.microsoft.com/office/drawing/2014/main" id="{9636F56D-6E05-F86F-4A1A-EF0A9981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671" y="31406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key-value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7" name="Text Box 52">
            <a:extLst>
              <a:ext uri="{FF2B5EF4-FFF2-40B4-BE49-F238E27FC236}">
                <a16:creationId xmlns:a16="http://schemas.microsoft.com/office/drawing/2014/main" id="{D965FA6D-447C-DBE0-61CF-E9F0770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871" y="57187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table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AA7B068B-8A57-C752-7565-C7180B231069}"/>
              </a:ext>
            </a:extLst>
          </p:cNvPr>
          <p:cNvSpPr txBox="1"/>
          <p:nvPr/>
        </p:nvSpPr>
        <p:spPr>
          <a:xfrm>
            <a:off x="585595" y="1413747"/>
            <a:ext cx="1093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Document-oriented						Graph							  </a:t>
            </a:r>
            <a:r>
              <a:rPr lang="en-US" sz="2400" b="1" dirty="0" err="1"/>
              <a:t>Factographic</a:t>
            </a:r>
            <a:endParaRPr lang="en-US" sz="2400" b="1" dirty="0"/>
          </a:p>
        </p:txBody>
      </p:sp>
      <p:cxnSp>
        <p:nvCxnSpPr>
          <p:cNvPr id="1059" name="Connector: Curved 1058">
            <a:extLst>
              <a:ext uri="{FF2B5EF4-FFF2-40B4-BE49-F238E27FC236}">
                <a16:creationId xmlns:a16="http://schemas.microsoft.com/office/drawing/2014/main" id="{E27D0E04-D2A6-DAF3-34BC-D5CC5BFD4643}"/>
              </a:ext>
            </a:extLst>
          </p:cNvPr>
          <p:cNvCxnSpPr>
            <a:cxnSpLocks/>
            <a:stCxn id="38" idx="6"/>
            <a:endCxn id="45" idx="1"/>
          </p:cNvCxnSpPr>
          <p:nvPr/>
        </p:nvCxnSpPr>
        <p:spPr>
          <a:xfrm flipH="1">
            <a:off x="6485693" y="2923233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Arrow: Right 1059">
            <a:extLst>
              <a:ext uri="{FF2B5EF4-FFF2-40B4-BE49-F238E27FC236}">
                <a16:creationId xmlns:a16="http://schemas.microsoft.com/office/drawing/2014/main" id="{4F7D898B-2D2F-2EBF-CDBC-4DB6D4E7C3E0}"/>
              </a:ext>
            </a:extLst>
          </p:cNvPr>
          <p:cNvSpPr/>
          <p:nvPr/>
        </p:nvSpPr>
        <p:spPr>
          <a:xfrm>
            <a:off x="4127500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Arrow: Right 1060">
            <a:extLst>
              <a:ext uri="{FF2B5EF4-FFF2-40B4-BE49-F238E27FC236}">
                <a16:creationId xmlns:a16="http://schemas.microsoft.com/office/drawing/2014/main" id="{F1D6887F-8EDD-0E6E-B32F-A5AB21C5FE0F}"/>
              </a:ext>
            </a:extLst>
          </p:cNvPr>
          <p:cNvSpPr/>
          <p:nvPr/>
        </p:nvSpPr>
        <p:spPr>
          <a:xfrm>
            <a:off x="7737475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03CDC-6D35-0376-62F0-23AB31259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3B413B-2028-534C-209B-5B342C477B7C}"/>
              </a:ext>
            </a:extLst>
          </p:cNvPr>
          <p:cNvSpPr txBox="1"/>
          <p:nvPr/>
        </p:nvSpPr>
        <p:spPr>
          <a:xfrm rot="16200000">
            <a:off x="3406140" y="3029611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ok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7B458D-58A7-1641-4D4D-84EED79BC47F}"/>
              </a:ext>
            </a:extLst>
          </p:cNvPr>
          <p:cNvSpPr/>
          <p:nvPr/>
        </p:nvSpPr>
        <p:spPr>
          <a:xfrm>
            <a:off x="5345680" y="1900191"/>
            <a:ext cx="6008120" cy="439473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BEF444-E34F-1423-C899-5FC44633C51B}"/>
              </a:ext>
            </a:extLst>
          </p:cNvPr>
          <p:cNvCxnSpPr>
            <a:cxnSpLocks/>
          </p:cNvCxnSpPr>
          <p:nvPr/>
        </p:nvCxnSpPr>
        <p:spPr>
          <a:xfrm flipV="1">
            <a:off x="7673340" y="4346211"/>
            <a:ext cx="1592580" cy="115062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A5601C2-7A6D-6BCB-62BD-E628B7DC179C}"/>
              </a:ext>
            </a:extLst>
          </p:cNvPr>
          <p:cNvSpPr txBox="1"/>
          <p:nvPr/>
        </p:nvSpPr>
        <p:spPr>
          <a:xfrm rot="19478933">
            <a:off x="7597140" y="4693606"/>
            <a:ext cx="149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SHA-256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link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7C28EC6-FBF1-AC27-224A-DCA0CAA6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67" y="3724410"/>
            <a:ext cx="2009553" cy="615553"/>
          </a:xfrm>
          <a:prstGeom prst="rect">
            <a:avLst/>
          </a:prstGeom>
          <a:solidFill>
            <a:srgbClr val="00B05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Persisting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document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 +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9" name="AutoShape 8">
            <a:extLst>
              <a:ext uri="{FF2B5EF4-FFF2-40B4-BE49-F238E27FC236}">
                <a16:creationId xmlns:a16="http://schemas.microsoft.com/office/drawing/2014/main" id="{25470C2E-0BB7-1552-2E37-61AFF89B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983" y="3624343"/>
            <a:ext cx="2015836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DB2EC-7E94-394A-94DA-DE9F2D5564D1}"/>
              </a:ext>
            </a:extLst>
          </p:cNvPr>
          <p:cNvCxnSpPr>
            <a:cxnSpLocks/>
          </p:cNvCxnSpPr>
          <p:nvPr/>
        </p:nvCxnSpPr>
        <p:spPr>
          <a:xfrm>
            <a:off x="7932420" y="4027212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5CCD6D3-A816-E10C-0147-C8B9D0688727}"/>
              </a:ext>
            </a:extLst>
          </p:cNvPr>
          <p:cNvSpPr txBox="1"/>
          <p:nvPr/>
        </p:nvSpPr>
        <p:spPr>
          <a:xfrm>
            <a:off x="7888913" y="3696757"/>
            <a:ext cx="121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4B15D5E-08A1-7C9D-2702-12F57453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08" y="1881189"/>
            <a:ext cx="716971" cy="7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D49556-923A-504F-FE3B-9B48A6F9939D}"/>
              </a:ext>
            </a:extLst>
          </p:cNvPr>
          <p:cNvSpPr txBox="1"/>
          <p:nvPr/>
        </p:nvSpPr>
        <p:spPr>
          <a:xfrm>
            <a:off x="647700" y="2475838"/>
            <a:ext cx="164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API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FCE2C3E7-DAAF-0D3A-DF23-C3E50922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2151244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validation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39D0BC-4AA0-F128-FCAB-3452CDB6752C}"/>
              </a:ext>
            </a:extLst>
          </p:cNvPr>
          <p:cNvCxnSpPr>
            <a:cxnSpLocks/>
          </p:cNvCxnSpPr>
          <p:nvPr/>
        </p:nvCxnSpPr>
        <p:spPr>
          <a:xfrm>
            <a:off x="1813560" y="249455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D7F740-FA29-3CA5-81C5-3BBC3422136A}"/>
              </a:ext>
            </a:extLst>
          </p:cNvPr>
          <p:cNvCxnSpPr>
            <a:cxnSpLocks/>
          </p:cNvCxnSpPr>
          <p:nvPr/>
        </p:nvCxnSpPr>
        <p:spPr>
          <a:xfrm flipV="1">
            <a:off x="3878580" y="1176291"/>
            <a:ext cx="0" cy="966877"/>
          </a:xfrm>
          <a:prstGeom prst="straightConnector1">
            <a:avLst/>
          </a:prstGeom>
          <a:ln w="63500">
            <a:solidFill>
              <a:srgbClr val="C0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">
            <a:extLst>
              <a:ext uri="{FF2B5EF4-FFF2-40B4-BE49-F238E27FC236}">
                <a16:creationId xmlns:a16="http://schemas.microsoft.com/office/drawing/2014/main" id="{3C3F0FDF-522E-A413-E90D-93F4B72A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367107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extraction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43316-B7CE-5FE1-F038-DD786021BC83}"/>
              </a:ext>
            </a:extLst>
          </p:cNvPr>
          <p:cNvSpPr txBox="1"/>
          <p:nvPr/>
        </p:nvSpPr>
        <p:spPr>
          <a:xfrm>
            <a:off x="2905125" y="778265"/>
            <a:ext cx="188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Failure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DA5274-2801-7B21-2B68-C9FE1A669C33}"/>
              </a:ext>
            </a:extLst>
          </p:cNvPr>
          <p:cNvCxnSpPr>
            <a:cxnSpLocks/>
          </p:cNvCxnSpPr>
          <p:nvPr/>
        </p:nvCxnSpPr>
        <p:spPr>
          <a:xfrm>
            <a:off x="3878580" y="2867787"/>
            <a:ext cx="0" cy="807864"/>
          </a:xfrm>
          <a:prstGeom prst="straightConnector1">
            <a:avLst/>
          </a:prstGeom>
          <a:ln w="635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7D5972-4281-AD65-58F6-784AD11033E3}"/>
              </a:ext>
            </a:extLst>
          </p:cNvPr>
          <p:cNvCxnSpPr>
            <a:cxnSpLocks/>
          </p:cNvCxnSpPr>
          <p:nvPr/>
        </p:nvCxnSpPr>
        <p:spPr>
          <a:xfrm>
            <a:off x="4884420" y="402617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Multidocument 19">
            <a:extLst>
              <a:ext uri="{FF2B5EF4-FFF2-40B4-BE49-F238E27FC236}">
                <a16:creationId xmlns:a16="http://schemas.microsoft.com/office/drawing/2014/main" id="{717CBE04-4C86-0525-8013-2272BB4B29AB}"/>
              </a:ext>
            </a:extLst>
          </p:cNvPr>
          <p:cNvSpPr/>
          <p:nvPr/>
        </p:nvSpPr>
        <p:spPr>
          <a:xfrm>
            <a:off x="6099945" y="4924075"/>
            <a:ext cx="1567543" cy="1266093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AD4A386C-3B35-41FB-691E-894824D7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528651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visualisation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8F96DD-8F19-ADA0-0693-58F91518DB8F}"/>
              </a:ext>
            </a:extLst>
          </p:cNvPr>
          <p:cNvCxnSpPr>
            <a:cxnSpLocks/>
          </p:cNvCxnSpPr>
          <p:nvPr/>
        </p:nvCxnSpPr>
        <p:spPr>
          <a:xfrm flipH="1">
            <a:off x="4876800" y="5641611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5425E8-1787-BD9B-D324-2DB84352EA27}"/>
              </a:ext>
            </a:extLst>
          </p:cNvPr>
          <p:cNvCxnSpPr>
            <a:cxnSpLocks/>
          </p:cNvCxnSpPr>
          <p:nvPr/>
        </p:nvCxnSpPr>
        <p:spPr>
          <a:xfrm>
            <a:off x="6949440" y="4346211"/>
            <a:ext cx="0" cy="57150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A119623B-D187-F8BF-6C8F-1BE92089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87" y="4669290"/>
            <a:ext cx="2009553" cy="40011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View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E7F8D9-2270-0DCE-AA30-9E0966EA2B8D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525064" y="3218451"/>
            <a:ext cx="0" cy="1450839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EE073B-C38E-0DE0-6AB1-FE383B8573DF}"/>
              </a:ext>
            </a:extLst>
          </p:cNvPr>
          <p:cNvCxnSpPr>
            <a:cxnSpLocks/>
          </p:cNvCxnSpPr>
          <p:nvPr/>
        </p:nvCxnSpPr>
        <p:spPr>
          <a:xfrm flipV="1">
            <a:off x="1516380" y="5070111"/>
            <a:ext cx="0" cy="55626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D1E909-BAE3-E47A-3F53-55189FB6A488}"/>
              </a:ext>
            </a:extLst>
          </p:cNvPr>
          <p:cNvCxnSpPr>
            <a:cxnSpLocks/>
          </p:cNvCxnSpPr>
          <p:nvPr/>
        </p:nvCxnSpPr>
        <p:spPr>
          <a:xfrm flipH="1">
            <a:off x="1485900" y="5656851"/>
            <a:ext cx="137922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24F5F5E-A6B2-0813-8F78-13307059AD32}"/>
              </a:ext>
            </a:extLst>
          </p:cNvPr>
          <p:cNvSpPr txBox="1"/>
          <p:nvPr/>
        </p:nvSpPr>
        <p:spPr>
          <a:xfrm rot="16200000">
            <a:off x="3421380" y="1494117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fail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306262-EAA8-B0C5-C8E3-74278EFFB7D2}"/>
              </a:ext>
            </a:extLst>
          </p:cNvPr>
          <p:cNvSpPr txBox="1"/>
          <p:nvPr/>
        </p:nvSpPr>
        <p:spPr>
          <a:xfrm>
            <a:off x="1436370" y="5674115"/>
            <a:ext cx="14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latin typeface="Arial" panose="020B0604020202020204" pitchFamily="34" charset="0"/>
              </a:rPr>
              <a:t>HTML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CB4259-50DC-2483-C7BD-6BF411680C3B}"/>
              </a:ext>
            </a:extLst>
          </p:cNvPr>
          <p:cNvSpPr txBox="1"/>
          <p:nvPr/>
        </p:nvSpPr>
        <p:spPr>
          <a:xfrm>
            <a:off x="1722120" y="205842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</a:rPr>
              <a:t>document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0329D5-504F-71AC-B599-BC0CBFDC1741}"/>
              </a:ext>
            </a:extLst>
          </p:cNvPr>
          <p:cNvSpPr txBox="1"/>
          <p:nvPr/>
        </p:nvSpPr>
        <p:spPr>
          <a:xfrm>
            <a:off x="4787372" y="3674443"/>
            <a:ext cx="1203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EE0C23-9D72-7909-0431-23D2D1999912}"/>
              </a:ext>
            </a:extLst>
          </p:cNvPr>
          <p:cNvSpPr txBox="1"/>
          <p:nvPr/>
        </p:nvSpPr>
        <p:spPr>
          <a:xfrm>
            <a:off x="4914900" y="525120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CA4967-D1BF-39F2-8DEC-281057C4E984}"/>
              </a:ext>
            </a:extLst>
          </p:cNvPr>
          <p:cNvSpPr txBox="1"/>
          <p:nvPr/>
        </p:nvSpPr>
        <p:spPr>
          <a:xfrm>
            <a:off x="5787176" y="436987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8DDEB7-C0F7-270F-BA4A-C2DD0F767D24}"/>
              </a:ext>
            </a:extLst>
          </p:cNvPr>
          <p:cNvSpPr txBox="1"/>
          <p:nvPr/>
        </p:nvSpPr>
        <p:spPr>
          <a:xfrm>
            <a:off x="6753225" y="1989845"/>
            <a:ext cx="3046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MatInf</a:t>
            </a: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RDMS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8EE3117C-C692-B999-A66A-409F3253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/>
          <a:lstStyle/>
          <a:p>
            <a:r>
              <a:rPr lang="en-US" dirty="0"/>
              <a:t>Documents workflow: </a:t>
            </a:r>
            <a:r>
              <a:rPr lang="en-US" dirty="0" err="1"/>
              <a:t>Standardisation</a:t>
            </a:r>
            <a:r>
              <a:rPr lang="en-US" dirty="0"/>
              <a:t>, Testing, 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42269-43B3-6DC9-E0C8-A4752604C3BF}"/>
              </a:ext>
            </a:extLst>
          </p:cNvPr>
          <p:cNvSpPr txBox="1"/>
          <p:nvPr/>
        </p:nvSpPr>
        <p:spPr>
          <a:xfrm>
            <a:off x="5580592" y="1031571"/>
            <a:ext cx="464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Type-dependent mechanisms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66981-22AA-AAFA-9015-93E2097130D8}"/>
              </a:ext>
            </a:extLst>
          </p:cNvPr>
          <p:cNvSpPr/>
          <p:nvPr/>
        </p:nvSpPr>
        <p:spPr>
          <a:xfrm>
            <a:off x="2593092" y="1891745"/>
            <a:ext cx="2577283" cy="440536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6E965-9FD7-1ACE-BBAE-7F6D2F6460CF}"/>
              </a:ext>
            </a:extLst>
          </p:cNvPr>
          <p:cNvCxnSpPr>
            <a:cxnSpLocks/>
          </p:cNvCxnSpPr>
          <p:nvPr/>
        </p:nvCxnSpPr>
        <p:spPr>
          <a:xfrm flipH="1">
            <a:off x="5156200" y="1354667"/>
            <a:ext cx="702733" cy="54186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0388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085A-EF42-0812-E40E-3ABDA651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3EC71D4-A33E-97B0-966E-5687CE72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Integration: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57D4FA-6DDE-E133-A96E-4AB75221A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330" y="6362393"/>
            <a:ext cx="8816670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https://inf.mdi.ruhr-uni-bochum.de/object/sample-demo-29196</a:t>
            </a:r>
            <a:endParaRPr lang="en-US" sz="1200" dirty="0"/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39636-7C92-0B5D-87AE-6C757BD5389D}"/>
              </a:ext>
            </a:extLst>
          </p:cNvPr>
          <p:cNvSpPr txBox="1"/>
          <p:nvPr/>
        </p:nvSpPr>
        <p:spPr>
          <a:xfrm>
            <a:off x="193135" y="768154"/>
            <a:ext cx="1051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Example: Volume &amp; Surface compositions, Bandgap, Resistance, Catalytic activity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2F4A85-0D15-73E7-4BF7-F7522BD4F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0" y="1143000"/>
            <a:ext cx="7891277" cy="5177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122E68-4A30-0885-4A11-26B71D122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570"/>
          <a:stretch/>
        </p:blipFill>
        <p:spPr>
          <a:xfrm>
            <a:off x="8498475" y="228600"/>
            <a:ext cx="3469407" cy="607807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47B29C-BBF9-F88D-5A2E-9743013C8847}"/>
              </a:ext>
            </a:extLst>
          </p:cNvPr>
          <p:cNvCxnSpPr>
            <a:cxnSpLocks/>
          </p:cNvCxnSpPr>
          <p:nvPr/>
        </p:nvCxnSpPr>
        <p:spPr>
          <a:xfrm>
            <a:off x="5432612" y="2259106"/>
            <a:ext cx="3079376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A997EF4-5392-C907-CC6A-BDB4F68E1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409" y="2711083"/>
            <a:ext cx="5918479" cy="1304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5E56CB-638B-2886-DF43-548595973C0C}"/>
              </a:ext>
            </a:extLst>
          </p:cNvPr>
          <p:cNvCxnSpPr>
            <a:cxnSpLocks/>
          </p:cNvCxnSpPr>
          <p:nvPr/>
        </p:nvCxnSpPr>
        <p:spPr>
          <a:xfrm>
            <a:off x="4771095" y="2390732"/>
            <a:ext cx="0" cy="34219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C28632-FB7D-B5FD-8B63-1D85DB96314C}"/>
              </a:ext>
            </a:extLst>
          </p:cNvPr>
          <p:cNvCxnSpPr>
            <a:cxnSpLocks/>
          </p:cNvCxnSpPr>
          <p:nvPr/>
        </p:nvCxnSpPr>
        <p:spPr>
          <a:xfrm flipV="1">
            <a:off x="3945276" y="4037744"/>
            <a:ext cx="267128" cy="513708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06D9D-4C01-70AD-0FC9-B73AC59806AA}"/>
              </a:ext>
            </a:extLst>
          </p:cNvPr>
          <p:cNvSpPr/>
          <p:nvPr/>
        </p:nvSpPr>
        <p:spPr>
          <a:xfrm>
            <a:off x="3828422" y="2713056"/>
            <a:ext cx="1419853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A54EDF-1E20-6C1A-6849-FC5FD94F3F34}"/>
              </a:ext>
            </a:extLst>
          </p:cNvPr>
          <p:cNvSpPr/>
          <p:nvPr/>
        </p:nvSpPr>
        <p:spPr>
          <a:xfrm>
            <a:off x="5247544" y="2710593"/>
            <a:ext cx="1429481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0905A9-2A86-600E-0715-C11F477FF81E}"/>
              </a:ext>
            </a:extLst>
          </p:cNvPr>
          <p:cNvCxnSpPr>
            <a:cxnSpLocks/>
          </p:cNvCxnSpPr>
          <p:nvPr/>
        </p:nvCxnSpPr>
        <p:spPr>
          <a:xfrm flipV="1">
            <a:off x="4897776" y="4029075"/>
            <a:ext cx="479087" cy="865277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86480-3E2E-0F42-C0C2-B8A35D5A4DB2}"/>
              </a:ext>
            </a:extLst>
          </p:cNvPr>
          <p:cNvCxnSpPr>
            <a:cxnSpLocks/>
          </p:cNvCxnSpPr>
          <p:nvPr/>
        </p:nvCxnSpPr>
        <p:spPr>
          <a:xfrm flipV="1">
            <a:off x="5476875" y="4010025"/>
            <a:ext cx="1395413" cy="952500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DF7727-57DD-3400-8FC4-5073CB5F8BF9}"/>
              </a:ext>
            </a:extLst>
          </p:cNvPr>
          <p:cNvCxnSpPr>
            <a:cxnSpLocks/>
          </p:cNvCxnSpPr>
          <p:nvPr/>
        </p:nvCxnSpPr>
        <p:spPr>
          <a:xfrm flipV="1">
            <a:off x="6486525" y="4014788"/>
            <a:ext cx="676275" cy="61436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14236BC-C07F-FBCF-BB9A-8A2FA6D5089B}"/>
              </a:ext>
            </a:extLst>
          </p:cNvPr>
          <p:cNvSpPr/>
          <p:nvPr/>
        </p:nvSpPr>
        <p:spPr>
          <a:xfrm>
            <a:off x="7319231" y="2705831"/>
            <a:ext cx="943707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2B1CF5-4E47-5CE4-DA48-426F8609B14B}"/>
              </a:ext>
            </a:extLst>
          </p:cNvPr>
          <p:cNvCxnSpPr>
            <a:cxnSpLocks/>
          </p:cNvCxnSpPr>
          <p:nvPr/>
        </p:nvCxnSpPr>
        <p:spPr>
          <a:xfrm flipV="1">
            <a:off x="2962275" y="4014788"/>
            <a:ext cx="4700587" cy="124301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691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6AA4-274A-9D22-992A-F23EB03E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35BC73CE-C568-B7BE-8494-69CADE04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392" y="416008"/>
            <a:ext cx="7813352" cy="1272942"/>
          </a:xfrm>
        </p:spPr>
        <p:txBody>
          <a:bodyPr/>
          <a:lstStyle/>
          <a:p>
            <a:r>
              <a:rPr lang="en-US" dirty="0"/>
              <a:t>Ok. Enough with recap…</a:t>
            </a:r>
            <a:br>
              <a:rPr lang="en-US" dirty="0"/>
            </a:br>
            <a:r>
              <a:rPr lang="en-US" dirty="0"/>
              <a:t>What’s new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23621-1A06-FA85-0692-40362E7F7EB7}"/>
              </a:ext>
            </a:extLst>
          </p:cNvPr>
          <p:cNvSpPr txBox="1"/>
          <p:nvPr/>
        </p:nvSpPr>
        <p:spPr>
          <a:xfrm>
            <a:off x="495875" y="2850401"/>
            <a:ext cx="113905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structure adjusted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ObjectInfo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ObjectFileSize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introduced,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IsPublished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removed, </a:t>
            </a:r>
            <a:r>
              <a:rPr lang="en-US" alt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VRO API views changed accordingly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Successful RDMS 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Migration to </a:t>
            </a:r>
            <a:r>
              <a:rPr lang="en-US" altLang="ru-RU" sz="2600" dirty="0" err="1">
                <a:solidFill>
                  <a:prstClr val="black"/>
                </a:solidFill>
                <a:latin typeface="+mn-lt"/>
              </a:rPr>
              <a:t>.Net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 10 (LTS)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migration to SQL Server 2025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(vectors,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RegExp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JSON native type, optimized locking)</a:t>
            </a:r>
            <a:br>
              <a:rPr lang="en-US" altLang="ru-RU" sz="2600" dirty="0">
                <a:solidFill>
                  <a:prstClr val="black"/>
                </a:solidFill>
              </a:rPr>
            </a:br>
            <a:r>
              <a:rPr lang="en-US" altLang="ru-RU" sz="2600" dirty="0">
                <a:solidFill>
                  <a:prstClr val="black"/>
                </a:solidFill>
              </a:rPr>
              <a:t>is in test phase (TBD in April) </a:t>
            </a:r>
            <a:endParaRPr lang="en-US" altLang="ru-RU" sz="26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600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5400" b="1" dirty="0">
                <a:solidFill>
                  <a:srgbClr val="0070C0"/>
                </a:solidFill>
                <a:latin typeface="+mn-lt"/>
              </a:rPr>
              <a:t>Goal: </a:t>
            </a:r>
            <a:r>
              <a:rPr lang="en-US" altLang="ru-RU" sz="5400" dirty="0">
                <a:solidFill>
                  <a:srgbClr val="0070C0"/>
                </a:solidFill>
                <a:latin typeface="+mn-lt"/>
              </a:rPr>
              <a:t>publish data…</a:t>
            </a:r>
          </a:p>
        </p:txBody>
      </p:sp>
      <p:pic>
        <p:nvPicPr>
          <p:cNvPr id="1026" name="Picture 2" descr="Are You Bored At Work? Do You Know Why? Is There Anything You Can Do About  It? : Appreciation at Work">
            <a:extLst>
              <a:ext uri="{FF2B5EF4-FFF2-40B4-BE49-F238E27FC236}">
                <a16:creationId xmlns:a16="http://schemas.microsoft.com/office/drawing/2014/main" id="{2A8D7735-C399-69B3-D0AB-5F990F17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7" y="84437"/>
            <a:ext cx="2756399" cy="18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5619</TotalTime>
  <Words>2299</Words>
  <Application>Microsoft Office PowerPoint</Application>
  <PresentationFormat>Widescreen</PresentationFormat>
  <Paragraphs>395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Inter</vt:lpstr>
      <vt:lpstr>Slack-Lato</vt:lpstr>
      <vt:lpstr>system-ui</vt:lpstr>
      <vt:lpstr>Office</vt:lpstr>
      <vt:lpstr>INF: Research Data Management System Update (and a Recap of the Key Points)</vt:lpstr>
      <vt:lpstr>Agenda</vt:lpstr>
      <vt:lpstr>Object Graph as a Research Workflow Representation</vt:lpstr>
      <vt:lpstr>Statefulness: Sample Transformation Workflow</vt:lpstr>
      <vt:lpstr>Traceability: Handovers Workflow</vt:lpstr>
      <vt:lpstr>Goal: RDMS evolution towards AI-ready datasets</vt:lpstr>
      <vt:lpstr>Documents workflow: Standardisation, Testing, Extraction</vt:lpstr>
      <vt:lpstr>Data Integration: AI-ready datasets</vt:lpstr>
      <vt:lpstr>Ok. Enough with recap… What’s new?</vt:lpstr>
      <vt:lpstr>Sliders in data visualizations </vt:lpstr>
      <vt:lpstr>Towards Curation: Flagging unreliable data</vt:lpstr>
      <vt:lpstr>Licenses in objects</vt:lpstr>
      <vt:lpstr>RDMS Access Levels</vt:lpstr>
      <vt:lpstr>Data publication</vt:lpstr>
      <vt:lpstr>Public objects registry</vt:lpstr>
      <vt:lpstr>Data publication script</vt:lpstr>
      <vt:lpstr>RDMS: Search Criteria Extension</vt:lpstr>
      <vt:lpstr>A01-A02: How many quinary systems do we have?</vt:lpstr>
      <vt:lpstr>How many data do we have?</vt:lpstr>
      <vt:lpstr>Outlook: Architecture</vt:lpstr>
      <vt:lpstr>RDMS Free Playground</vt:lpstr>
      <vt:lpstr>Data Acquisition API: Dashboards &amp; Datasets</vt:lpstr>
      <vt:lpstr>Flexible data queries for advances users</vt:lpstr>
      <vt:lpstr>RDMS: Getting a Composition-Property Dataset</vt:lpstr>
      <vt:lpstr>RDMS: Is my data safe?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479</cp:revision>
  <cp:lastPrinted>2021-07-01T07:54:40Z</cp:lastPrinted>
  <dcterms:created xsi:type="dcterms:W3CDTF">2018-11-13T11:45:51Z</dcterms:created>
  <dcterms:modified xsi:type="dcterms:W3CDTF">2026-03-24T11:24:40Z</dcterms:modified>
</cp:coreProperties>
</file>