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65" r:id="rId2"/>
    <p:sldId id="342" r:id="rId3"/>
    <p:sldId id="263" r:id="rId4"/>
    <p:sldId id="276" r:id="rId5"/>
    <p:sldId id="410" r:id="rId6"/>
    <p:sldId id="413" r:id="rId7"/>
    <p:sldId id="278" r:id="rId8"/>
    <p:sldId id="411" r:id="rId9"/>
    <p:sldId id="301" r:id="rId10"/>
    <p:sldId id="302" r:id="rId11"/>
    <p:sldId id="384" r:id="rId12"/>
    <p:sldId id="317" r:id="rId13"/>
    <p:sldId id="414" r:id="rId14"/>
    <p:sldId id="306" r:id="rId15"/>
    <p:sldId id="307" r:id="rId16"/>
    <p:sldId id="314" r:id="rId17"/>
    <p:sldId id="323" r:id="rId18"/>
    <p:sldId id="324" r:id="rId19"/>
    <p:sldId id="415" r:id="rId20"/>
    <p:sldId id="310" r:id="rId21"/>
    <p:sldId id="412" r:id="rId22"/>
    <p:sldId id="311" r:id="rId23"/>
    <p:sldId id="312" r:id="rId24"/>
    <p:sldId id="335" r:id="rId25"/>
    <p:sldId id="309" r:id="rId26"/>
    <p:sldId id="416" r:id="rId27"/>
    <p:sldId id="393" r:id="rId28"/>
    <p:sldId id="394" r:id="rId29"/>
    <p:sldId id="395" r:id="rId30"/>
    <p:sldId id="396" r:id="rId31"/>
    <p:sldId id="392" r:id="rId32"/>
    <p:sldId id="341" r:id="rId33"/>
    <p:sldId id="418" r:id="rId34"/>
    <p:sldId id="326" r:id="rId35"/>
    <p:sldId id="346" r:id="rId36"/>
    <p:sldId id="347" r:id="rId37"/>
    <p:sldId id="417" r:id="rId38"/>
    <p:sldId id="398" r:id="rId39"/>
    <p:sldId id="402" r:id="rId40"/>
    <p:sldId id="380" r:id="rId41"/>
    <p:sldId id="270" r:id="rId42"/>
    <p:sldId id="372" r:id="rId43"/>
    <p:sldId id="373" r:id="rId44"/>
    <p:sldId id="374" r:id="rId45"/>
    <p:sldId id="375" r:id="rId46"/>
    <p:sldId id="376" r:id="rId47"/>
    <p:sldId id="344" r:id="rId48"/>
    <p:sldId id="297" r:id="rId49"/>
    <p:sldId id="407" r:id="rId50"/>
    <p:sldId id="406" r:id="rId51"/>
    <p:sldId id="275" r:id="rId52"/>
  </p:sldIdLst>
  <p:sldSz cx="12192000" cy="6858000"/>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8ADA40-D090-4814-A6D7-143E69A61038}">
          <p14:sldIdLst>
            <p14:sldId id="265"/>
            <p14:sldId id="342"/>
          </p14:sldIdLst>
        </p14:section>
        <p14:section name="Tenants" id="{C62CA4CC-B552-40AF-A8DC-D9645138CEF1}">
          <p14:sldIdLst>
            <p14:sldId id="263"/>
            <p14:sldId id="276"/>
            <p14:sldId id="410"/>
          </p14:sldIdLst>
        </p14:section>
        <p14:section name="Security" id="{5A40BCEC-CFD3-4C35-B893-F226E90F54AC}">
          <p14:sldIdLst>
            <p14:sldId id="413"/>
            <p14:sldId id="278"/>
            <p14:sldId id="411"/>
            <p14:sldId id="301"/>
            <p14:sldId id="302"/>
            <p14:sldId id="384"/>
            <p14:sldId id="317"/>
          </p14:sldIdLst>
        </p14:section>
        <p14:section name="Project Tree &amp; Objects" id="{EF58CEB2-E8FB-4C7A-A250-069132C3173B}">
          <p14:sldIdLst>
            <p14:sldId id="414"/>
            <p14:sldId id="306"/>
            <p14:sldId id="307"/>
          </p14:sldIdLst>
        </p14:section>
        <p14:section name="Batch Import" id="{C54032D4-8D30-45DC-918A-297A2A85CF05}">
          <p14:sldIdLst>
            <p14:sldId id="314"/>
            <p14:sldId id="323"/>
            <p14:sldId id="324"/>
          </p14:sldIdLst>
        </p14:section>
        <p14:section name="Properties &amp; Search" id="{DC834A93-3292-4B04-8F6E-4FF944D82435}">
          <p14:sldIdLst>
            <p14:sldId id="415"/>
            <p14:sldId id="310"/>
            <p14:sldId id="412"/>
            <p14:sldId id="311"/>
            <p14:sldId id="312"/>
            <p14:sldId id="335"/>
            <p14:sldId id="309"/>
          </p14:sldIdLst>
        </p14:section>
        <p14:section name="UDT" id="{9C520AF5-F5C8-46F5-AB1F-596ECA3753DA}">
          <p14:sldIdLst>
            <p14:sldId id="416"/>
            <p14:sldId id="393"/>
            <p14:sldId id="394"/>
            <p14:sldId id="395"/>
            <p14:sldId id="396"/>
            <p14:sldId id="392"/>
            <p14:sldId id="341"/>
            <p14:sldId id="418"/>
            <p14:sldId id="326"/>
            <p14:sldId id="346"/>
            <p14:sldId id="347"/>
            <p14:sldId id="417"/>
            <p14:sldId id="398"/>
            <p14:sldId id="402"/>
            <p14:sldId id="380"/>
          </p14:sldIdLst>
        </p14:section>
        <p14:section name="Handover" id="{53316E1B-5CF8-4B6A-AC98-9A0DF5D89E54}">
          <p14:sldIdLst>
            <p14:sldId id="270"/>
            <p14:sldId id="372"/>
            <p14:sldId id="373"/>
            <p14:sldId id="374"/>
          </p14:sldIdLst>
        </p14:section>
        <p14:section name="Reporting" id="{53426D3C-5AA5-4AEF-B8A2-8BF3FE895E35}">
          <p14:sldIdLst>
            <p14:sldId id="375"/>
            <p14:sldId id="376"/>
            <p14:sldId id="344"/>
          </p14:sldIdLst>
        </p14:section>
        <p14:section name="Conclusion" id="{390D34FC-695A-46CB-BAC9-31F7276665FB}">
          <p14:sldIdLst>
            <p14:sldId id="297"/>
            <p14:sldId id="407"/>
            <p14:sldId id="406"/>
          </p14:sldIdLst>
        </p14:section>
        <p14:section name="__OTHER" id="{92CD1572-88A5-4A43-82D1-4968F957BB4B}">
          <p14:sldIdLst>
            <p14:sldId id="275"/>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72E"/>
    <a:srgbClr val="A485CE"/>
    <a:srgbClr val="1C333B"/>
    <a:srgbClr val="003560"/>
    <a:srgbClr val="D2C8EB"/>
    <a:srgbClr val="9FB9D4"/>
    <a:srgbClr val="B18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8" autoAdjust="0"/>
    <p:restoredTop sz="92160" autoAdjust="0"/>
  </p:normalViewPr>
  <p:slideViewPr>
    <p:cSldViewPr snapToGrid="0">
      <p:cViewPr varScale="1">
        <p:scale>
          <a:sx n="63" d="100"/>
          <a:sy n="63" d="100"/>
        </p:scale>
        <p:origin x="844" y="76"/>
      </p:cViewPr>
      <p:guideLst>
        <p:guide pos="3840"/>
        <p:guide orient="horz" pos="2160"/>
      </p:guideLst>
    </p:cSldViewPr>
  </p:slideViewPr>
  <p:notesTextViewPr>
    <p:cViewPr>
      <p:scale>
        <a:sx n="1" d="1"/>
        <a:sy n="1" d="1"/>
      </p:scale>
      <p:origin x="0" y="0"/>
    </p:cViewPr>
  </p:notesTextViewPr>
  <p:notesViewPr>
    <p:cSldViewPr snapToGrid="0">
      <p:cViewPr varScale="1">
        <p:scale>
          <a:sx n="99" d="100"/>
          <a:sy n="99" d="100"/>
        </p:scale>
        <p:origin x="357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CC2D387-A53F-4A34-B950-AFB80003E057}" type="datetime1">
              <a:rPr lang="en-GB" smtClean="0"/>
              <a:t>12/04/2024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DE4C80B-8910-445E-8D30-7A590951118B}" type="slidenum">
              <a:rPr lang="en-GB" smtClean="0"/>
              <a:t>‹#›</a:t>
            </a:fld>
            <a:endParaRPr lang="en-GB"/>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05229-22C5-4E60-9FC5-B96707D13270}" type="datetime1">
              <a:rPr lang="en-GB" smtClean="0"/>
              <a:pPr/>
              <a:t>12/04/2024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D81F1E7-4EFD-4BFF-B438-FCD52FD36B17}" type="slidenum">
              <a:rPr lang="en-GB" noProof="0" smtClean="0"/>
              <a:t>‹#›</a:t>
            </a:fld>
            <a:endParaRPr lang="en-GB" noProof="0"/>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a:t>
            </a:fld>
            <a:endParaRPr lang="de-DE"/>
          </a:p>
        </p:txBody>
      </p:sp>
    </p:spTree>
    <p:extLst>
      <p:ext uri="{BB962C8B-B14F-4D97-AF65-F5344CB8AC3E}">
        <p14:creationId xmlns:p14="http://schemas.microsoft.com/office/powerpoint/2010/main" val="86443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8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69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26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707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34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53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40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8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a:t>
            </a:fld>
            <a:endParaRPr lang="de-DE"/>
          </a:p>
        </p:txBody>
      </p:sp>
    </p:spTree>
    <p:extLst>
      <p:ext uri="{BB962C8B-B14F-4D97-AF65-F5344CB8AC3E}">
        <p14:creationId xmlns:p14="http://schemas.microsoft.com/office/powerpoint/2010/main" val="4267608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8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332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27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29</a:t>
            </a:fld>
            <a:endParaRPr lang="de-DE"/>
          </a:p>
        </p:txBody>
      </p:sp>
    </p:spTree>
    <p:extLst>
      <p:ext uri="{BB962C8B-B14F-4D97-AF65-F5344CB8AC3E}">
        <p14:creationId xmlns:p14="http://schemas.microsoft.com/office/powerpoint/2010/main" val="332452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232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932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32</a:t>
            </a:fld>
            <a:endParaRPr lang="de-DE"/>
          </a:p>
        </p:txBody>
      </p:sp>
    </p:spTree>
    <p:extLst>
      <p:ext uri="{BB962C8B-B14F-4D97-AF65-F5344CB8AC3E}">
        <p14:creationId xmlns:p14="http://schemas.microsoft.com/office/powerpoint/2010/main" val="3409045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B73B-AF3A-1835-FA9D-B68955304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07339-63C9-430A-AF89-0FCBF3E4E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A8014-9926-9364-F30D-C09E8F0A94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38ADE9-DD05-B88E-1517-FAD15D438E83}"/>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257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427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35</a:t>
            </a:fld>
            <a:endParaRPr lang="de-DE"/>
          </a:p>
        </p:txBody>
      </p:sp>
    </p:spTree>
    <p:extLst>
      <p:ext uri="{BB962C8B-B14F-4D97-AF65-F5344CB8AC3E}">
        <p14:creationId xmlns:p14="http://schemas.microsoft.com/office/powerpoint/2010/main" val="410705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C799-891F-F0A8-E108-0466CF6D29F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856438-1801-F9C4-C984-630183522CD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263FC7-7131-287A-C490-A62B4303629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1B0E2FD-7225-7ADE-CAA3-DBA606952216}"/>
              </a:ext>
            </a:extLst>
          </p:cNvPr>
          <p:cNvSpPr>
            <a:spLocks noGrp="1"/>
          </p:cNvSpPr>
          <p:nvPr>
            <p:ph type="sldNum" sz="quarter" idx="5"/>
          </p:nvPr>
        </p:nvSpPr>
        <p:spPr/>
        <p:txBody>
          <a:bodyPr/>
          <a:lstStyle/>
          <a:p>
            <a:fld id="{E4D428B1-2554-491D-B226-BCE32FA91880}" type="slidenum">
              <a:rPr lang="de-DE" smtClean="0"/>
              <a:t>5</a:t>
            </a:fld>
            <a:endParaRPr lang="de-DE"/>
          </a:p>
        </p:txBody>
      </p:sp>
    </p:spTree>
    <p:extLst>
      <p:ext uri="{BB962C8B-B14F-4D97-AF65-F5344CB8AC3E}">
        <p14:creationId xmlns:p14="http://schemas.microsoft.com/office/powerpoint/2010/main" val="2309255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36</a:t>
            </a:fld>
            <a:endParaRPr lang="de-DE"/>
          </a:p>
        </p:txBody>
      </p:sp>
    </p:spTree>
    <p:extLst>
      <p:ext uri="{BB962C8B-B14F-4D97-AF65-F5344CB8AC3E}">
        <p14:creationId xmlns:p14="http://schemas.microsoft.com/office/powerpoint/2010/main" val="3039544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38</a:t>
            </a:fld>
            <a:endParaRPr lang="de-DE"/>
          </a:p>
        </p:txBody>
      </p:sp>
    </p:spTree>
    <p:extLst>
      <p:ext uri="{BB962C8B-B14F-4D97-AF65-F5344CB8AC3E}">
        <p14:creationId xmlns:p14="http://schemas.microsoft.com/office/powerpoint/2010/main" val="892723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39</a:t>
            </a:fld>
            <a:endParaRPr lang="de-DE"/>
          </a:p>
        </p:txBody>
      </p:sp>
    </p:spTree>
    <p:extLst>
      <p:ext uri="{BB962C8B-B14F-4D97-AF65-F5344CB8AC3E}">
        <p14:creationId xmlns:p14="http://schemas.microsoft.com/office/powerpoint/2010/main" val="2800266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40</a:t>
            </a:fld>
            <a:endParaRPr lang="de-DE"/>
          </a:p>
        </p:txBody>
      </p:sp>
    </p:spTree>
    <p:extLst>
      <p:ext uri="{BB962C8B-B14F-4D97-AF65-F5344CB8AC3E}">
        <p14:creationId xmlns:p14="http://schemas.microsoft.com/office/powerpoint/2010/main" val="1109187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41</a:t>
            </a:fld>
            <a:endParaRPr lang="de-DE"/>
          </a:p>
        </p:txBody>
      </p:sp>
    </p:spTree>
    <p:extLst>
      <p:ext uri="{BB962C8B-B14F-4D97-AF65-F5344CB8AC3E}">
        <p14:creationId xmlns:p14="http://schemas.microsoft.com/office/powerpoint/2010/main" val="2343056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42</a:t>
            </a:fld>
            <a:endParaRPr lang="de-DE"/>
          </a:p>
        </p:txBody>
      </p:sp>
    </p:spTree>
    <p:extLst>
      <p:ext uri="{BB962C8B-B14F-4D97-AF65-F5344CB8AC3E}">
        <p14:creationId xmlns:p14="http://schemas.microsoft.com/office/powerpoint/2010/main" val="2807705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43</a:t>
            </a:fld>
            <a:endParaRPr lang="de-DE"/>
          </a:p>
        </p:txBody>
      </p:sp>
    </p:spTree>
    <p:extLst>
      <p:ext uri="{BB962C8B-B14F-4D97-AF65-F5344CB8AC3E}">
        <p14:creationId xmlns:p14="http://schemas.microsoft.com/office/powerpoint/2010/main" val="4187052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44</a:t>
            </a:fld>
            <a:endParaRPr lang="de-DE"/>
          </a:p>
        </p:txBody>
      </p:sp>
    </p:spTree>
    <p:extLst>
      <p:ext uri="{BB962C8B-B14F-4D97-AF65-F5344CB8AC3E}">
        <p14:creationId xmlns:p14="http://schemas.microsoft.com/office/powerpoint/2010/main" val="164970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45</a:t>
            </a:fld>
            <a:endParaRPr lang="de-DE"/>
          </a:p>
        </p:txBody>
      </p:sp>
    </p:spTree>
    <p:extLst>
      <p:ext uri="{BB962C8B-B14F-4D97-AF65-F5344CB8AC3E}">
        <p14:creationId xmlns:p14="http://schemas.microsoft.com/office/powerpoint/2010/main" val="405710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46</a:t>
            </a:fld>
            <a:endParaRPr lang="de-DE"/>
          </a:p>
        </p:txBody>
      </p:sp>
    </p:spTree>
    <p:extLst>
      <p:ext uri="{BB962C8B-B14F-4D97-AF65-F5344CB8AC3E}">
        <p14:creationId xmlns:p14="http://schemas.microsoft.com/office/powerpoint/2010/main" val="265834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7</a:t>
            </a:fld>
            <a:endParaRPr lang="de-DE"/>
          </a:p>
        </p:txBody>
      </p:sp>
    </p:spTree>
    <p:extLst>
      <p:ext uri="{BB962C8B-B14F-4D97-AF65-F5344CB8AC3E}">
        <p14:creationId xmlns:p14="http://schemas.microsoft.com/office/powerpoint/2010/main" val="520455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47</a:t>
            </a:fld>
            <a:endParaRPr lang="de-DE"/>
          </a:p>
        </p:txBody>
      </p:sp>
    </p:spTree>
    <p:extLst>
      <p:ext uri="{BB962C8B-B14F-4D97-AF65-F5344CB8AC3E}">
        <p14:creationId xmlns:p14="http://schemas.microsoft.com/office/powerpoint/2010/main" val="4248402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569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24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50</a:t>
            </a:fld>
            <a:endParaRPr lang="de-DE"/>
          </a:p>
        </p:txBody>
      </p:sp>
    </p:spTree>
    <p:extLst>
      <p:ext uri="{BB962C8B-B14F-4D97-AF65-F5344CB8AC3E}">
        <p14:creationId xmlns:p14="http://schemas.microsoft.com/office/powerpoint/2010/main" val="11964030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51</a:t>
            </a:fld>
            <a:endParaRPr lang="de-DE"/>
          </a:p>
        </p:txBody>
      </p:sp>
    </p:spTree>
    <p:extLst>
      <p:ext uri="{BB962C8B-B14F-4D97-AF65-F5344CB8AC3E}">
        <p14:creationId xmlns:p14="http://schemas.microsoft.com/office/powerpoint/2010/main" val="401914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81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10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71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16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6945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 Id="rId9"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RC1625">
    <p:spTree>
      <p:nvGrpSpPr>
        <p:cNvPr id="1" name=""/>
        <p:cNvGrpSpPr/>
        <p:nvPr/>
      </p:nvGrpSpPr>
      <p:grpSpPr>
        <a:xfrm>
          <a:off x="0" y="0"/>
          <a:ext cx="0" cy="0"/>
          <a:chOff x="0" y="0"/>
          <a:chExt cx="0" cy="0"/>
        </a:xfrm>
      </p:grpSpPr>
      <p:sp>
        <p:nvSpPr>
          <p:cNvPr id="7" name="Datumsplatzhalter 6"/>
          <p:cNvSpPr>
            <a:spLocks noGrp="1"/>
          </p:cNvSpPr>
          <p:nvPr>
            <p:ph type="dt" sz="half" idx="10"/>
          </p:nvPr>
        </p:nvSpPr>
        <p:spPr>
          <a:xfrm>
            <a:off x="6579057" y="6397871"/>
            <a:ext cx="1933213" cy="321074"/>
          </a:xfrm>
          <a:prstGeom prst="rect">
            <a:avLst/>
          </a:prstGeom>
        </p:spPr>
        <p:txBody>
          <a:bodyPr/>
          <a:lstStyle>
            <a:lvl1pPr>
              <a:defRPr sz="1400" b="1">
                <a:solidFill>
                  <a:schemeClr val="tx1">
                    <a:lumMod val="85000"/>
                    <a:lumOff val="15000"/>
                  </a:schemeClr>
                </a:solidFill>
              </a:defRPr>
            </a:lvl1pPr>
          </a:lstStyle>
          <a:p>
            <a:endParaRPr lang="en-GB" dirty="0"/>
          </a:p>
        </p:txBody>
      </p:sp>
      <p:pic>
        <p:nvPicPr>
          <p:cNvPr id="14" name="Grafik 13" descr="Ein Bild, das Text, Schrift, Logo, Grafiken enthält.&#10;&#10;Automatisch generierte Beschreibung">
            <a:extLst>
              <a:ext uri="{FF2B5EF4-FFF2-40B4-BE49-F238E27FC236}">
                <a16:creationId xmlns:a16="http://schemas.microsoft.com/office/drawing/2014/main" id="{308F902B-1E3C-7696-CDB0-479AB05D76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0" t="34288" r="2655" b="34923"/>
          <a:stretch/>
        </p:blipFill>
        <p:spPr>
          <a:xfrm>
            <a:off x="163840" y="6042288"/>
            <a:ext cx="1598413" cy="692293"/>
          </a:xfrm>
          <a:prstGeom prst="rect">
            <a:avLst/>
          </a:prstGeom>
        </p:spPr>
      </p:pic>
      <p:pic>
        <p:nvPicPr>
          <p:cNvPr id="18" name="Grafik 17">
            <a:extLst>
              <a:ext uri="{FF2B5EF4-FFF2-40B4-BE49-F238E27FC236}">
                <a16:creationId xmlns:a16="http://schemas.microsoft.com/office/drawing/2014/main" id="{AD7845BE-AD4E-939F-2856-EC7331C1C627}"/>
              </a:ext>
            </a:extLst>
          </p:cNvPr>
          <p:cNvPicPr>
            <a:picLocks noChangeAspect="1"/>
          </p:cNvPicPr>
          <p:nvPr userDrawn="1"/>
        </p:nvPicPr>
        <p:blipFill rotWithShape="1">
          <a:blip r:embed="rId3"/>
          <a:srcRect l="9083" t="12995" r="7430" b="13523"/>
          <a:stretch/>
        </p:blipFill>
        <p:spPr>
          <a:xfrm>
            <a:off x="4741103" y="6042288"/>
            <a:ext cx="1253146" cy="692293"/>
          </a:xfrm>
          <a:prstGeom prst="rect">
            <a:avLst/>
          </a:prstGeom>
        </p:spPr>
      </p:pic>
      <p:pic>
        <p:nvPicPr>
          <p:cNvPr id="20" name="Grafik 19" descr="Ein Bild, das Entwurf, Lineart, Zeichnung, Clipart enthält.&#10;&#10;Automatisch generierte Beschreibung">
            <a:extLst>
              <a:ext uri="{FF2B5EF4-FFF2-40B4-BE49-F238E27FC236}">
                <a16:creationId xmlns:a16="http://schemas.microsoft.com/office/drawing/2014/main" id="{B7386309-5867-879F-A5DD-00C188A224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6043" y="6042288"/>
            <a:ext cx="789569" cy="748636"/>
          </a:xfrm>
          <a:prstGeom prst="rect">
            <a:avLst/>
          </a:prstGeom>
        </p:spPr>
      </p:pic>
      <p:pic>
        <p:nvPicPr>
          <p:cNvPr id="22" name="Grafik 21" descr="Ein Bild, das Schrift, Logo, Grafiken, Symbol enthält.&#10;&#10;Automatisch generierte Beschreibung">
            <a:extLst>
              <a:ext uri="{FF2B5EF4-FFF2-40B4-BE49-F238E27FC236}">
                <a16:creationId xmlns:a16="http://schemas.microsoft.com/office/drawing/2014/main" id="{5DEB0017-974F-46AF-180D-1EB8FF436F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78148" y="6042289"/>
            <a:ext cx="768315" cy="748636"/>
          </a:xfrm>
          <a:prstGeom prst="rect">
            <a:avLst/>
          </a:prstGeom>
        </p:spPr>
      </p:pic>
      <p:pic>
        <p:nvPicPr>
          <p:cNvPr id="26" name="Grafik 25" descr="Ein Bild, das Symbol, Emblem, Logo, Schrift enthält.&#10;&#10;Automatisch generierte Beschreibung">
            <a:extLst>
              <a:ext uri="{FF2B5EF4-FFF2-40B4-BE49-F238E27FC236}">
                <a16:creationId xmlns:a16="http://schemas.microsoft.com/office/drawing/2014/main" id="{00FCDD1B-D706-51B6-F052-9C7E9A2CBC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0252" y="6042288"/>
            <a:ext cx="768315" cy="692293"/>
          </a:xfrm>
          <a:prstGeom prst="rect">
            <a:avLst/>
          </a:prstGeom>
        </p:spPr>
      </p:pic>
      <p:sp>
        <p:nvSpPr>
          <p:cNvPr id="2" name="Textfeld 1">
            <a:extLst>
              <a:ext uri="{FF2B5EF4-FFF2-40B4-BE49-F238E27FC236}">
                <a16:creationId xmlns:a16="http://schemas.microsoft.com/office/drawing/2014/main" id="{B7B99CBB-D943-046B-8E92-79C712CDFDBB}"/>
              </a:ext>
            </a:extLst>
          </p:cNvPr>
          <p:cNvSpPr txBox="1"/>
          <p:nvPr userDrawn="1"/>
        </p:nvSpPr>
        <p:spPr>
          <a:xfrm>
            <a:off x="7545664" y="1010429"/>
            <a:ext cx="4646336" cy="1015663"/>
          </a:xfrm>
          <a:prstGeom prst="rect">
            <a:avLst/>
          </a:prstGeom>
          <a:noFill/>
        </p:spPr>
        <p:txBody>
          <a:bodyPr wrap="square" rtlCol="0">
            <a:spAutoFit/>
          </a:bodyPr>
          <a:lstStyle/>
          <a:p>
            <a:pPr algn="r"/>
            <a:r>
              <a:rPr lang="en-US" sz="2000" dirty="0">
                <a:latin typeface="Source Sans Pro" panose="020B0503030403020204" pitchFamily="34" charset="0"/>
                <a:ea typeface="Source Sans Pro" panose="020B0503030403020204" pitchFamily="34" charset="0"/>
              </a:rPr>
              <a:t>Atomic-scale understanding and design of multifunctional compositionally complex solid solution surfaces</a:t>
            </a:r>
          </a:p>
        </p:txBody>
      </p:sp>
      <p:pic>
        <p:nvPicPr>
          <p:cNvPr id="15" name="Grafik 14">
            <a:extLst>
              <a:ext uri="{FF2B5EF4-FFF2-40B4-BE49-F238E27FC236}">
                <a16:creationId xmlns:a16="http://schemas.microsoft.com/office/drawing/2014/main" id="{5502E41E-E146-AA41-BC51-97417F79478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4736" b="-5902"/>
          <a:stretch/>
        </p:blipFill>
        <p:spPr>
          <a:xfrm>
            <a:off x="10677569" y="0"/>
            <a:ext cx="1298771" cy="1078302"/>
          </a:xfrm>
          <a:prstGeom prst="rect">
            <a:avLst/>
          </a:prstGeom>
        </p:spPr>
      </p:pic>
      <p:sp>
        <p:nvSpPr>
          <p:cNvPr id="30" name="Titel 1">
            <a:extLst>
              <a:ext uri="{FF2B5EF4-FFF2-40B4-BE49-F238E27FC236}">
                <a16:creationId xmlns:a16="http://schemas.microsoft.com/office/drawing/2014/main" id="{0DA95D93-7DF9-284E-09EA-962AB4CB88C8}"/>
              </a:ext>
            </a:extLst>
          </p:cNvPr>
          <p:cNvSpPr>
            <a:spLocks noGrp="1"/>
          </p:cNvSpPr>
          <p:nvPr>
            <p:ph type="title" hasCustomPrompt="1"/>
          </p:nvPr>
        </p:nvSpPr>
        <p:spPr>
          <a:xfrm>
            <a:off x="1936043" y="3327679"/>
            <a:ext cx="10092101" cy="884302"/>
          </a:xfrm>
        </p:spPr>
        <p:txBody>
          <a:bodyPr/>
          <a:lstStyle>
            <a:lvl1pPr algn="r">
              <a:lnSpc>
                <a:spcPts val="7600"/>
              </a:lnSpc>
              <a:defRPr sz="5400" b="0">
                <a:solidFill>
                  <a:schemeClr val="tx1">
                    <a:lumMod val="85000"/>
                    <a:lumOff val="15000"/>
                  </a:schemeClr>
                </a:solidFill>
              </a:defRPr>
            </a:lvl1pPr>
          </a:lstStyle>
          <a:p>
            <a:r>
              <a:rPr lang="de-DE" dirty="0"/>
              <a:t>Title</a:t>
            </a:r>
          </a:p>
        </p:txBody>
      </p:sp>
      <p:pic>
        <p:nvPicPr>
          <p:cNvPr id="4" name="Grafik 3" descr="Ein Bild, das Text, Schrift, Screenshot, Grafiken enthält.&#10;&#10;Automatisch generierte Beschreibung">
            <a:extLst>
              <a:ext uri="{FF2B5EF4-FFF2-40B4-BE49-F238E27FC236}">
                <a16:creationId xmlns:a16="http://schemas.microsoft.com/office/drawing/2014/main" id="{8A7577C6-C389-4754-032C-395BC910115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06401" y="6042288"/>
            <a:ext cx="3221743" cy="676657"/>
          </a:xfrm>
          <a:prstGeom prst="rect">
            <a:avLst/>
          </a:prstGeom>
        </p:spPr>
      </p:pic>
      <p:pic>
        <p:nvPicPr>
          <p:cNvPr id="3" name="Picture 2" descr="A black and blue flag&#10;&#10;Description automatically generated">
            <a:extLst>
              <a:ext uri="{FF2B5EF4-FFF2-40B4-BE49-F238E27FC236}">
                <a16:creationId xmlns:a16="http://schemas.microsoft.com/office/drawing/2014/main" id="{7EEACDCA-F467-CB4D-797A-C73941320B2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6808" y="123136"/>
            <a:ext cx="1869037" cy="455372"/>
          </a:xfrm>
          <a:prstGeom prst="rect">
            <a:avLst/>
          </a:prstGeom>
        </p:spPr>
      </p:pic>
    </p:spTree>
    <p:extLst>
      <p:ext uri="{BB962C8B-B14F-4D97-AF65-F5344CB8AC3E}">
        <p14:creationId xmlns:p14="http://schemas.microsoft.com/office/powerpoint/2010/main" val="292560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_Highligh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p:nvSpPr>
        <p:spPr>
          <a:xfrm>
            <a:off x="0" y="0"/>
            <a:ext cx="12192000" cy="6864000"/>
          </a:xfrm>
          <a:prstGeom prst="rect">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008000"/>
            <a:ext cx="5676675" cy="960000"/>
          </a:xfrm>
        </p:spPr>
        <p:txBody>
          <a:bodyPr/>
          <a:lstStyle>
            <a:lvl1pPr>
              <a:lnSpc>
                <a:spcPts val="7600"/>
              </a:lnSpc>
              <a:defRPr sz="6400" b="0">
                <a:solidFill>
                  <a:schemeClr val="bg1"/>
                </a:solidFill>
              </a:defRPr>
            </a:lvl1pPr>
          </a:lstStyle>
          <a:p>
            <a:r>
              <a:rPr lang="de-DE" dirty="0"/>
              <a:t>Chapter</a:t>
            </a:r>
            <a:br>
              <a:rPr lang="de-DE" dirty="0"/>
            </a:br>
            <a:endParaRPr lang="de-DE" dirty="0"/>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968589"/>
            <a:ext cx="5676675" cy="1919817"/>
          </a:xfrm>
        </p:spPr>
        <p:txBody>
          <a:bodyPr/>
          <a:lstStyle>
            <a:lvl1pPr>
              <a:lnSpc>
                <a:spcPts val="7600"/>
              </a:lnSpc>
              <a:defRPr sz="6400" b="1">
                <a:solidFill>
                  <a:srgbClr val="D2C8EB"/>
                </a:solidFill>
              </a:defRPr>
            </a:lvl1pPr>
            <a:lvl2pPr>
              <a:lnSpc>
                <a:spcPts val="7600"/>
              </a:lnSpc>
              <a:defRPr sz="6400" b="1">
                <a:solidFill>
                  <a:schemeClr val="bg1"/>
                </a:solidFill>
              </a:defRPr>
            </a:lvl2pPr>
            <a:lvl3pPr>
              <a:lnSpc>
                <a:spcPts val="7600"/>
              </a:lnSpc>
              <a:defRPr sz="6400" b="1">
                <a:solidFill>
                  <a:schemeClr val="bg1"/>
                </a:solidFill>
              </a:defRPr>
            </a:lvl3pPr>
            <a:lvl4pPr>
              <a:lnSpc>
                <a:spcPts val="7600"/>
              </a:lnSpc>
              <a:defRPr sz="6400" b="1">
                <a:solidFill>
                  <a:schemeClr val="bg1"/>
                </a:solidFill>
              </a:defRPr>
            </a:lvl4pPr>
            <a:lvl5pPr>
              <a:lnSpc>
                <a:spcPts val="7600"/>
              </a:lnSpc>
              <a:defRPr sz="6400" b="1">
                <a:solidFill>
                  <a:schemeClr val="bg1"/>
                </a:solidFill>
              </a:defRPr>
            </a:lvl5pPr>
            <a:lvl6pPr>
              <a:lnSpc>
                <a:spcPts val="7600"/>
              </a:lnSpc>
              <a:defRPr sz="6400" b="1">
                <a:solidFill>
                  <a:schemeClr val="bg1"/>
                </a:solidFill>
              </a:defRPr>
            </a:lvl6pPr>
            <a:lvl7pPr>
              <a:lnSpc>
                <a:spcPts val="7600"/>
              </a:lnSpc>
              <a:defRPr sz="6400" b="1">
                <a:solidFill>
                  <a:schemeClr val="bg1"/>
                </a:solidFill>
              </a:defRPr>
            </a:lvl7pPr>
            <a:lvl8pPr>
              <a:lnSpc>
                <a:spcPts val="7600"/>
              </a:lnSpc>
              <a:defRPr sz="6400" b="1">
                <a:solidFill>
                  <a:schemeClr val="bg1"/>
                </a:solidFill>
              </a:defRPr>
            </a:lvl8pPr>
            <a:lvl9pPr>
              <a:lnSpc>
                <a:spcPts val="7600"/>
              </a:lnSpc>
              <a:defRPr sz="6400" b="1">
                <a:solidFill>
                  <a:schemeClr val="bg1"/>
                </a:solidFill>
              </a:defRPr>
            </a:lvl9pPr>
          </a:lstStyle>
          <a:p>
            <a:pPr lvl="0"/>
            <a:r>
              <a:rPr lang="en-US" noProof="0" dirty="0"/>
              <a:t>Highlighting</a:t>
            </a:r>
          </a:p>
        </p:txBody>
      </p:sp>
      <p:pic>
        <p:nvPicPr>
          <p:cNvPr id="5" name="Grafik 4" descr="Ein Bild, das draußen, Himmel, Vogel enthält.&#10;&#10;Automatisch generierte Beschreibung mit mittlerer Zuverlässigkeit">
            <a:extLst>
              <a:ext uri="{FF2B5EF4-FFF2-40B4-BE49-F238E27FC236}">
                <a16:creationId xmlns:a16="http://schemas.microsoft.com/office/drawing/2014/main" id="{C4F10830-5529-7466-F32F-3E94312B6A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9326"/>
            <a:ext cx="4572000" cy="6940061"/>
          </a:xfrm>
          <a:prstGeom prst="rect">
            <a:avLst/>
          </a:prstGeom>
        </p:spPr>
      </p:pic>
      <p:sp>
        <p:nvSpPr>
          <p:cNvPr id="3" name="Rechteck 2">
            <a:extLst>
              <a:ext uri="{FF2B5EF4-FFF2-40B4-BE49-F238E27FC236}">
                <a16:creationId xmlns:a16="http://schemas.microsoft.com/office/drawing/2014/main" id="{FE0D3DAD-755D-86C6-3A08-5708ACC1EC8C}"/>
              </a:ext>
            </a:extLst>
          </p:cNvPr>
          <p:cNvSpPr/>
          <p:nvPr userDrawn="1"/>
        </p:nvSpPr>
        <p:spPr>
          <a:xfrm>
            <a:off x="9972136" y="-8626"/>
            <a:ext cx="1932317" cy="1570008"/>
          </a:xfrm>
          <a:prstGeom prst="rect">
            <a:avLst/>
          </a:prstGeom>
          <a:solidFill>
            <a:srgbClr val="142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Kugel enthält.&#10;&#10;Automatisch generierte Beschreibung">
            <a:extLst>
              <a:ext uri="{FF2B5EF4-FFF2-40B4-BE49-F238E27FC236}">
                <a16:creationId xmlns:a16="http://schemas.microsoft.com/office/drawing/2014/main" id="{C16E4B37-04AA-47C8-4456-33D1AF6A01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3374" y="142336"/>
            <a:ext cx="1689839" cy="1268083"/>
          </a:xfrm>
          <a:prstGeom prst="rect">
            <a:avLst/>
          </a:prstGeom>
        </p:spPr>
      </p:pic>
    </p:spTree>
    <p:extLst>
      <p:ext uri="{BB962C8B-B14F-4D97-AF65-F5344CB8AC3E}">
        <p14:creationId xmlns:p14="http://schemas.microsoft.com/office/powerpoint/2010/main" val="91225976"/>
      </p:ext>
    </p:extLst>
  </p:cSld>
  <p:clrMapOvr>
    <a:masterClrMapping/>
  </p:clrMapOvr>
  <p:hf sldNum="0"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p:bg>
      <p:bgRef idx="1001">
        <a:schemeClr val="bg1"/>
      </p:bgRef>
    </p:bg>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A8B459EB-A111-41B5-A540-1EEA2CD4C509}"/>
              </a:ext>
            </a:extLst>
          </p:cNvPr>
          <p:cNvSpPr/>
          <p:nvPr/>
        </p:nvSpPr>
        <p:spPr>
          <a:xfrm rot="16200000">
            <a:off x="6073139" y="22375"/>
            <a:ext cx="45719" cy="12192001"/>
          </a:xfrm>
          <a:prstGeom prst="rect">
            <a:avLst/>
          </a:prstGeom>
          <a:solidFill>
            <a:srgbClr val="A48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hasCustomPrompt="1"/>
          </p:nvPr>
        </p:nvSpPr>
        <p:spPr>
          <a:xfrm>
            <a:off x="624000" y="285247"/>
            <a:ext cx="10080000" cy="624000"/>
          </a:xfrm>
        </p:spPr>
        <p:txBody>
          <a:bodyPr/>
          <a:lstStyle>
            <a:lvl1pPr>
              <a:defRPr>
                <a:solidFill>
                  <a:srgbClr val="14272E"/>
                </a:solidFill>
              </a:defRPr>
            </a:lvl1pPr>
          </a:lstStyle>
          <a:p>
            <a:r>
              <a:rPr lang="de-DE" dirty="0"/>
              <a:t>CHAPTER | CHART-HEADLINE</a:t>
            </a:r>
          </a:p>
        </p:txBody>
      </p:sp>
      <p:sp>
        <p:nvSpPr>
          <p:cNvPr id="11" name="Foliennummernplatzhalter 8">
            <a:extLst>
              <a:ext uri="{FF2B5EF4-FFF2-40B4-BE49-F238E27FC236}">
                <a16:creationId xmlns:a16="http://schemas.microsoft.com/office/drawing/2014/main" id="{037F8DC2-46B4-457B-8E8E-8EDD33FF0E04}"/>
              </a:ext>
            </a:extLst>
          </p:cNvPr>
          <p:cNvSpPr>
            <a:spLocks noGrp="1"/>
          </p:cNvSpPr>
          <p:nvPr>
            <p:ph type="sldNum" sz="quarter" idx="4"/>
          </p:nvPr>
        </p:nvSpPr>
        <p:spPr>
          <a:xfrm>
            <a:off x="9227669" y="6338369"/>
            <a:ext cx="619125" cy="321074"/>
          </a:xfrm>
          <a:prstGeom prst="rect">
            <a:avLst/>
          </a:prstGeom>
        </p:spPr>
        <p:txBody>
          <a:bodyPr/>
          <a:lstStyle>
            <a:lvl1pPr>
              <a:defRPr>
                <a:solidFill>
                  <a:srgbClr val="14272E"/>
                </a:solidFill>
              </a:defRPr>
            </a:lvl1pPr>
          </a:lstStyle>
          <a:p>
            <a:fld id="{5F4C9F40-B079-4B71-A627-7266DFEA7F03}" type="slidenum">
              <a:rPr lang="en-GB" smtClean="0"/>
              <a:pPr/>
              <a:t>‹#›</a:t>
            </a:fld>
            <a:endParaRPr lang="en-GB"/>
          </a:p>
        </p:txBody>
      </p:sp>
      <p:pic>
        <p:nvPicPr>
          <p:cNvPr id="12" name="Grafik 11">
            <a:extLst>
              <a:ext uri="{FF2B5EF4-FFF2-40B4-BE49-F238E27FC236}">
                <a16:creationId xmlns:a16="http://schemas.microsoft.com/office/drawing/2014/main" id="{B72812DA-8F0D-B74D-4488-630A5C5D5A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73586" y="172831"/>
            <a:ext cx="1052882" cy="790100"/>
          </a:xfrm>
          <a:prstGeom prst="rect">
            <a:avLst/>
          </a:prstGeom>
        </p:spPr>
      </p:pic>
      <p:sp>
        <p:nvSpPr>
          <p:cNvPr id="6" name="Datumsplatzhalter 6">
            <a:extLst>
              <a:ext uri="{FF2B5EF4-FFF2-40B4-BE49-F238E27FC236}">
                <a16:creationId xmlns:a16="http://schemas.microsoft.com/office/drawing/2014/main" id="{2DC8BAE0-6CBE-81BA-00F8-19CC5C423EE6}"/>
              </a:ext>
            </a:extLst>
          </p:cNvPr>
          <p:cNvSpPr>
            <a:spLocks noGrp="1"/>
          </p:cNvSpPr>
          <p:nvPr>
            <p:ph type="dt" sz="half" idx="10"/>
          </p:nvPr>
        </p:nvSpPr>
        <p:spPr>
          <a:xfrm>
            <a:off x="8143336" y="6338369"/>
            <a:ext cx="1004374" cy="321074"/>
          </a:xfrm>
          <a:prstGeom prst="rect">
            <a:avLst/>
          </a:prstGeom>
        </p:spPr>
        <p:txBody>
          <a:bodyPr/>
          <a:lstStyle>
            <a:lvl1pPr>
              <a:defRPr sz="1400" b="1">
                <a:solidFill>
                  <a:schemeClr val="tx1">
                    <a:lumMod val="85000"/>
                    <a:lumOff val="15000"/>
                  </a:schemeClr>
                </a:solidFill>
              </a:defRPr>
            </a:lvl1pPr>
          </a:lstStyle>
          <a:p>
            <a:r>
              <a:rPr lang="de-DE" dirty="0"/>
              <a:t>08.04.2024</a:t>
            </a:r>
            <a:endParaRPr lang="en-GB" dirty="0"/>
          </a:p>
        </p:txBody>
      </p:sp>
      <p:pic>
        <p:nvPicPr>
          <p:cNvPr id="7" name="Grafik 6" descr="Ein Bild, das Text, Schrift, Logo, Grafiken enthält.&#10;&#10;Automatisch generierte Beschreibung">
            <a:extLst>
              <a:ext uri="{FF2B5EF4-FFF2-40B4-BE49-F238E27FC236}">
                <a16:creationId xmlns:a16="http://schemas.microsoft.com/office/drawing/2014/main" id="{AACDE99E-FBC9-CE89-1FCE-E8982E0694E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00" t="34288" r="2655" b="34923"/>
          <a:stretch/>
        </p:blipFill>
        <p:spPr>
          <a:xfrm>
            <a:off x="2659949" y="6257153"/>
            <a:ext cx="1011755" cy="438204"/>
          </a:xfrm>
          <a:prstGeom prst="rect">
            <a:avLst/>
          </a:prstGeom>
        </p:spPr>
      </p:pic>
      <p:pic>
        <p:nvPicPr>
          <p:cNvPr id="8" name="Grafik 7">
            <a:extLst>
              <a:ext uri="{FF2B5EF4-FFF2-40B4-BE49-F238E27FC236}">
                <a16:creationId xmlns:a16="http://schemas.microsoft.com/office/drawing/2014/main" id="{EB343451-A3A8-0EF0-3CFD-CC17F7526705}"/>
              </a:ext>
            </a:extLst>
          </p:cNvPr>
          <p:cNvPicPr>
            <a:picLocks noChangeAspect="1"/>
          </p:cNvPicPr>
          <p:nvPr userDrawn="1"/>
        </p:nvPicPr>
        <p:blipFill rotWithShape="1">
          <a:blip r:embed="rId4"/>
          <a:srcRect l="9083" t="12995" r="7430" b="13523"/>
          <a:stretch/>
        </p:blipFill>
        <p:spPr>
          <a:xfrm>
            <a:off x="5302790" y="6257153"/>
            <a:ext cx="793210" cy="438204"/>
          </a:xfrm>
          <a:prstGeom prst="rect">
            <a:avLst/>
          </a:prstGeom>
        </p:spPr>
      </p:pic>
      <p:pic>
        <p:nvPicPr>
          <p:cNvPr id="9" name="Grafik 8" descr="Ein Bild, das Entwurf, Lineart, Zeichnung, Clipart enthält.&#10;&#10;Automatisch generierte Beschreibung">
            <a:extLst>
              <a:ext uri="{FF2B5EF4-FFF2-40B4-BE49-F238E27FC236}">
                <a16:creationId xmlns:a16="http://schemas.microsoft.com/office/drawing/2014/main" id="{E38FDBBE-0D72-3686-CBDA-4B0B24269C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06095" y="6257153"/>
            <a:ext cx="499777" cy="473867"/>
          </a:xfrm>
          <a:prstGeom prst="rect">
            <a:avLst/>
          </a:prstGeom>
        </p:spPr>
      </p:pic>
      <p:pic>
        <p:nvPicPr>
          <p:cNvPr id="13" name="Grafik 12" descr="Ein Bild, das Schrift, Logo, Grafiken, Symbol enthält.&#10;&#10;Automatisch generierte Beschreibung">
            <a:extLst>
              <a:ext uri="{FF2B5EF4-FFF2-40B4-BE49-F238E27FC236}">
                <a16:creationId xmlns:a16="http://schemas.microsoft.com/office/drawing/2014/main" id="{733DA828-18DC-FED6-22CD-8A435D5A8A8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61359" y="6257153"/>
            <a:ext cx="486324" cy="473868"/>
          </a:xfrm>
          <a:prstGeom prst="rect">
            <a:avLst/>
          </a:prstGeom>
        </p:spPr>
      </p:pic>
      <p:pic>
        <p:nvPicPr>
          <p:cNvPr id="14" name="Grafik 13" descr="Ein Bild, das Symbol, Emblem, Logo, Schrift enthält.&#10;&#10;Automatisch generierte Beschreibung">
            <a:extLst>
              <a:ext uri="{FF2B5EF4-FFF2-40B4-BE49-F238E27FC236}">
                <a16:creationId xmlns:a16="http://schemas.microsoft.com/office/drawing/2014/main" id="{7B524A46-1867-A4A9-5895-63B5595C1F8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82074" y="6257153"/>
            <a:ext cx="486324" cy="438204"/>
          </a:xfrm>
          <a:prstGeom prst="rect">
            <a:avLst/>
          </a:prstGeom>
        </p:spPr>
      </p:pic>
      <p:pic>
        <p:nvPicPr>
          <p:cNvPr id="15" name="Grafik 14" descr="Ein Bild, das Text, Schrift, Screenshot, Grafiken enthält.&#10;&#10;Automatisch generierte Beschreibung">
            <a:extLst>
              <a:ext uri="{FF2B5EF4-FFF2-40B4-BE49-F238E27FC236}">
                <a16:creationId xmlns:a16="http://schemas.microsoft.com/office/drawing/2014/main" id="{83B9C309-A3CE-BEA6-1DE1-1E8A369073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57947" y="6290946"/>
            <a:ext cx="2039282" cy="428307"/>
          </a:xfrm>
          <a:prstGeom prst="rect">
            <a:avLst/>
          </a:prstGeom>
        </p:spPr>
      </p:pic>
      <p:pic>
        <p:nvPicPr>
          <p:cNvPr id="3" name="Picture 2" descr="A black and blue flag&#10;&#10;Description automatically generated">
            <a:extLst>
              <a:ext uri="{FF2B5EF4-FFF2-40B4-BE49-F238E27FC236}">
                <a16:creationId xmlns:a16="http://schemas.microsoft.com/office/drawing/2014/main" id="{F360968C-DE71-452F-F146-67C24D01003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6808" y="6279492"/>
            <a:ext cx="1869037" cy="455372"/>
          </a:xfrm>
          <a:prstGeom prst="rect">
            <a:avLst/>
          </a:prstGeom>
        </p:spPr>
      </p:pic>
    </p:spTree>
    <p:extLst>
      <p:ext uri="{BB962C8B-B14F-4D97-AF65-F5344CB8AC3E}">
        <p14:creationId xmlns:p14="http://schemas.microsoft.com/office/powerpoint/2010/main" val="366286800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Text, Picture">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4F873594-9E89-46FC-979C-817D798D56F5}"/>
              </a:ext>
            </a:extLst>
          </p:cNvPr>
          <p:cNvSpPr>
            <a:spLocks noGrp="1"/>
          </p:cNvSpPr>
          <p:nvPr>
            <p:ph type="title" hasCustomPrompt="1"/>
          </p:nvPr>
        </p:nvSpPr>
        <p:spPr>
          <a:xfrm>
            <a:off x="624000" y="285247"/>
            <a:ext cx="10080000" cy="624000"/>
          </a:xfrm>
        </p:spPr>
        <p:txBody>
          <a:bodyPr/>
          <a:lstStyle>
            <a:lvl1pPr>
              <a:defRPr>
                <a:solidFill>
                  <a:srgbClr val="14272E"/>
                </a:solidFill>
              </a:defRPr>
            </a:lvl1pPr>
          </a:lstStyle>
          <a:p>
            <a:r>
              <a:rPr lang="de-DE" dirty="0"/>
              <a:t>CHAPTER | CHART-HEADLINE</a:t>
            </a:r>
          </a:p>
        </p:txBody>
      </p:sp>
      <p:sp>
        <p:nvSpPr>
          <p:cNvPr id="11" name="Bildplatzhalter 10">
            <a:extLst>
              <a:ext uri="{FF2B5EF4-FFF2-40B4-BE49-F238E27FC236}">
                <a16:creationId xmlns:a16="http://schemas.microsoft.com/office/drawing/2014/main" id="{BDF30860-3C0A-48FD-9A79-DBF9834FEDDA}"/>
              </a:ext>
            </a:extLst>
          </p:cNvPr>
          <p:cNvSpPr>
            <a:spLocks noGrp="1"/>
          </p:cNvSpPr>
          <p:nvPr>
            <p:ph type="pic" sz="quarter" idx="13"/>
          </p:nvPr>
        </p:nvSpPr>
        <p:spPr>
          <a:xfrm>
            <a:off x="6676854" y="1314448"/>
            <a:ext cx="4700588" cy="4457701"/>
          </a:xfrm>
        </p:spPr>
        <p:txBody>
          <a:bodyPr/>
          <a:lstStyle/>
          <a:p>
            <a:r>
              <a:rPr lang="de-DE"/>
              <a:t>Bild durch Klicken auf Symbol hinzufügen</a:t>
            </a:r>
            <a:endParaRPr lang="en-US"/>
          </a:p>
        </p:txBody>
      </p:sp>
      <p:sp>
        <p:nvSpPr>
          <p:cNvPr id="13" name="Textplatzhalter 12">
            <a:extLst>
              <a:ext uri="{FF2B5EF4-FFF2-40B4-BE49-F238E27FC236}">
                <a16:creationId xmlns:a16="http://schemas.microsoft.com/office/drawing/2014/main" id="{E3BB9149-73D1-493A-B0F9-E4E795FD49FB}"/>
              </a:ext>
            </a:extLst>
          </p:cNvPr>
          <p:cNvSpPr>
            <a:spLocks noGrp="1"/>
          </p:cNvSpPr>
          <p:nvPr>
            <p:ph type="body" sz="quarter" idx="14"/>
          </p:nvPr>
        </p:nvSpPr>
        <p:spPr>
          <a:xfrm>
            <a:off x="814558" y="1471612"/>
            <a:ext cx="4319587" cy="4143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Foliennummernplatzhalter 8">
            <a:extLst>
              <a:ext uri="{FF2B5EF4-FFF2-40B4-BE49-F238E27FC236}">
                <a16:creationId xmlns:a16="http://schemas.microsoft.com/office/drawing/2014/main" id="{6FE13116-2463-B021-82E2-F971E1260E2A}"/>
              </a:ext>
            </a:extLst>
          </p:cNvPr>
          <p:cNvSpPr>
            <a:spLocks noGrp="1"/>
          </p:cNvSpPr>
          <p:nvPr>
            <p:ph type="sldNum" sz="quarter" idx="4"/>
          </p:nvPr>
        </p:nvSpPr>
        <p:spPr>
          <a:xfrm>
            <a:off x="9227669" y="6338369"/>
            <a:ext cx="619125" cy="321074"/>
          </a:xfrm>
          <a:prstGeom prst="rect">
            <a:avLst/>
          </a:prstGeom>
        </p:spPr>
        <p:txBody>
          <a:bodyPr/>
          <a:lstStyle>
            <a:lvl1pPr>
              <a:defRPr>
                <a:solidFill>
                  <a:srgbClr val="14272E"/>
                </a:solidFill>
              </a:defRPr>
            </a:lvl1pPr>
          </a:lstStyle>
          <a:p>
            <a:fld id="{5F4C9F40-B079-4B71-A627-7266DFEA7F03}" type="slidenum">
              <a:rPr lang="en-GB" smtClean="0"/>
              <a:pPr/>
              <a:t>‹#›</a:t>
            </a:fld>
            <a:endParaRPr lang="en-GB"/>
          </a:p>
        </p:txBody>
      </p:sp>
      <p:sp>
        <p:nvSpPr>
          <p:cNvPr id="8" name="Datumsplatzhalter 6">
            <a:extLst>
              <a:ext uri="{FF2B5EF4-FFF2-40B4-BE49-F238E27FC236}">
                <a16:creationId xmlns:a16="http://schemas.microsoft.com/office/drawing/2014/main" id="{060E6841-FB3A-DE06-D561-7D78263B4497}"/>
              </a:ext>
            </a:extLst>
          </p:cNvPr>
          <p:cNvSpPr>
            <a:spLocks noGrp="1"/>
          </p:cNvSpPr>
          <p:nvPr>
            <p:ph type="dt" sz="half" idx="10"/>
          </p:nvPr>
        </p:nvSpPr>
        <p:spPr>
          <a:xfrm>
            <a:off x="8143336" y="6338369"/>
            <a:ext cx="1004374" cy="321074"/>
          </a:xfrm>
          <a:prstGeom prst="rect">
            <a:avLst/>
          </a:prstGeom>
        </p:spPr>
        <p:txBody>
          <a:bodyPr/>
          <a:lstStyle>
            <a:lvl1pPr>
              <a:defRPr sz="1400" b="1">
                <a:solidFill>
                  <a:schemeClr val="tx1">
                    <a:lumMod val="85000"/>
                    <a:lumOff val="15000"/>
                  </a:schemeClr>
                </a:solidFill>
              </a:defRPr>
            </a:lvl1pPr>
          </a:lstStyle>
          <a:p>
            <a:r>
              <a:rPr lang="de-DE" dirty="0"/>
              <a:t>08.04.2024</a:t>
            </a:r>
            <a:endParaRPr lang="en-GB" dirty="0"/>
          </a:p>
        </p:txBody>
      </p:sp>
      <p:pic>
        <p:nvPicPr>
          <p:cNvPr id="3" name="Picture 2" descr="A black and blue flag&#10;&#10;Description automatically generated">
            <a:extLst>
              <a:ext uri="{FF2B5EF4-FFF2-40B4-BE49-F238E27FC236}">
                <a16:creationId xmlns:a16="http://schemas.microsoft.com/office/drawing/2014/main" id="{D7B25463-ADD2-CFEB-A126-BFB1F1A2B2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808" y="6279492"/>
            <a:ext cx="1869037" cy="455372"/>
          </a:xfrm>
          <a:prstGeom prst="rect">
            <a:avLst/>
          </a:prstGeom>
        </p:spPr>
      </p:pic>
    </p:spTree>
    <p:extLst>
      <p:ext uri="{BB962C8B-B14F-4D97-AF65-F5344CB8AC3E}">
        <p14:creationId xmlns:p14="http://schemas.microsoft.com/office/powerpoint/2010/main" val="34306250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915A37E-23D6-A6FA-EFAE-3EAE277FD85D}"/>
              </a:ext>
            </a:extLst>
          </p:cNvPr>
          <p:cNvSpPr/>
          <p:nvPr userDrawn="1"/>
        </p:nvSpPr>
        <p:spPr>
          <a:xfrm>
            <a:off x="7366959" y="3429000"/>
            <a:ext cx="3933646" cy="32047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385977BA-619E-40CB-81A3-E67E91417FC5}"/>
              </a:ext>
            </a:extLst>
          </p:cNvPr>
          <p:cNvSpPr txBox="1"/>
          <p:nvPr userDrawn="1"/>
        </p:nvSpPr>
        <p:spPr>
          <a:xfrm>
            <a:off x="1043796" y="905774"/>
            <a:ext cx="6763110" cy="3416320"/>
          </a:xfrm>
          <a:prstGeom prst="rect">
            <a:avLst/>
          </a:prstGeom>
          <a:noFill/>
        </p:spPr>
        <p:txBody>
          <a:bodyPr wrap="square" rtlCol="0">
            <a:spAutoFit/>
          </a:bodyPr>
          <a:lstStyle/>
          <a:p>
            <a:pPr algn="ctr"/>
            <a:r>
              <a:rPr lang="en-US" sz="2400" dirty="0"/>
              <a:t>Color for project</a:t>
            </a:r>
          </a:p>
          <a:p>
            <a:endParaRPr lang="en-US" sz="1600" dirty="0"/>
          </a:p>
          <a:p>
            <a:r>
              <a:rPr lang="en-US" sz="1600" b="1" dirty="0">
                <a:solidFill>
                  <a:schemeClr val="accent2"/>
                </a:solidFill>
              </a:rPr>
              <a:t>Project A</a:t>
            </a:r>
            <a:r>
              <a:rPr lang="en-US" sz="1600" b="1" dirty="0"/>
              <a:t>	</a:t>
            </a:r>
            <a:r>
              <a:rPr lang="en-US" sz="1600" dirty="0"/>
              <a:t>	#45ACDF</a:t>
            </a:r>
          </a:p>
          <a:p>
            <a:endParaRPr lang="en-US" sz="1600" dirty="0"/>
          </a:p>
          <a:p>
            <a:r>
              <a:rPr lang="en-US" sz="1600" b="1" dirty="0">
                <a:solidFill>
                  <a:schemeClr val="accent1"/>
                </a:solidFill>
              </a:rPr>
              <a:t>Project B</a:t>
            </a:r>
            <a:r>
              <a:rPr lang="en-US" sz="1600" dirty="0">
                <a:solidFill>
                  <a:schemeClr val="accent1"/>
                </a:solidFill>
              </a:rPr>
              <a:t>	</a:t>
            </a:r>
            <a:r>
              <a:rPr lang="en-US" sz="1600" dirty="0"/>
              <a:t>	#8DBB8C</a:t>
            </a:r>
          </a:p>
          <a:p>
            <a:endParaRPr lang="en-US" sz="1600" dirty="0"/>
          </a:p>
          <a:p>
            <a:r>
              <a:rPr lang="en-US" sz="1600" b="1" dirty="0">
                <a:solidFill>
                  <a:schemeClr val="bg2"/>
                </a:solidFill>
              </a:rPr>
              <a:t>Project C	</a:t>
            </a:r>
            <a:r>
              <a:rPr lang="en-US" sz="1600" dirty="0"/>
              <a:t>	#A485CE</a:t>
            </a:r>
          </a:p>
          <a:p>
            <a:endParaRPr lang="en-US" sz="1600" dirty="0"/>
          </a:p>
          <a:p>
            <a:r>
              <a:rPr lang="en-US" sz="1600" b="1" dirty="0">
                <a:solidFill>
                  <a:schemeClr val="tx2"/>
                </a:solidFill>
              </a:rPr>
              <a:t>Project general</a:t>
            </a:r>
            <a:r>
              <a:rPr lang="en-US" sz="1600" dirty="0"/>
              <a:t>		#737373</a:t>
            </a:r>
          </a:p>
          <a:p>
            <a:endParaRPr lang="en-US" sz="1600" dirty="0"/>
          </a:p>
          <a:p>
            <a:r>
              <a:rPr lang="en-US" sz="1600" b="1" dirty="0">
                <a:latin typeface="Futura Bk BT" panose="020B0502020204020303" pitchFamily="34" charset="0"/>
              </a:rPr>
              <a:t>CRC 1625 </a:t>
            </a:r>
            <a:r>
              <a:rPr lang="en-US" sz="1600" dirty="0">
                <a:latin typeface="Futura Bk BT" panose="020B0502020204020303" pitchFamily="34" charset="0"/>
              </a:rPr>
              <a:t>fond</a:t>
            </a:r>
            <a:r>
              <a:rPr lang="en-US" sz="1600" dirty="0"/>
              <a:t>	Futura Bk BT</a:t>
            </a:r>
          </a:p>
          <a:p>
            <a:endParaRPr lang="en-US" sz="1600" dirty="0"/>
          </a:p>
          <a:p>
            <a:r>
              <a:rPr lang="en-US" sz="1600" dirty="0">
                <a:solidFill>
                  <a:schemeClr val="tx1"/>
                </a:solidFill>
              </a:rPr>
              <a:t>Background color</a:t>
            </a:r>
            <a:r>
              <a:rPr lang="en-US" sz="1600" dirty="0"/>
              <a:t>	#14272E</a:t>
            </a:r>
          </a:p>
        </p:txBody>
      </p:sp>
      <p:pic>
        <p:nvPicPr>
          <p:cNvPr id="4" name="Grafik 3" descr="Ein Bild, das Kugel, Ball enthält.&#10;&#10;Automatisch generierte Beschreibung">
            <a:extLst>
              <a:ext uri="{FF2B5EF4-FFF2-40B4-BE49-F238E27FC236}">
                <a16:creationId xmlns:a16="http://schemas.microsoft.com/office/drawing/2014/main" id="{61087E00-13EE-1910-D1CC-531D064E3E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4736" y="476610"/>
            <a:ext cx="3598092" cy="2700068"/>
          </a:xfrm>
          <a:prstGeom prst="rect">
            <a:avLst/>
          </a:prstGeom>
        </p:spPr>
      </p:pic>
      <p:pic>
        <p:nvPicPr>
          <p:cNvPr id="6" name="Grafik 5" descr="Ein Bild, das Kugel enthält.&#10;&#10;Automatisch generierte Beschreibung">
            <a:extLst>
              <a:ext uri="{FF2B5EF4-FFF2-40B4-BE49-F238E27FC236}">
                <a16:creationId xmlns:a16="http://schemas.microsoft.com/office/drawing/2014/main" id="{9C50CB8F-2DC5-E606-1DDA-C8E35A5370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4736" y="3681322"/>
            <a:ext cx="3598092" cy="2700068"/>
          </a:xfrm>
          <a:prstGeom prst="rect">
            <a:avLst/>
          </a:prstGeom>
        </p:spPr>
      </p:pic>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_Slid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E10AE831-2867-F646-83B4-DA810147BE78}"/>
              </a:ext>
            </a:extLst>
          </p:cNvPr>
          <p:cNvSpPr txBox="1"/>
          <p:nvPr userDrawn="1"/>
        </p:nvSpPr>
        <p:spPr>
          <a:xfrm>
            <a:off x="219600" y="6390591"/>
            <a:ext cx="489047" cy="427215"/>
          </a:xfrm>
          <a:prstGeom prst="rect">
            <a:avLst/>
          </a:prstGeom>
          <a:noFill/>
        </p:spPr>
        <p:txBody>
          <a:bodyPr wrap="none" lIns="0" rtlCol="0" anchor="ctr" anchorCtr="0">
            <a:noAutofit/>
          </a:bodyPr>
          <a:lstStyle/>
          <a:p>
            <a:fld id="{C2010D74-AEB2-4A4B-A2EC-3697475144BD}" type="slidenum">
              <a:rPr lang="en-GB" sz="1400" b="0" kern="1200" smtClean="0">
                <a:solidFill>
                  <a:srgbClr val="004C93"/>
                </a:solidFill>
                <a:latin typeface="+mn-lt"/>
                <a:ea typeface="ＭＳ Ｐゴシック" charset="-128"/>
                <a:cs typeface="Calibri" panose="020F0502020204030204" pitchFamily="34" charset="0"/>
              </a:rPr>
              <a:t>‹#›</a:t>
            </a:fld>
            <a:endParaRPr lang="en-GB" sz="1400" b="0" kern="1200" dirty="0">
              <a:solidFill>
                <a:srgbClr val="004C93"/>
              </a:solidFill>
              <a:latin typeface="+mn-lt"/>
              <a:ea typeface="ＭＳ Ｐゴシック" charset="-128"/>
              <a:cs typeface="Calibri" panose="020F0502020204030204" pitchFamily="34" charset="0"/>
            </a:endParaRPr>
          </a:p>
        </p:txBody>
      </p:sp>
      <p:sp>
        <p:nvSpPr>
          <p:cNvPr id="6" name="Title">
            <a:extLst>
              <a:ext uri="{FF2B5EF4-FFF2-40B4-BE49-F238E27FC236}">
                <a16:creationId xmlns:a16="http://schemas.microsoft.com/office/drawing/2014/main" id="{60DD7736-FA16-9041-A930-CE6D748B0BDF}"/>
              </a:ext>
            </a:extLst>
          </p:cNvPr>
          <p:cNvSpPr>
            <a:spLocks noGrp="1"/>
          </p:cNvSpPr>
          <p:nvPr>
            <p:ph type="title"/>
          </p:nvPr>
        </p:nvSpPr>
        <p:spPr>
          <a:xfrm>
            <a:off x="215999" y="108000"/>
            <a:ext cx="11764994" cy="792000"/>
          </a:xfrm>
        </p:spPr>
        <p:txBody>
          <a:bodyPr tIns="36000" bIns="36000">
            <a:noAutofit/>
          </a:bodyPr>
          <a:lstStyle>
            <a:lvl1pPr>
              <a:defRPr lang="de-DE" sz="3600" b="1" baseline="0" smtClean="0">
                <a:solidFill>
                  <a:srgbClr val="004C93"/>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endParaRPr lang="en-US" noProof="0" dirty="0"/>
          </a:p>
        </p:txBody>
      </p:sp>
      <p:grpSp>
        <p:nvGrpSpPr>
          <p:cNvPr id="16" name="Area B" hidden="1">
            <a:extLst>
              <a:ext uri="{FF2B5EF4-FFF2-40B4-BE49-F238E27FC236}">
                <a16:creationId xmlns:a16="http://schemas.microsoft.com/office/drawing/2014/main" id="{5F7337AB-AC00-9A4F-AE65-68CE30482C06}"/>
              </a:ext>
            </a:extLst>
          </p:cNvPr>
          <p:cNvGrpSpPr/>
          <p:nvPr userDrawn="1"/>
        </p:nvGrpSpPr>
        <p:grpSpPr>
          <a:xfrm>
            <a:off x="11407608" y="144000"/>
            <a:ext cx="720000" cy="720000"/>
            <a:chOff x="11448000" y="144000"/>
            <a:chExt cx="720000" cy="720000"/>
          </a:xfrm>
        </p:grpSpPr>
        <p:sp>
          <p:nvSpPr>
            <p:cNvPr id="17" name="Element_B">
              <a:extLst>
                <a:ext uri="{FF2B5EF4-FFF2-40B4-BE49-F238E27FC236}">
                  <a16:creationId xmlns:a16="http://schemas.microsoft.com/office/drawing/2014/main" id="{C489C6BB-48D0-214E-8C59-0E82FE509984}"/>
                </a:ext>
              </a:extLst>
            </p:cNvPr>
            <p:cNvSpPr>
              <a:spLocks noGrp="1" noRot="1" noMove="1" noResize="1" noEditPoints="1" noAdjustHandles="1" noChangeArrowheads="1" noChangeShapeType="1"/>
            </p:cNvSpPr>
            <p:nvPr/>
          </p:nvSpPr>
          <p:spPr>
            <a:xfrm flipH="1">
              <a:off x="11448000" y="1440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18" name="Text_B">
              <a:extLst>
                <a:ext uri="{FF2B5EF4-FFF2-40B4-BE49-F238E27FC236}">
                  <a16:creationId xmlns:a16="http://schemas.microsoft.com/office/drawing/2014/main" id="{96CD414C-3C04-2E4A-897D-68B2E774E954}"/>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B02</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9" name="Area A" hidden="1">
            <a:extLst>
              <a:ext uri="{FF2B5EF4-FFF2-40B4-BE49-F238E27FC236}">
                <a16:creationId xmlns:a16="http://schemas.microsoft.com/office/drawing/2014/main" id="{7643002E-2D77-6840-B933-08975F0106D6}"/>
              </a:ext>
            </a:extLst>
          </p:cNvPr>
          <p:cNvGrpSpPr/>
          <p:nvPr userDrawn="1"/>
        </p:nvGrpSpPr>
        <p:grpSpPr>
          <a:xfrm>
            <a:off x="11407608" y="144000"/>
            <a:ext cx="720000" cy="720000"/>
            <a:chOff x="11448000" y="144000"/>
            <a:chExt cx="720000" cy="720000"/>
          </a:xfrm>
        </p:grpSpPr>
        <p:sp>
          <p:nvSpPr>
            <p:cNvPr id="20" name="Element_A">
              <a:extLst>
                <a:ext uri="{FF2B5EF4-FFF2-40B4-BE49-F238E27FC236}">
                  <a16:creationId xmlns:a16="http://schemas.microsoft.com/office/drawing/2014/main" id="{A7CEC376-494D-C54F-B896-5E66AC180452}"/>
                </a:ext>
              </a:extLst>
            </p:cNvPr>
            <p:cNvSpPr/>
            <p:nvPr/>
          </p:nvSpPr>
          <p:spPr>
            <a:xfrm flipH="1">
              <a:off x="11448000" y="144000"/>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21" name="Text_A">
              <a:extLst>
                <a:ext uri="{FF2B5EF4-FFF2-40B4-BE49-F238E27FC236}">
                  <a16:creationId xmlns:a16="http://schemas.microsoft.com/office/drawing/2014/main" id="{0BD97176-935F-3D4E-B9A0-3E17388CF2C9}"/>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tx1"/>
                  </a:solidFill>
                  <a:latin typeface="Calibri" panose="020F0502020204030204" pitchFamily="34" charset="0"/>
                  <a:cs typeface="Calibri" panose="020F0502020204030204" pitchFamily="34" charset="0"/>
                </a:rPr>
                <a:t>A09</a:t>
              </a:r>
              <a:endParaRPr lang="en-DE" sz="2000" b="1" dirty="0">
                <a:solidFill>
                  <a:schemeClr val="tx1"/>
                </a:solidFill>
                <a:latin typeface="Calibri" panose="020F0502020204030204" pitchFamily="34" charset="0"/>
                <a:cs typeface="Calibri" panose="020F0502020204030204" pitchFamily="34" charset="0"/>
              </a:endParaRPr>
            </a:p>
          </p:txBody>
        </p:sp>
      </p:grpSp>
      <p:sp>
        <p:nvSpPr>
          <p:cNvPr id="7" name="References" hidden="1">
            <a:extLst>
              <a:ext uri="{FF2B5EF4-FFF2-40B4-BE49-F238E27FC236}">
                <a16:creationId xmlns:a16="http://schemas.microsoft.com/office/drawing/2014/main" id="{9F55CC67-CB81-B052-1C1C-EF8D44B1F4EA}"/>
              </a:ext>
            </a:extLst>
          </p:cNvPr>
          <p:cNvSpPr>
            <a:spLocks noGrp="1"/>
          </p:cNvSpPr>
          <p:nvPr>
            <p:ph type="body" sz="quarter" idx="13" hasCustomPrompt="1"/>
          </p:nvPr>
        </p:nvSpPr>
        <p:spPr>
          <a:xfrm>
            <a:off x="5669023" y="6362393"/>
            <a:ext cx="5313301" cy="485999"/>
          </a:xfrm>
        </p:spPr>
        <p:txBody>
          <a:bodyPr lIns="36000" tIns="18000" rIns="36000" bIns="0">
            <a:normAutofit/>
          </a:bodyPr>
          <a:lstStyle>
            <a:lvl1pPr marL="0" indent="-228600">
              <a:lnSpc>
                <a:spcPct val="100000"/>
              </a:lnSpc>
              <a:spcBef>
                <a:spcPts val="0"/>
              </a:spcBef>
              <a:buFont typeface="+mj-lt"/>
              <a:buAutoNum type="arabicParenBoth"/>
              <a:defRPr sz="1000">
                <a:latin typeface="Calibri" panose="020F0502020204030204" pitchFamily="34" charset="0"/>
                <a:cs typeface="Calibri" panose="020F0502020204030204" pitchFamily="34" charset="0"/>
              </a:defRPr>
            </a:lvl1pPr>
          </a:lstStyle>
          <a:p>
            <a:pPr lvl="0"/>
            <a:r>
              <a:rPr lang="en-US" noProof="0" dirty="0"/>
              <a:t>Reference 1</a:t>
            </a:r>
          </a:p>
          <a:p>
            <a:pPr lvl="0"/>
            <a:r>
              <a:rPr lang="en-US" noProof="0" dirty="0"/>
              <a:t>Reference 2</a:t>
            </a:r>
          </a:p>
          <a:p>
            <a:pPr lvl="0"/>
            <a:r>
              <a:rPr lang="en-US" noProof="0" dirty="0"/>
              <a:t>Reference 3</a:t>
            </a:r>
          </a:p>
        </p:txBody>
      </p:sp>
      <p:pic>
        <p:nvPicPr>
          <p:cNvPr id="2" name="Picture 1" descr="A black and blue flag&#10;&#10;Description automatically generated">
            <a:extLst>
              <a:ext uri="{FF2B5EF4-FFF2-40B4-BE49-F238E27FC236}">
                <a16:creationId xmlns:a16="http://schemas.microsoft.com/office/drawing/2014/main" id="{C1C0A80E-D5E6-A434-687A-D108979A9D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391" y="6244988"/>
            <a:ext cx="1869037" cy="455372"/>
          </a:xfrm>
          <a:prstGeom prst="rect">
            <a:avLst/>
          </a:prstGeom>
        </p:spPr>
      </p:pic>
    </p:spTree>
    <p:extLst>
      <p:ext uri="{BB962C8B-B14F-4D97-AF65-F5344CB8AC3E}">
        <p14:creationId xmlns:p14="http://schemas.microsoft.com/office/powerpoint/2010/main" val="301891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4000" y="288695"/>
            <a:ext cx="10080000" cy="624000"/>
          </a:xfrm>
          <a:prstGeom prst="rect">
            <a:avLst/>
          </a:prstGeom>
        </p:spPr>
        <p:txBody>
          <a:bodyPr vert="horz" lIns="0" tIns="0" rIns="0" bIns="0" rtlCol="0" anchor="t" anchorCtr="0">
            <a:noAutofit/>
          </a:bodyPr>
          <a:lstStyle/>
          <a:p>
            <a:r>
              <a:rPr lang="de-DE" dirty="0"/>
              <a:t>Chapter | CHART-HEADLINE</a:t>
            </a:r>
          </a:p>
        </p:txBody>
      </p:sp>
      <p:sp>
        <p:nvSpPr>
          <p:cNvPr id="3" name="Textplatzhalter 2"/>
          <p:cNvSpPr>
            <a:spLocks noGrp="1"/>
          </p:cNvSpPr>
          <p:nvPr>
            <p:ph type="body" idx="1"/>
          </p:nvPr>
        </p:nvSpPr>
        <p:spPr>
          <a:xfrm>
            <a:off x="624000" y="1224000"/>
            <a:ext cx="10080000" cy="4488000"/>
          </a:xfrm>
          <a:prstGeom prst="rect">
            <a:avLst/>
          </a:prstGeom>
        </p:spPr>
        <p:txBody>
          <a:bodyPr vert="horz" lIns="0" tIns="0" rIns="0" bIns="0" rtlCol="0" anchor="t" anchorCtr="0">
            <a:noAutofit/>
          </a:bodyPr>
          <a:lstStyle/>
          <a:p>
            <a:pPr lvl="0"/>
            <a:r>
              <a:rPr lang="de-DE" dirty="0"/>
              <a:t>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Rechteck 20">
            <a:extLst>
              <a:ext uri="{FF2B5EF4-FFF2-40B4-BE49-F238E27FC236}">
                <a16:creationId xmlns:a16="http://schemas.microsoft.com/office/drawing/2014/main" id="{25505C6C-13FD-4199-8344-9C6CB56807F5}"/>
              </a:ext>
            </a:extLst>
          </p:cNvPr>
          <p:cNvSpPr/>
          <p:nvPr/>
        </p:nvSpPr>
        <p:spPr>
          <a:xfrm rot="16200000">
            <a:off x="6073139" y="22375"/>
            <a:ext cx="45719" cy="12192001"/>
          </a:xfrm>
          <a:prstGeom prst="rect">
            <a:avLst/>
          </a:prstGeom>
          <a:solidFill>
            <a:srgbClr val="A48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fik 3">
            <a:extLst>
              <a:ext uri="{FF2B5EF4-FFF2-40B4-BE49-F238E27FC236}">
                <a16:creationId xmlns:a16="http://schemas.microsoft.com/office/drawing/2014/main" id="{C5832D58-F2DD-85F7-9C82-A00A73B47D4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973586" y="172831"/>
            <a:ext cx="1052882" cy="790100"/>
          </a:xfrm>
          <a:prstGeom prst="rect">
            <a:avLst/>
          </a:prstGeom>
        </p:spPr>
      </p:pic>
      <p:pic>
        <p:nvPicPr>
          <p:cNvPr id="9" name="Grafik 8" descr="Ein Bild, das Text, Schrift, Logo, Grafiken enthält.&#10;&#10;Automatisch generierte Beschreibung">
            <a:extLst>
              <a:ext uri="{FF2B5EF4-FFF2-40B4-BE49-F238E27FC236}">
                <a16:creationId xmlns:a16="http://schemas.microsoft.com/office/drawing/2014/main" id="{9424C43F-F5EF-A9DD-F7B5-1E8C5695B142}"/>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50000" t="34288" r="2655" b="34923"/>
          <a:stretch/>
        </p:blipFill>
        <p:spPr>
          <a:xfrm>
            <a:off x="2659949" y="6257153"/>
            <a:ext cx="1011755" cy="438204"/>
          </a:xfrm>
          <a:prstGeom prst="rect">
            <a:avLst/>
          </a:prstGeom>
        </p:spPr>
      </p:pic>
      <p:pic>
        <p:nvPicPr>
          <p:cNvPr id="10" name="Grafik 9">
            <a:extLst>
              <a:ext uri="{FF2B5EF4-FFF2-40B4-BE49-F238E27FC236}">
                <a16:creationId xmlns:a16="http://schemas.microsoft.com/office/drawing/2014/main" id="{8A291FB0-C7C0-AAF6-02D4-1A56573FCBE6}"/>
              </a:ext>
            </a:extLst>
          </p:cNvPr>
          <p:cNvPicPr>
            <a:picLocks noChangeAspect="1"/>
          </p:cNvPicPr>
          <p:nvPr userDrawn="1"/>
        </p:nvPicPr>
        <p:blipFill rotWithShape="1">
          <a:blip r:embed="rId10"/>
          <a:srcRect l="9083" t="12995" r="7430" b="13523"/>
          <a:stretch/>
        </p:blipFill>
        <p:spPr>
          <a:xfrm>
            <a:off x="5302790" y="6257153"/>
            <a:ext cx="793210" cy="438204"/>
          </a:xfrm>
          <a:prstGeom prst="rect">
            <a:avLst/>
          </a:prstGeom>
        </p:spPr>
      </p:pic>
      <p:pic>
        <p:nvPicPr>
          <p:cNvPr id="11" name="Grafik 10" descr="Ein Bild, das Entwurf, Lineart, Zeichnung, Clipart enthält.&#10;&#10;Automatisch generierte Beschreibung">
            <a:extLst>
              <a:ext uri="{FF2B5EF4-FFF2-40B4-BE49-F238E27FC236}">
                <a16:creationId xmlns:a16="http://schemas.microsoft.com/office/drawing/2014/main" id="{E3949CA5-CD38-2624-AA1C-6DAD64FA678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706095" y="6257153"/>
            <a:ext cx="499777" cy="473867"/>
          </a:xfrm>
          <a:prstGeom prst="rect">
            <a:avLst/>
          </a:prstGeom>
        </p:spPr>
      </p:pic>
      <p:pic>
        <p:nvPicPr>
          <p:cNvPr id="12" name="Grafik 11" descr="Ein Bild, das Schrift, Logo, Grafiken, Symbol enthält.&#10;&#10;Automatisch generierte Beschreibung">
            <a:extLst>
              <a:ext uri="{FF2B5EF4-FFF2-40B4-BE49-F238E27FC236}">
                <a16:creationId xmlns:a16="http://schemas.microsoft.com/office/drawing/2014/main" id="{D8833B67-F850-982E-8FC6-87417BD22CF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261359" y="6257153"/>
            <a:ext cx="486324" cy="473868"/>
          </a:xfrm>
          <a:prstGeom prst="rect">
            <a:avLst/>
          </a:prstGeom>
        </p:spPr>
      </p:pic>
      <p:pic>
        <p:nvPicPr>
          <p:cNvPr id="13" name="Grafik 12" descr="Ein Bild, das Symbol, Emblem, Logo, Schrift enthält.&#10;&#10;Automatisch generierte Beschreibung">
            <a:extLst>
              <a:ext uri="{FF2B5EF4-FFF2-40B4-BE49-F238E27FC236}">
                <a16:creationId xmlns:a16="http://schemas.microsoft.com/office/drawing/2014/main" id="{893A5519-6102-4D0A-3B69-3AE191264EC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82074" y="6257153"/>
            <a:ext cx="486324" cy="438204"/>
          </a:xfrm>
          <a:prstGeom prst="rect">
            <a:avLst/>
          </a:prstGeom>
        </p:spPr>
      </p:pic>
      <p:pic>
        <p:nvPicPr>
          <p:cNvPr id="14" name="Grafik 13" descr="Ein Bild, das Text, Schrift, Screenshot, Grafiken enthält.&#10;&#10;Automatisch generierte Beschreibung">
            <a:extLst>
              <a:ext uri="{FF2B5EF4-FFF2-40B4-BE49-F238E27FC236}">
                <a16:creationId xmlns:a16="http://schemas.microsoft.com/office/drawing/2014/main" id="{84E47B84-E407-B1B5-D86A-2C2A22F3264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57947" y="6290946"/>
            <a:ext cx="2039282" cy="428307"/>
          </a:xfrm>
          <a:prstGeom prst="rect">
            <a:avLst/>
          </a:prstGeom>
        </p:spPr>
      </p:pic>
    </p:spTree>
    <p:extLst>
      <p:ext uri="{BB962C8B-B14F-4D97-AF65-F5344CB8AC3E}">
        <p14:creationId xmlns:p14="http://schemas.microsoft.com/office/powerpoint/2010/main" val="4111848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55" r:id="rId5"/>
    <p:sldLayoutId id="214748366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377" rtl="0" eaLnBrk="1" latinLnBrk="0" hangingPunct="1">
        <a:lnSpc>
          <a:spcPct val="100000"/>
        </a:lnSpc>
        <a:spcBef>
          <a:spcPts val="0"/>
        </a:spcBef>
        <a:buFont typeface="Arial" panose="020B0604020202020204" pitchFamily="34" charset="0"/>
        <a:buNone/>
        <a:defRPr sz="3600" b="0" kern="1200" baseline="0">
          <a:solidFill>
            <a:srgbClr val="14272E"/>
          </a:solidFill>
          <a:latin typeface="Source Sans Pro" panose="020B0503030403020204" pitchFamily="34" charset="0"/>
          <a:ea typeface="Source Sans Pro" panose="020B0503030403020204" pitchFamily="34" charset="0"/>
          <a:cs typeface="+mj-cs"/>
        </a:defRPr>
      </a:lvl1pPr>
    </p:titleStyle>
    <p:bodyStyle>
      <a:lvl1pPr marL="0" indent="0" algn="l" defTabSz="914377" rtl="0" eaLnBrk="1" latinLnBrk="0" hangingPunct="1">
        <a:lnSpc>
          <a:spcPts val="2400"/>
        </a:lnSpc>
        <a:spcBef>
          <a:spcPts val="0"/>
        </a:spcBef>
        <a:spcAft>
          <a:spcPts val="1600"/>
        </a:spcAft>
        <a:buSzPct val="75000"/>
        <a:buFont typeface="Arial" panose="020B0604020202020204" pitchFamily="34" charset="0"/>
        <a:buNone/>
        <a:defRPr sz="2000" b="1" kern="1200" baseline="0">
          <a:solidFill>
            <a:schemeClr val="tx2"/>
          </a:solidFill>
          <a:latin typeface="Source Sans Pro" panose="020B0503030403020204" pitchFamily="34" charset="0"/>
          <a:ea typeface="Source Sans Pro" panose="020B0503030403020204" pitchFamily="34" charset="0"/>
          <a:cs typeface="+mn-cs"/>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2pPr>
      <a:lvl3pPr marL="311992" indent="-311992" algn="l" defTabSz="914377" rtl="0" eaLnBrk="1" latinLnBrk="0" hangingPunct="1">
        <a:lnSpc>
          <a:spcPts val="2400"/>
        </a:lnSpc>
        <a:spcBef>
          <a:spcPts val="0"/>
        </a:spcBef>
        <a:spcAft>
          <a:spcPts val="800"/>
        </a:spcAft>
        <a:buClr>
          <a:srgbClr val="1C333B"/>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p15:clr>
            <a:srgbClr val="5ACBF0"/>
          </p15:clr>
        </p15:guide>
        <p15:guide id="2" pos="5059">
          <p15:clr>
            <a:srgbClr val="5ACBF0"/>
          </p15:clr>
        </p15:guide>
        <p15:guide id="3" orient="horz" pos="245">
          <p15:clr>
            <a:srgbClr val="5ACBF0"/>
          </p15:clr>
        </p15:guide>
        <p15:guide id="4" orient="horz" pos="2700">
          <p15:clr>
            <a:srgbClr val="5ACBF0"/>
          </p15:clr>
        </p15:guide>
        <p15:guide id="5" pos="5443">
          <p15:clr>
            <a:srgbClr val="5ACBF0"/>
          </p15:clr>
        </p15:guide>
        <p15:guide id="6" pos="3840" userDrawn="1">
          <p15:clr>
            <a:srgbClr val="F26B43"/>
          </p15:clr>
        </p15:guide>
        <p15:guide id="7"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Role-based_access_contro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demo.mdi.ruhr-uni-bochum.de/rubric/binary-compounds" TargetMode="External"/><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hyperlink" Target="https://demo.mdi.ruhr-uni-bochum.de/object/ag2s-4870" TargetMode="External"/><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demo.mdi.ruhr-uni-bochum.d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demo.mdi.ruhr-uni-bochum.de/" TargetMode="External"/><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demo.mdi.ruhr-uni-bochum.de/adminobject/edititem/378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Data_typ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s://demo.mdi.ruhr-uni-bochum.de/adminobject/edititem/487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emo.mdi.ruhr-uni-bochum.de/adminobject/edititem/4870" TargetMode="External"/><Relationship Id="rId3" Type="http://schemas.openxmlformats.org/officeDocument/2006/relationships/image" Target="../media/image62.png"/><Relationship Id="rId7" Type="http://schemas.openxmlformats.org/officeDocument/2006/relationships/hyperlink" Target="https://demo.mdi.ruhr-uni-bochum.de/object/ag2s-487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hyperlink" Target="https://demo.mdi.ruhr-uni-bochum.de/search/"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hyperlink" Target="https://demo.mdi.ruhr-uni-bochum.de/search/?system=As-Ga&amp;typeid=8&amp;Aspctmin=30&amp;Aspctmax=50&amp;Gaabsmin=1&amp;Gaabsmax=3&amp;pr0name=E%3Csub%3Eg%3C%2Fsub%3E&amp;pr0type=Float&amp;pr0min=1.5&amp;pr0max=2&amp;prcnt=1" TargetMode="External"/><Relationship Id="rId4" Type="http://schemas.openxmlformats.org/officeDocument/2006/relationships/hyperlink" Target="https://demo.mdi.ruhr-uni-bochum.de/search/?system=As-Ga&amp;typeid=8&amp;Aspctmin=30&amp;Aspctmax=50&amp;Gaabsmin=1&amp;Gaabsmax=3&amp;pr0name=E%3Csub%3Eg%3C%2Fsub%3E&amp;pr0type=Float&amp;pr0min=1.5&amp;pr0max=2&amp;pr1name=Comment&amp;pr1type=String&amp;pr1max=3&amp;pr1str=solution&amp;prcnt=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hyperlink" Target="https://demo.mdi.ruhr-uni-bochum.de/adminobject/edititem/4870" TargetMode="External"/><Relationship Id="rId4" Type="http://schemas.openxmlformats.org/officeDocument/2006/relationships/hyperlink" Target="https://demo.mdi.ruhr-uni-bochum.de/object/ag2s-487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s://crc247.mdi.ruhr-uni-bochum.de/object/synthesis-for-sample-8220-co-deposition-221111-k3-3-1922" TargetMode="External"/><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s://demo.mdi.ruhr-uni-bochum.de/object/ag2s-4870" TargetMode="External"/><Relationship Id="rId9" Type="http://schemas.openxmlformats.org/officeDocument/2006/relationships/image" Target="../media/image8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hyperlink" Target="https://htts.matinf.pro/resistance/txt/data" TargetMode="External"/><Relationship Id="rId3" Type="http://schemas.openxmlformats.org/officeDocument/2006/relationships/hyperlink" Target="https://validation.matinf.pro/edx/data/databasevaluesbody" TargetMode="External"/><Relationship Id="rId7" Type="http://schemas.openxmlformats.org/officeDocument/2006/relationships/hyperlink" Target="https://htts.matinf.pro/resistance/csv/data"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validation.matinf.pro/edx/data" TargetMode="External"/><Relationship Id="rId5" Type="http://schemas.openxmlformats.org/officeDocument/2006/relationships/hyperlink" Target="https://validation.matinf.pro/" TargetMode="External"/><Relationship Id="rId10" Type="http://schemas.openxmlformats.org/officeDocument/2006/relationships/hyperlink" Target="https://thickness.matinf.pro/thickness/txt/data" TargetMode="External"/><Relationship Id="rId4" Type="http://schemas.openxmlformats.org/officeDocument/2006/relationships/hyperlink" Target="https://validation.matinf.pro/edx/data/table" TargetMode="External"/><Relationship Id="rId9" Type="http://schemas.openxmlformats.org/officeDocument/2006/relationships/hyperlink" Target="https://thickness.matinf.pro/thickness/xlsx/data"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im.mdi.ruhr-uni-bochum.de/file/csv/6691"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hyperlink" Target="https://crc1625.mdi.ruhr-uni-bochum.de/custom/editsample/0/?idr=1079&amp;returl=%2Frubric%2Fa01_ag-au-pd-pt-x" TargetMode="External"/><Relationship Id="rId7" Type="http://schemas.openxmlformats.org/officeDocument/2006/relationships/image" Target="../media/image88.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6.xml.rels><?xml version="1.0" encoding="UTF-8" standalone="yes"?>
<Relationships xmlns="http://schemas.openxmlformats.org/package/2006/relationships"><Relationship Id="rId3" Type="http://schemas.openxmlformats.org/officeDocument/2006/relationships/hyperlink" Target="https://crc1625.mdi.ruhr-uni-bochum.de/custom/editsample/11098/?idr=1079&amp;returl=%252Frubric%252Fa01_ag-au-pd-pt-x"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91.png"/><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htts.matinf.pro/"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crc1625.mdi.ruhr-uni-bochum.de/" TargetMode="External"/><Relationship Id="rId4" Type="http://schemas.openxmlformats.org/officeDocument/2006/relationships/hyperlink" Target="https://mdi.matinf.pro/"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crc1625.mdi.ruhr-uni-bochum.de/search/?system=Ni-V&amp;typeid=8&amp;Nipctmin=15&amp;Nipctmax=20&amp;pr0name=R&amp;pr0type=Float&amp;pr0min=10000000&amp;pr0max=11111111&amp;prcnt=1"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96.png"/><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98.png"/></Relationships>
</file>

<file path=ppt/slides/_rels/slide4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crc247.mdi.ruhr-uni-bochum.de/handover"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rc247.mdi.ruhr-uni-bochum.de/rubric/area-c_c03"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3" Type="http://schemas.openxmlformats.org/officeDocument/2006/relationships/hyperlink" Target="https://crc247.mdi.ruhr-uni-bochum.de/report/objectsstatistics"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03.png"/><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3" Type="http://schemas.openxmlformats.org/officeDocument/2006/relationships/hyperlink" Target="https://crc247.mdi.ruhr-uni-bochum.de/report/usersstatistics"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5.jpeg"/><Relationship Id="rId4" Type="http://schemas.openxmlformats.org/officeDocument/2006/relationships/image" Target="../media/image104.png"/></Relationships>
</file>

<file path=ppt/slides/_rels/slide4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108.png"/><Relationship Id="rId4" Type="http://schemas.openxmlformats.org/officeDocument/2006/relationships/image" Target="../media/image107.jpeg"/></Relationships>
</file>

<file path=ppt/slides/_rels/slide4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hyperlink" Target="https://gitlab.ruhr-uni-bochum.de/" TargetMode="External"/><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s://gitlab.ruhr-uni-bochum.de/vic/webutilslib" TargetMode="External"/><Relationship Id="rId11" Type="http://schemas.openxmlformats.org/officeDocument/2006/relationships/image" Target="../media/image113.png"/><Relationship Id="rId5" Type="http://schemas.openxmlformats.org/officeDocument/2006/relationships/hyperlink" Target="https://gitlab.ruhr-uni-bochum.de/vic/identitymanagerui" TargetMode="External"/><Relationship Id="rId10" Type="http://schemas.openxmlformats.org/officeDocument/2006/relationships/image" Target="../media/image112.png"/><Relationship Id="rId4" Type="http://schemas.openxmlformats.org/officeDocument/2006/relationships/hyperlink" Target="https://gitlab.ruhr-uni-bochum.de/vic/infproject" TargetMode="External"/><Relationship Id="rId9"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hyperlink" Target="https://demo.mdi.ruhr-uni-bochum.de/"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hyperlink" Target="https://inf.mdi.ruhr-uni-bochum.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50.xml.rels><?xml version="1.0" encoding="UTF-8" standalone="yes"?>
<Relationships xmlns="http://schemas.openxmlformats.org/package/2006/relationships"><Relationship Id="rId3" Type="http://schemas.openxmlformats.org/officeDocument/2006/relationships/hyperlink" Target="https://vdudarev.ru/"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openid.net/" TargetMode="External"/><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hyperlink" Target="https://en.wikipedia.org/wiki/Authorization" TargetMode="External"/><Relationship Id="rId4" Type="http://schemas.openxmlformats.org/officeDocument/2006/relationships/hyperlink" Target="https://en.wikipedia.org/wiki/Authentication" TargetMode="External"/><Relationship Id="rId9" Type="http://schemas.openxmlformats.org/officeDocument/2006/relationships/hyperlink" Target="https://crc1625.mdi.ruhr-uni-bochum.d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c1625.mdi.ruhr-uni-bochum.d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forms.gle/F1kcKUoaFccBWHoB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hyperlink" Target="https://learn.microsoft.com/en-us/aspnet/core/security/authentication/identity" TargetMode="Externa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3D260-69BB-9622-0102-9686F2A4721B}"/>
              </a:ext>
            </a:extLst>
          </p:cNvPr>
          <p:cNvSpPr>
            <a:spLocks noGrp="1"/>
          </p:cNvSpPr>
          <p:nvPr>
            <p:ph type="title"/>
          </p:nvPr>
        </p:nvSpPr>
        <p:spPr/>
        <p:txBody>
          <a:bodyPr/>
          <a:lstStyle/>
          <a:p>
            <a:r>
              <a:rPr lang="en-US" dirty="0"/>
              <a:t>Current state of RDMS</a:t>
            </a:r>
          </a:p>
        </p:txBody>
      </p:sp>
      <p:sp>
        <p:nvSpPr>
          <p:cNvPr id="4" name="Textfeld 3">
            <a:extLst>
              <a:ext uri="{FF2B5EF4-FFF2-40B4-BE49-F238E27FC236}">
                <a16:creationId xmlns:a16="http://schemas.microsoft.com/office/drawing/2014/main" id="{2ACB2022-CCDE-6637-2869-EF45A2D44A31}"/>
              </a:ext>
            </a:extLst>
          </p:cNvPr>
          <p:cNvSpPr txBox="1"/>
          <p:nvPr/>
        </p:nvSpPr>
        <p:spPr>
          <a:xfrm>
            <a:off x="1936043" y="4328160"/>
            <a:ext cx="10092101" cy="584775"/>
          </a:xfrm>
          <a:prstGeom prst="rect">
            <a:avLst/>
          </a:prstGeom>
          <a:noFill/>
        </p:spPr>
        <p:txBody>
          <a:bodyPr wrap="square" rtlCol="0">
            <a:spAutoFit/>
          </a:bodyPr>
          <a:lstStyle/>
          <a:p>
            <a:pPr algn="r"/>
            <a:r>
              <a:rPr lang="en-US" sz="3200" i="1" dirty="0">
                <a:solidFill>
                  <a:srgbClr val="14272E"/>
                </a:solidFill>
              </a:rPr>
              <a:t>Dreams come true… but slowly</a:t>
            </a:r>
          </a:p>
        </p:txBody>
      </p:sp>
      <p:sp>
        <p:nvSpPr>
          <p:cNvPr id="5" name="TextBox 4">
            <a:extLst>
              <a:ext uri="{FF2B5EF4-FFF2-40B4-BE49-F238E27FC236}">
                <a16:creationId xmlns:a16="http://schemas.microsoft.com/office/drawing/2014/main" id="{30DA78C3-92D4-771C-D2C8-32A997004623}"/>
              </a:ext>
            </a:extLst>
          </p:cNvPr>
          <p:cNvSpPr txBox="1"/>
          <p:nvPr/>
        </p:nvSpPr>
        <p:spPr>
          <a:xfrm>
            <a:off x="10049773" y="2895549"/>
            <a:ext cx="1897813" cy="430887"/>
          </a:xfrm>
          <a:prstGeom prst="rect">
            <a:avLst/>
          </a:prstGeom>
          <a:noFill/>
        </p:spPr>
        <p:txBody>
          <a:bodyPr wrap="square">
            <a:spAutoFit/>
          </a:bodyPr>
          <a:lstStyle/>
          <a:p>
            <a:pPr algn="r"/>
            <a:r>
              <a:rPr lang="en-US" sz="2200" dirty="0">
                <a:solidFill>
                  <a:srgbClr val="14272E"/>
                </a:solidFill>
              </a:rPr>
              <a:t>Victor </a:t>
            </a:r>
            <a:r>
              <a:rPr lang="en-US" sz="2200" dirty="0" err="1">
                <a:solidFill>
                  <a:srgbClr val="14272E"/>
                </a:solidFill>
              </a:rPr>
              <a:t>Dudarev</a:t>
            </a:r>
            <a:endParaRPr lang="en-US" sz="2200" dirty="0">
              <a:solidFill>
                <a:srgbClr val="14272E"/>
              </a:solidFill>
            </a:endParaRPr>
          </a:p>
        </p:txBody>
      </p:sp>
      <p:sp>
        <p:nvSpPr>
          <p:cNvPr id="6" name="Text Placeholder 1">
            <a:extLst>
              <a:ext uri="{FF2B5EF4-FFF2-40B4-BE49-F238E27FC236}">
                <a16:creationId xmlns:a16="http://schemas.microsoft.com/office/drawing/2014/main" id="{4F668BDA-89FC-BC31-24D3-7C4E300DCE9E}"/>
              </a:ext>
            </a:extLst>
          </p:cNvPr>
          <p:cNvSpPr txBox="1">
            <a:spLocks/>
          </p:cNvSpPr>
          <p:nvPr/>
        </p:nvSpPr>
        <p:spPr>
          <a:xfrm>
            <a:off x="9497682" y="5517004"/>
            <a:ext cx="2620337" cy="485999"/>
          </a:xfrm>
          <a:prstGeom prst="rect">
            <a:avLst/>
          </a:prstGeom>
        </p:spPr>
        <p:txBody>
          <a:bodyPr/>
          <a:lstStyle>
            <a:lvl1pPr marL="0" indent="0" algn="l" defTabSz="914377" rtl="0" eaLnBrk="1" latinLnBrk="0" hangingPunct="1">
              <a:lnSpc>
                <a:spcPts val="2400"/>
              </a:lnSpc>
              <a:spcBef>
                <a:spcPts val="0"/>
              </a:spcBef>
              <a:spcAft>
                <a:spcPts val="1600"/>
              </a:spcAft>
              <a:buSzPct val="75000"/>
              <a:buFont typeface="Arial" panose="020B0604020202020204" pitchFamily="34" charset="0"/>
              <a:buNone/>
              <a:defRPr sz="2000" b="1" kern="1200" baseline="0">
                <a:solidFill>
                  <a:schemeClr val="tx2"/>
                </a:solidFill>
                <a:latin typeface="Source Sans Pro" panose="020B0503030403020204" pitchFamily="34" charset="0"/>
                <a:ea typeface="Source Sans Pro" panose="020B0503030403020204" pitchFamily="34" charset="0"/>
                <a:cs typeface="+mn-cs"/>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2pPr>
            <a:lvl3pPr marL="311992" indent="-311992" algn="l" defTabSz="914377" rtl="0" eaLnBrk="1" latinLnBrk="0" hangingPunct="1">
              <a:lnSpc>
                <a:spcPts val="2400"/>
              </a:lnSpc>
              <a:spcBef>
                <a:spcPts val="0"/>
              </a:spcBef>
              <a:spcAft>
                <a:spcPts val="800"/>
              </a:spcAft>
              <a:buClr>
                <a:srgbClr val="1C333B"/>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9pPr>
          </a:lstStyle>
          <a:p>
            <a:r>
              <a:rPr lang="de-DE" sz="1000" b="0"/>
              <a:t>RDMS: Research Data Management System</a:t>
            </a:r>
            <a:endParaRPr lang="en-US" b="0" dirty="0"/>
          </a:p>
        </p:txBody>
      </p:sp>
    </p:spTree>
    <p:extLst>
      <p:ext uri="{BB962C8B-B14F-4D97-AF65-F5344CB8AC3E}">
        <p14:creationId xmlns:p14="http://schemas.microsoft.com/office/powerpoint/2010/main" val="152939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Predefined Roles</a:t>
            </a:r>
            <a:endParaRPr lang="de-DE" dirty="0"/>
          </a:p>
        </p:txBody>
      </p:sp>
      <p:sp>
        <p:nvSpPr>
          <p:cNvPr id="4" name="Text Placeholder 3">
            <a:extLst>
              <a:ext uri="{FF2B5EF4-FFF2-40B4-BE49-F238E27FC236}">
                <a16:creationId xmlns:a16="http://schemas.microsoft.com/office/drawing/2014/main" id="{5B05105B-A265-3C1F-1B24-AAE832464F4A}"/>
              </a:ext>
            </a:extLst>
          </p:cNvPr>
          <p:cNvSpPr>
            <a:spLocks noGrp="1"/>
          </p:cNvSpPr>
          <p:nvPr>
            <p:ph type="body" sz="quarter" idx="13"/>
          </p:nvPr>
        </p:nvSpPr>
        <p:spPr>
          <a:xfrm>
            <a:off x="6299200" y="6362393"/>
            <a:ext cx="4683124" cy="485999"/>
          </a:xfrm>
        </p:spPr>
        <p:txBody>
          <a:bodyPr/>
          <a:lstStyle/>
          <a:p>
            <a:pPr indent="0">
              <a:buNone/>
            </a:pPr>
            <a:r>
              <a:rPr lang="en-US" sz="1000" b="0" dirty="0">
                <a:solidFill>
                  <a:prstClr val="black"/>
                </a:solidFill>
                <a:latin typeface="Arial" panose="020B0604020202020204"/>
                <a:hlinkClick r:id="rId3"/>
              </a:rPr>
              <a:t>https://en.wikipedia.org/wiki/Role-based_access_control</a:t>
            </a:r>
            <a:endParaRPr lang="en-US" sz="1000" b="0" dirty="0">
              <a:solidFill>
                <a:prstClr val="black"/>
              </a:solidFill>
              <a:latin typeface="Arial" panose="020B0604020202020204"/>
            </a:endParaRPr>
          </a:p>
        </p:txBody>
      </p:sp>
      <p:sp>
        <p:nvSpPr>
          <p:cNvPr id="13" name="TextBox 12">
            <a:extLst>
              <a:ext uri="{FF2B5EF4-FFF2-40B4-BE49-F238E27FC236}">
                <a16:creationId xmlns:a16="http://schemas.microsoft.com/office/drawing/2014/main" id="{F2242330-634B-69F8-A2FD-25947EC29FB4}"/>
              </a:ext>
            </a:extLst>
          </p:cNvPr>
          <p:cNvSpPr txBox="1"/>
          <p:nvPr/>
        </p:nvSpPr>
        <p:spPr>
          <a:xfrm>
            <a:off x="282032" y="845125"/>
            <a:ext cx="11609193" cy="5201424"/>
          </a:xfrm>
          <a:prstGeom prst="rect">
            <a:avLst/>
          </a:prstGeom>
          <a:noFill/>
        </p:spPr>
        <p:txBody>
          <a:bodyPr wrap="square">
            <a:spAutoFit/>
          </a:bodyPr>
          <a:lstStyle/>
          <a:p>
            <a:pPr defTabSz="914377"/>
            <a:r>
              <a:rPr lang="en-US" sz="3200" b="1" dirty="0">
                <a:solidFill>
                  <a:prstClr val="black"/>
                </a:solidFill>
              </a:rPr>
              <a:t>Roles:</a:t>
            </a:r>
          </a:p>
          <a:p>
            <a:pPr defTabSz="914377"/>
            <a:endParaRPr lang="en-US" sz="1200" b="1"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User:</a:t>
            </a:r>
          </a:p>
          <a:p>
            <a:pPr marL="914377" lvl="2" defTabSz="914377"/>
            <a:r>
              <a:rPr lang="en-US" sz="2000" dirty="0">
                <a:solidFill>
                  <a:prstClr val="black"/>
                </a:solidFill>
              </a:rPr>
              <a:t>- </a:t>
            </a:r>
            <a:r>
              <a:rPr lang="en-US" sz="2000" u="sng" dirty="0">
                <a:solidFill>
                  <a:prstClr val="black"/>
                </a:solidFill>
              </a:rPr>
              <a:t>read-only</a:t>
            </a:r>
            <a:r>
              <a:rPr lang="en-US" sz="2000" dirty="0">
                <a:solidFill>
                  <a:prstClr val="black"/>
                </a:solidFill>
              </a:rPr>
              <a:t> access to public and protected data</a:t>
            </a:r>
          </a:p>
          <a:p>
            <a:pPr marL="1295368" lvl="2" indent="-380990" defTabSz="914377">
              <a:buFontTx/>
              <a:buChar char="-"/>
            </a:pPr>
            <a:endParaRPr lang="en-US" sz="2000" dirty="0">
              <a:solidFill>
                <a:prstClr val="black"/>
              </a:solidFill>
            </a:endParaRPr>
          </a:p>
          <a:p>
            <a:pPr marL="380990" indent="-380990" defTabSz="914377">
              <a:buFont typeface="Arial" panose="020B0604020202020204" pitchFamily="34" charset="0"/>
              <a:buChar char="•"/>
            </a:pPr>
            <a:r>
              <a:rPr lang="en-US" sz="2200" b="1" dirty="0" err="1">
                <a:solidFill>
                  <a:prstClr val="black"/>
                </a:solidFill>
              </a:rPr>
              <a:t>PowerUser</a:t>
            </a:r>
            <a:r>
              <a:rPr lang="en-US" sz="2200" b="1" dirty="0">
                <a:solidFill>
                  <a:prstClr val="black"/>
                </a:solidFill>
              </a:rPr>
              <a:t>:</a:t>
            </a:r>
          </a:p>
          <a:p>
            <a:pPr defTabSz="914377"/>
            <a:r>
              <a:rPr lang="en-US" sz="2000" dirty="0">
                <a:solidFill>
                  <a:prstClr val="black"/>
                </a:solidFill>
              </a:rPr>
              <a:t>	- read-only access to public and protected data (+ private data, created by the current user)</a:t>
            </a:r>
          </a:p>
          <a:p>
            <a:pPr defTabSz="914377"/>
            <a:r>
              <a:rPr lang="en-US" sz="2000" dirty="0">
                <a:solidFill>
                  <a:prstClr val="black"/>
                </a:solidFill>
              </a:rPr>
              <a:t>	- add data (+ write access to data, created by the current user)</a:t>
            </a: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Administrator</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full access</a:t>
            </a:r>
            <a:r>
              <a:rPr lang="en-US" sz="2000" dirty="0">
                <a:solidFill>
                  <a:prstClr val="black"/>
                </a:solidFill>
              </a:rPr>
              <a:t> to all data (CRUD)</a:t>
            </a:r>
          </a:p>
          <a:p>
            <a:pPr defTabSz="914377"/>
            <a:r>
              <a:rPr lang="en-US" sz="2000" dirty="0">
                <a:solidFill>
                  <a:prstClr val="black"/>
                </a:solidFill>
              </a:rPr>
              <a:t>	- user management</a:t>
            </a:r>
          </a:p>
          <a:p>
            <a:pPr defTabSz="914377"/>
            <a:endParaRPr lang="en-US" sz="2000" dirty="0">
              <a:solidFill>
                <a:prstClr val="black"/>
              </a:solidFill>
            </a:endParaRP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Anonymous (== registered user with no roles assigned)</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read-only access to public data </a:t>
            </a:r>
            <a:r>
              <a:rPr lang="en-US" sz="2000" dirty="0">
                <a:solidFill>
                  <a:prstClr val="black"/>
                </a:solidFill>
              </a:rPr>
              <a:t>only (be</a:t>
            </a:r>
            <a:r>
              <a:rPr lang="ru-RU" sz="2000" dirty="0">
                <a:solidFill>
                  <a:prstClr val="black"/>
                </a:solidFill>
              </a:rPr>
              <a:t> </a:t>
            </a:r>
            <a:r>
              <a:rPr lang="en-US" sz="2000" dirty="0">
                <a:solidFill>
                  <a:prstClr val="black"/>
                </a:solidFill>
              </a:rPr>
              <a:t>aware: internet search engines will index public data)</a:t>
            </a:r>
            <a:endParaRPr lang="ru-RU" sz="2000" b="1" dirty="0">
              <a:solidFill>
                <a:prstClr val="black"/>
              </a:solidFill>
            </a:endParaRPr>
          </a:p>
        </p:txBody>
      </p:sp>
      <p:pic>
        <p:nvPicPr>
          <p:cNvPr id="3" name="Picture 2">
            <a:extLst>
              <a:ext uri="{FF2B5EF4-FFF2-40B4-BE49-F238E27FC236}">
                <a16:creationId xmlns:a16="http://schemas.microsoft.com/office/drawing/2014/main" id="{0D2470F3-AF27-8AC9-0928-D4E026B2BEB2}"/>
              </a:ext>
            </a:extLst>
          </p:cNvPr>
          <p:cNvPicPr>
            <a:picLocks noChangeAspect="1"/>
          </p:cNvPicPr>
          <p:nvPr/>
        </p:nvPicPr>
        <p:blipFill>
          <a:blip r:embed="rId4"/>
          <a:stretch>
            <a:fillRect/>
          </a:stretch>
        </p:blipFill>
        <p:spPr>
          <a:xfrm>
            <a:off x="8722966" y="3805382"/>
            <a:ext cx="3353038" cy="1678716"/>
          </a:xfrm>
          <a:prstGeom prst="rect">
            <a:avLst/>
          </a:prstGeom>
          <a:ln>
            <a:solidFill>
              <a:srgbClr val="0070C0"/>
            </a:solidFill>
          </a:ln>
        </p:spPr>
      </p:pic>
      <p:sp>
        <p:nvSpPr>
          <p:cNvPr id="5" name="Rectangle: Rounded Corners 4">
            <a:extLst>
              <a:ext uri="{FF2B5EF4-FFF2-40B4-BE49-F238E27FC236}">
                <a16:creationId xmlns:a16="http://schemas.microsoft.com/office/drawing/2014/main" id="{6564ACCF-B89E-1071-341D-D874D6CDDCC5}"/>
              </a:ext>
            </a:extLst>
          </p:cNvPr>
          <p:cNvSpPr/>
          <p:nvPr/>
        </p:nvSpPr>
        <p:spPr>
          <a:xfrm>
            <a:off x="196400" y="1462745"/>
            <a:ext cx="10693273" cy="2250273"/>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43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Setting the Object Access Level</a:t>
            </a:r>
            <a:endParaRPr lang="de-DE" dirty="0"/>
          </a:p>
        </p:txBody>
      </p:sp>
      <p:sp>
        <p:nvSpPr>
          <p:cNvPr id="3" name="Text Placeholder 2">
            <a:extLst>
              <a:ext uri="{FF2B5EF4-FFF2-40B4-BE49-F238E27FC236}">
                <a16:creationId xmlns:a16="http://schemas.microsoft.com/office/drawing/2014/main" id="{367EB550-9B9F-7AD6-FA82-0CE47544EE09}"/>
              </a:ext>
            </a:extLst>
          </p:cNvPr>
          <p:cNvSpPr>
            <a:spLocks noGrp="1"/>
          </p:cNvSpPr>
          <p:nvPr>
            <p:ph type="body" sz="quarter" idx="13"/>
          </p:nvPr>
        </p:nvSpPr>
        <p:spPr>
          <a:xfrm>
            <a:off x="6363855" y="6362393"/>
            <a:ext cx="4618469" cy="485999"/>
          </a:xfrm>
        </p:spPr>
        <p:txBody>
          <a:bodyPr>
            <a:normAutofit fontScale="92500" lnSpcReduction="10000"/>
          </a:bodyPr>
          <a:lstStyle/>
          <a:p>
            <a:pPr indent="0">
              <a:buNone/>
            </a:pPr>
            <a:r>
              <a:rPr lang="en-US" b="1" dirty="0"/>
              <a:t>Protected</a:t>
            </a:r>
            <a:r>
              <a:rPr lang="en-US" dirty="0"/>
              <a:t> is default in </a:t>
            </a:r>
            <a:r>
              <a:rPr lang="en-US" b="1" dirty="0"/>
              <a:t>CRC 1625</a:t>
            </a:r>
            <a:endParaRPr lang="en-US" dirty="0"/>
          </a:p>
          <a:p>
            <a:pPr indent="0">
              <a:buNone/>
            </a:pPr>
            <a:r>
              <a:rPr lang="en-US" b="0" i="0" dirty="0">
                <a:solidFill>
                  <a:srgbClr val="1D1C1D"/>
                </a:solidFill>
                <a:effectLst/>
                <a:latin typeface="Slack-Lato"/>
              </a:rPr>
              <a:t>NDA - Non-Disclosure Agreement</a:t>
            </a:r>
            <a:endParaRPr lang="en-US"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95393" y="788314"/>
            <a:ext cx="11801215" cy="5324150"/>
          </a:xfrm>
          <a:prstGeom prst="rect">
            <a:avLst/>
          </a:prstGeom>
          <a:noFill/>
        </p:spPr>
        <p:txBody>
          <a:bodyPr wrap="square">
            <a:spAutoFit/>
          </a:bodyPr>
          <a:lstStyle/>
          <a:p>
            <a:pPr defTabSz="914377"/>
            <a:r>
              <a:rPr lang="en-US" sz="2133" b="1" dirty="0">
                <a:solidFill>
                  <a:prstClr val="black"/>
                </a:solidFill>
              </a:rPr>
              <a:t>What is an Object?</a:t>
            </a:r>
          </a:p>
          <a:p>
            <a:pPr defTabSz="914377"/>
            <a:r>
              <a:rPr lang="en-US" sz="2133" dirty="0">
                <a:solidFill>
                  <a:prstClr val="black"/>
                </a:solidFill>
              </a:rPr>
              <a:t>	Object (=document) is a data entry within RDMS that has user-defined access level and reflects an object of the real world (e.g. sample) or its model. Ultimately, object has it’s unique Web page (with unique URL address).</a:t>
            </a:r>
          </a:p>
          <a:p>
            <a:pPr algn="ctr" defTabSz="914377"/>
            <a:r>
              <a:rPr lang="en-US" sz="2133" b="1" dirty="0">
                <a:solidFill>
                  <a:srgbClr val="003560">
                    <a:lumMod val="75000"/>
                    <a:lumOff val="25000"/>
                  </a:srgbClr>
                </a:solidFill>
              </a:rPr>
              <a:t>To establish data access policy Data Access Levels are introduced in RDMS.</a:t>
            </a:r>
          </a:p>
          <a:p>
            <a:pPr defTabSz="914377"/>
            <a:endParaRPr lang="en-US" sz="800" b="1" dirty="0">
              <a:solidFill>
                <a:prstClr val="black"/>
              </a:solidFill>
            </a:endParaRPr>
          </a:p>
          <a:p>
            <a:pPr defTabSz="914377"/>
            <a:r>
              <a:rPr lang="en-US" sz="2133" b="1" dirty="0">
                <a:solidFill>
                  <a:prstClr val="black"/>
                </a:solidFill>
              </a:rPr>
              <a:t>Four Access Levels:</a:t>
            </a:r>
          </a:p>
          <a:p>
            <a:pPr marL="380990" indent="-380990" defTabSz="914377">
              <a:buFont typeface="Arial" panose="020B0604020202020204" pitchFamily="34" charset="0"/>
              <a:buChar char="•"/>
            </a:pPr>
            <a:r>
              <a:rPr lang="en-US" sz="1700" b="1" dirty="0">
                <a:solidFill>
                  <a:prstClr val="black"/>
                </a:solidFill>
              </a:rPr>
              <a:t>Public</a:t>
            </a:r>
            <a:r>
              <a:rPr lang="en-US" sz="1700" b="1" dirty="0">
                <a:solidFill>
                  <a:prstClr val="white">
                    <a:lumMod val="50000"/>
                  </a:prstClr>
                </a:solidFill>
              </a:rPr>
              <a:t> </a:t>
            </a:r>
            <a:r>
              <a:rPr lang="en-US" sz="1700" dirty="0">
                <a:solidFill>
                  <a:prstClr val="white">
                    <a:lumMod val="50000"/>
                  </a:prstClr>
                </a:solidFill>
              </a:rPr>
              <a:t>(for anonymous users, search engines)</a:t>
            </a:r>
            <a:r>
              <a:rPr lang="en-US" sz="1700" dirty="0">
                <a:solidFill>
                  <a:prstClr val="black"/>
                </a:solidFill>
              </a:rPr>
              <a:t>:</a:t>
            </a:r>
          </a:p>
          <a:p>
            <a:pPr marL="1295368" lvl="2" indent="-380990" defTabSz="914377">
              <a:buFontTx/>
              <a:buChar char="-"/>
            </a:pPr>
            <a:r>
              <a:rPr lang="en-US" sz="1700" dirty="0">
                <a:solidFill>
                  <a:prstClr val="black"/>
                </a:solidFill>
              </a:rPr>
              <a:t>objects are </a:t>
            </a:r>
            <a:r>
              <a:rPr lang="en-US" sz="1700" u="sng" dirty="0">
                <a:solidFill>
                  <a:prstClr val="black"/>
                </a:solidFill>
              </a:rPr>
              <a:t>available to everybody </a:t>
            </a:r>
            <a:r>
              <a:rPr lang="en-US" sz="1700" dirty="0">
                <a:solidFill>
                  <a:prstClr val="black"/>
                </a:solidFill>
              </a:rPr>
              <a:t>regardless of authorization (visible to internet search engines);</a:t>
            </a:r>
          </a:p>
          <a:p>
            <a:pPr marL="1295368" lvl="2" indent="-380990" defTabSz="914377">
              <a:buFontTx/>
              <a:buChar char="-"/>
            </a:pPr>
            <a:endParaRPr lang="en-US" sz="1700" dirty="0">
              <a:solidFill>
                <a:prstClr val="black"/>
              </a:solidFill>
            </a:endParaRPr>
          </a:p>
          <a:p>
            <a:pPr marL="380990" indent="-380990" defTabSz="914377">
              <a:buFont typeface="Arial" panose="020B0604020202020204" pitchFamily="34" charset="0"/>
              <a:buChar char="•"/>
            </a:pPr>
            <a:r>
              <a:rPr lang="en-US" sz="1700" b="1" dirty="0">
                <a:solidFill>
                  <a:prstClr val="black"/>
                </a:solidFill>
              </a:rPr>
              <a:t>Protected </a:t>
            </a:r>
            <a:r>
              <a:rPr lang="en-US" sz="1700" dirty="0">
                <a:solidFill>
                  <a:prstClr val="white">
                    <a:lumMod val="65000"/>
                  </a:prstClr>
                </a:solidFill>
              </a:rPr>
              <a:t>(</a:t>
            </a:r>
            <a:r>
              <a:rPr lang="en-US" sz="1700" b="1" u="sng" dirty="0">
                <a:solidFill>
                  <a:prstClr val="white">
                    <a:lumMod val="65000"/>
                  </a:prstClr>
                </a:solidFill>
              </a:rPr>
              <a:t>by default</a:t>
            </a:r>
            <a:r>
              <a:rPr lang="en-US" sz="1700" dirty="0">
                <a:solidFill>
                  <a:prstClr val="white">
                    <a:lumMod val="65000"/>
                  </a:prstClr>
                </a:solidFill>
              </a:rPr>
              <a:t>, visible to the community only):</a:t>
            </a:r>
          </a:p>
          <a:p>
            <a:pPr defTabSz="914377"/>
            <a:r>
              <a:rPr lang="en-US" sz="1700" dirty="0">
                <a:solidFill>
                  <a:prstClr val="black"/>
                </a:solidFill>
              </a:rPr>
              <a:t>	- objects are visible to the community (</a:t>
            </a:r>
            <a:r>
              <a:rPr lang="en-US" sz="1700" u="sng" dirty="0">
                <a:solidFill>
                  <a:prstClr val="black"/>
                </a:solidFill>
              </a:rPr>
              <a:t>available to authorized users with at least</a:t>
            </a:r>
            <a:r>
              <a:rPr lang="ru-RU" sz="1700" u="sng" dirty="0">
                <a:solidFill>
                  <a:prstClr val="black"/>
                </a:solidFill>
              </a:rPr>
              <a:t> </a:t>
            </a:r>
            <a:r>
              <a:rPr lang="en-US" sz="1700" b="1" u="sng" dirty="0">
                <a:solidFill>
                  <a:prstClr val="black"/>
                </a:solidFill>
              </a:rPr>
              <a:t>User</a:t>
            </a:r>
            <a:r>
              <a:rPr lang="en-US" sz="1700" u="sng" dirty="0">
                <a:solidFill>
                  <a:prstClr val="black"/>
                </a:solidFill>
              </a:rPr>
              <a:t> role</a:t>
            </a:r>
            <a:r>
              <a:rPr lang="en-US" sz="1700" dirty="0">
                <a:solidFill>
                  <a:prstClr val="black"/>
                </a:solidFill>
              </a:rPr>
              <a:t> assigned);  </a:t>
            </a:r>
          </a:p>
          <a:p>
            <a:pPr defTabSz="914377"/>
            <a:endParaRPr lang="en-US" sz="1700" dirty="0">
              <a:solidFill>
                <a:prstClr val="black"/>
              </a:solidFill>
            </a:endParaRPr>
          </a:p>
          <a:p>
            <a:pPr marL="380990" indent="-380990" defTabSz="914377">
              <a:buFont typeface="Arial" panose="020B0604020202020204" pitchFamily="34" charset="0"/>
              <a:buChar char="•"/>
            </a:pPr>
            <a:r>
              <a:rPr lang="en-US" sz="1700" b="1" dirty="0" err="1">
                <a:solidFill>
                  <a:prstClr val="black"/>
                </a:solidFill>
              </a:rPr>
              <a:t>ProtectedNDA</a:t>
            </a:r>
            <a:r>
              <a:rPr lang="en-US" sz="1700" b="1" dirty="0">
                <a:solidFill>
                  <a:prstClr val="black"/>
                </a:solidFill>
              </a:rPr>
              <a:t> </a:t>
            </a:r>
            <a:r>
              <a:rPr lang="en-US" sz="1700" dirty="0">
                <a:solidFill>
                  <a:prstClr val="white">
                    <a:lumMod val="65000"/>
                  </a:prstClr>
                </a:solidFill>
              </a:rPr>
              <a:t>(restricted </a:t>
            </a:r>
            <a:r>
              <a:rPr lang="en-US" sz="1700" dirty="0" err="1">
                <a:solidFill>
                  <a:prstClr val="white">
                    <a:lumMod val="65000"/>
                  </a:prstClr>
                </a:solidFill>
              </a:rPr>
              <a:t>visiblility</a:t>
            </a:r>
            <a:r>
              <a:rPr lang="en-US" sz="1700" dirty="0">
                <a:solidFill>
                  <a:prstClr val="white">
                    <a:lumMod val="65000"/>
                  </a:prstClr>
                </a:solidFill>
              </a:rPr>
              <a:t>):</a:t>
            </a:r>
          </a:p>
          <a:p>
            <a:pPr defTabSz="914377"/>
            <a:r>
              <a:rPr lang="en-US" sz="1700" dirty="0">
                <a:solidFill>
                  <a:prstClr val="black"/>
                </a:solidFill>
              </a:rPr>
              <a:t>	- objects are visible to the authorized users with </a:t>
            </a:r>
            <a:r>
              <a:rPr lang="en-US" sz="1700" b="1" u="sng" dirty="0">
                <a:solidFill>
                  <a:prstClr val="black"/>
                </a:solidFill>
              </a:rPr>
              <a:t>NDA </a:t>
            </a:r>
            <a:r>
              <a:rPr lang="en-US" sz="1700" u="sng" dirty="0">
                <a:solidFill>
                  <a:prstClr val="black"/>
                </a:solidFill>
              </a:rPr>
              <a:t>claim </a:t>
            </a:r>
            <a:r>
              <a:rPr lang="en-US" sz="1700" dirty="0">
                <a:solidFill>
                  <a:prstClr val="black"/>
                </a:solidFill>
              </a:rPr>
              <a:t>set OR to </a:t>
            </a:r>
            <a:r>
              <a:rPr lang="en-US" sz="1700" u="sng" dirty="0">
                <a:solidFill>
                  <a:prstClr val="black"/>
                </a:solidFill>
              </a:rPr>
              <a:t>Administrators</a:t>
            </a:r>
            <a:r>
              <a:rPr lang="en-US" sz="1700" dirty="0">
                <a:solidFill>
                  <a:prstClr val="black"/>
                </a:solidFill>
              </a:rPr>
              <a:t>;  </a:t>
            </a:r>
          </a:p>
          <a:p>
            <a:pPr defTabSz="914377"/>
            <a:endParaRPr lang="en-US" sz="1700" dirty="0">
              <a:solidFill>
                <a:prstClr val="black"/>
              </a:solidFill>
            </a:endParaRPr>
          </a:p>
          <a:p>
            <a:pPr marL="380990" indent="-380990" defTabSz="914377">
              <a:buFont typeface="Arial" panose="020B0604020202020204" pitchFamily="34" charset="0"/>
              <a:buChar char="•"/>
            </a:pPr>
            <a:r>
              <a:rPr lang="en-US" sz="1700" b="1" dirty="0">
                <a:solidFill>
                  <a:prstClr val="black"/>
                </a:solidFill>
              </a:rPr>
              <a:t>Private</a:t>
            </a:r>
            <a:r>
              <a:rPr lang="en-US" sz="1700" dirty="0">
                <a:solidFill>
                  <a:prstClr val="white">
                    <a:lumMod val="65000"/>
                  </a:prstClr>
                </a:solidFill>
              </a:rPr>
              <a:t> (person’s secret, but open for Administrators):</a:t>
            </a:r>
          </a:p>
          <a:p>
            <a:pPr defTabSz="914377"/>
            <a:r>
              <a:rPr lang="en-US" sz="1700" dirty="0">
                <a:solidFill>
                  <a:prstClr val="black"/>
                </a:solidFill>
              </a:rPr>
              <a:t>	- objects are visible to the user-creator (at least </a:t>
            </a:r>
            <a:r>
              <a:rPr lang="en-US" sz="1700" b="1" dirty="0" err="1">
                <a:solidFill>
                  <a:prstClr val="black"/>
                </a:solidFill>
              </a:rPr>
              <a:t>PowerUser</a:t>
            </a:r>
            <a:r>
              <a:rPr lang="en-US" sz="1700" dirty="0">
                <a:solidFill>
                  <a:prstClr val="black"/>
                </a:solidFill>
              </a:rPr>
              <a:t> role assigned);</a:t>
            </a:r>
          </a:p>
          <a:p>
            <a:pPr defTabSz="914377"/>
            <a:r>
              <a:rPr lang="en-US" sz="1700" dirty="0">
                <a:solidFill>
                  <a:prstClr val="black"/>
                </a:solidFill>
              </a:rPr>
              <a:t>	- objects are visible to all users of </a:t>
            </a:r>
            <a:r>
              <a:rPr lang="en-US" sz="1700" b="1" dirty="0">
                <a:solidFill>
                  <a:prstClr val="black"/>
                </a:solidFill>
              </a:rPr>
              <a:t>Administrator</a:t>
            </a:r>
            <a:r>
              <a:rPr lang="en-US" sz="1700" dirty="0">
                <a:solidFill>
                  <a:prstClr val="black"/>
                </a:solidFill>
              </a:rPr>
              <a:t> role.</a:t>
            </a:r>
            <a:endParaRPr lang="en-US" sz="1700" dirty="0">
              <a:solidFill>
                <a:prstClr val="black"/>
              </a:solidFill>
              <a:latin typeface="Arial" panose="020B0604020202020204"/>
            </a:endParaRPr>
          </a:p>
        </p:txBody>
      </p:sp>
      <p:sp>
        <p:nvSpPr>
          <p:cNvPr id="4" name="Arrow: Down 3">
            <a:extLst>
              <a:ext uri="{FF2B5EF4-FFF2-40B4-BE49-F238E27FC236}">
                <a16:creationId xmlns:a16="http://schemas.microsoft.com/office/drawing/2014/main" id="{CD9B9496-20BF-16E1-07D8-504B0FF3218E}"/>
              </a:ext>
            </a:extLst>
          </p:cNvPr>
          <p:cNvSpPr/>
          <p:nvPr/>
        </p:nvSpPr>
        <p:spPr>
          <a:xfrm>
            <a:off x="0" y="2882764"/>
            <a:ext cx="221063" cy="3175279"/>
          </a:xfrm>
          <a:prstGeom prst="downArrow">
            <a:avLst/>
          </a:prstGeom>
          <a:solidFill>
            <a:srgbClr val="0070C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F19E946-5EFF-1537-7C68-95C24F1B51C7}"/>
              </a:ext>
            </a:extLst>
          </p:cNvPr>
          <p:cNvSpPr/>
          <p:nvPr/>
        </p:nvSpPr>
        <p:spPr>
          <a:xfrm>
            <a:off x="177930" y="3670236"/>
            <a:ext cx="11025782" cy="624673"/>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48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40FA199-1995-0388-F052-B4C386A708CB}"/>
              </a:ext>
            </a:extLst>
          </p:cNvPr>
          <p:cNvSpPr/>
          <p:nvPr/>
        </p:nvSpPr>
        <p:spPr>
          <a:xfrm>
            <a:off x="70338" y="1112153"/>
            <a:ext cx="12047974" cy="2743200"/>
          </a:xfrm>
          <a:prstGeom prst="rect">
            <a:avLst/>
          </a:prstGeom>
          <a:solidFill>
            <a:srgbClr val="0070C0">
              <a:alpha val="1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Adjust Functionality According to User Permissions</a:t>
            </a:r>
            <a:endParaRPr lang="de-DE" dirty="0"/>
          </a:p>
        </p:txBody>
      </p:sp>
      <p:sp>
        <p:nvSpPr>
          <p:cNvPr id="3" name="Text Placeholder 2">
            <a:extLst>
              <a:ext uri="{FF2B5EF4-FFF2-40B4-BE49-F238E27FC236}">
                <a16:creationId xmlns:a16="http://schemas.microsoft.com/office/drawing/2014/main" id="{367EB550-9B9F-7AD6-FA82-0CE47544EE09}"/>
              </a:ext>
            </a:extLst>
          </p:cNvPr>
          <p:cNvSpPr>
            <a:spLocks noGrp="1"/>
          </p:cNvSpPr>
          <p:nvPr>
            <p:ph type="body" sz="quarter" idx="13"/>
          </p:nvPr>
        </p:nvSpPr>
        <p:spPr>
          <a:xfrm>
            <a:off x="6254151" y="6362393"/>
            <a:ext cx="4728173" cy="485999"/>
          </a:xfrm>
        </p:spPr>
        <p:txBody>
          <a:bodyPr>
            <a:normAutofit fontScale="92500" lnSpcReduction="20000"/>
          </a:bodyPr>
          <a:lstStyle/>
          <a:p>
            <a:pPr indent="0">
              <a:buNone/>
            </a:pPr>
            <a:r>
              <a:rPr lang="en-US" b="0" i="0" dirty="0">
                <a:solidFill>
                  <a:srgbClr val="1D1C1D"/>
                </a:solidFill>
                <a:effectLst/>
                <a:latin typeface="Slack-Lato"/>
              </a:rPr>
              <a:t>Credentials for </a:t>
            </a:r>
            <a:r>
              <a:rPr lang="en-US" i="0" dirty="0">
                <a:solidFill>
                  <a:srgbClr val="1D1C1D"/>
                </a:solidFill>
                <a:effectLst/>
                <a:latin typeface="Slack-Lato"/>
              </a:rPr>
              <a:t>demo.mdi.ruhr-uni-bochum.de</a:t>
            </a:r>
            <a:r>
              <a:rPr lang="en-US" b="0" i="0" dirty="0">
                <a:solidFill>
                  <a:srgbClr val="1D1C1D"/>
                </a:solidFill>
                <a:effectLst/>
                <a:latin typeface="Slack-Lato"/>
              </a:rPr>
              <a:t> tenant:</a:t>
            </a:r>
            <a:br>
              <a:rPr lang="en-US" b="0" i="0" dirty="0">
                <a:solidFill>
                  <a:srgbClr val="1D1C1D"/>
                </a:solidFill>
                <a:effectLst/>
                <a:latin typeface="Slack-Lato"/>
              </a:rPr>
            </a:br>
            <a:r>
              <a:rPr lang="en-US" b="0" i="0" dirty="0">
                <a:solidFill>
                  <a:srgbClr val="1D1C1D"/>
                </a:solidFill>
                <a:effectLst/>
                <a:latin typeface="Slack-Lato"/>
              </a:rPr>
              <a:t>Login and Password (User):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0" i="0" dirty="0" err="1">
                <a:solidFill>
                  <a:srgbClr val="1D1C1D"/>
                </a:solidFill>
                <a:effectLst/>
                <a:latin typeface="Slack-Lato"/>
              </a:rPr>
              <a:t>PowerUser</a:t>
            </a:r>
            <a:r>
              <a:rPr lang="en-US" b="0" i="0" dirty="0">
                <a:solidFill>
                  <a:srgbClr val="1D1C1D"/>
                </a:solidFill>
                <a:effectLst/>
                <a:latin typeface="Slack-Lato"/>
              </a:rPr>
              <a:t>):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(Administrator): </a:t>
            </a:r>
            <a:r>
              <a:rPr lang="en-US" b="0" i="0" u="none" strike="noStrike" dirty="0">
                <a:effectLst/>
                <a:latin typeface="Slack-Lato"/>
              </a:rPr>
              <a:t>Admin1@user.org</a:t>
            </a:r>
            <a:endParaRPr lang="en-US"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95393" y="676174"/>
            <a:ext cx="11801215" cy="938719"/>
          </a:xfrm>
          <a:prstGeom prst="rect">
            <a:avLst/>
          </a:prstGeom>
          <a:noFill/>
        </p:spPr>
        <p:txBody>
          <a:bodyPr wrap="square">
            <a:spAutoFit/>
          </a:bodyPr>
          <a:lstStyle/>
          <a:p>
            <a:pPr defTabSz="914377"/>
            <a:r>
              <a:rPr lang="en-US" sz="2133" b="1" dirty="0">
                <a:solidFill>
                  <a:prstClr val="black"/>
                </a:solidFill>
              </a:rPr>
              <a:t>User credentials (role) affects user interface: </a:t>
            </a:r>
            <a:r>
              <a:rPr lang="en-US" dirty="0">
                <a:solidFill>
                  <a:srgbClr val="0070C0"/>
                </a:solidFill>
                <a:hlinkClick r:id="rId3">
                  <a:extLst>
                    <a:ext uri="{A12FA001-AC4F-418D-AE19-62706E023703}">
                      <ahyp:hlinkClr xmlns:ahyp="http://schemas.microsoft.com/office/drawing/2018/hyperlinkcolor" val="tx"/>
                    </a:ext>
                  </a:extLst>
                </a:hlinkClick>
              </a:rPr>
              <a:t>https://demo.mdi.ruhr-uni-bochum.de/rubric/binary-compounds</a:t>
            </a:r>
            <a:endParaRPr lang="en-US" dirty="0">
              <a:solidFill>
                <a:srgbClr val="0070C0"/>
              </a:solidFill>
            </a:endParaRPr>
          </a:p>
          <a:p>
            <a:pPr defTabSz="914377"/>
            <a:endParaRPr lang="en-US" sz="1500" dirty="0">
              <a:solidFill>
                <a:prstClr val="black"/>
              </a:solidFill>
            </a:endParaRPr>
          </a:p>
          <a:p>
            <a:pPr defTabSz="914377"/>
            <a:r>
              <a:rPr lang="en-US" sz="1867" dirty="0">
                <a:solidFill>
                  <a:prstClr val="black"/>
                </a:solidFill>
                <a:latin typeface="Arial" panose="020B0604020202020204"/>
              </a:rPr>
              <a:t>	User1 (User role)			</a:t>
            </a:r>
            <a:r>
              <a:rPr lang="en-US" sz="1867" b="1" dirty="0">
                <a:solidFill>
                  <a:prstClr val="black"/>
                </a:solidFill>
                <a:latin typeface="Arial" panose="020B0604020202020204"/>
              </a:rPr>
              <a:t>PowerUser1</a:t>
            </a:r>
            <a:r>
              <a:rPr lang="en-US" sz="1867" dirty="0">
                <a:solidFill>
                  <a:prstClr val="black"/>
                </a:solidFill>
                <a:latin typeface="Arial" panose="020B0604020202020204"/>
              </a:rPr>
              <a:t> (</a:t>
            </a:r>
            <a:r>
              <a:rPr lang="en-US" sz="1867" dirty="0" err="1">
                <a:solidFill>
                  <a:prstClr val="black"/>
                </a:solidFill>
                <a:latin typeface="Arial" panose="020B0604020202020204"/>
              </a:rPr>
              <a:t>PowerUser</a:t>
            </a:r>
            <a:r>
              <a:rPr lang="en-US" sz="1867" dirty="0">
                <a:solidFill>
                  <a:prstClr val="black"/>
                </a:solidFill>
                <a:latin typeface="Arial" panose="020B0604020202020204"/>
              </a:rPr>
              <a:t> role)	Admin1 (Administrator role)</a:t>
            </a:r>
          </a:p>
        </p:txBody>
      </p:sp>
      <p:pic>
        <p:nvPicPr>
          <p:cNvPr id="19" name="Picture 18">
            <a:extLst>
              <a:ext uri="{FF2B5EF4-FFF2-40B4-BE49-F238E27FC236}">
                <a16:creationId xmlns:a16="http://schemas.microsoft.com/office/drawing/2014/main" id="{55EA469D-53B8-2822-C709-DD881AA4CA28}"/>
              </a:ext>
            </a:extLst>
          </p:cNvPr>
          <p:cNvPicPr>
            <a:picLocks noChangeAspect="1"/>
          </p:cNvPicPr>
          <p:nvPr/>
        </p:nvPicPr>
        <p:blipFill>
          <a:blip r:embed="rId4"/>
          <a:stretch>
            <a:fillRect/>
          </a:stretch>
        </p:blipFill>
        <p:spPr>
          <a:xfrm>
            <a:off x="8254824" y="1571393"/>
            <a:ext cx="3813247" cy="2093041"/>
          </a:xfrm>
          <a:prstGeom prst="rect">
            <a:avLst/>
          </a:prstGeom>
          <a:ln>
            <a:solidFill>
              <a:schemeClr val="accent1"/>
            </a:solidFill>
          </a:ln>
        </p:spPr>
      </p:pic>
      <p:pic>
        <p:nvPicPr>
          <p:cNvPr id="17" name="Picture 16">
            <a:extLst>
              <a:ext uri="{FF2B5EF4-FFF2-40B4-BE49-F238E27FC236}">
                <a16:creationId xmlns:a16="http://schemas.microsoft.com/office/drawing/2014/main" id="{738A9EDC-130D-296D-F451-ADFD48550730}"/>
              </a:ext>
            </a:extLst>
          </p:cNvPr>
          <p:cNvPicPr>
            <a:picLocks noChangeAspect="1"/>
          </p:cNvPicPr>
          <p:nvPr/>
        </p:nvPicPr>
        <p:blipFill>
          <a:blip r:embed="rId5"/>
          <a:stretch>
            <a:fillRect/>
          </a:stretch>
        </p:blipFill>
        <p:spPr>
          <a:xfrm>
            <a:off x="4354127" y="1584425"/>
            <a:ext cx="3815183" cy="1989399"/>
          </a:xfrm>
          <a:prstGeom prst="rect">
            <a:avLst/>
          </a:prstGeom>
          <a:ln>
            <a:solidFill>
              <a:schemeClr val="accent1"/>
            </a:solidFill>
          </a:ln>
        </p:spPr>
      </p:pic>
      <p:sp>
        <p:nvSpPr>
          <p:cNvPr id="21" name="TextBox 20">
            <a:extLst>
              <a:ext uri="{FF2B5EF4-FFF2-40B4-BE49-F238E27FC236}">
                <a16:creationId xmlns:a16="http://schemas.microsoft.com/office/drawing/2014/main" id="{AA224DF6-C80D-C144-30E5-FFABD8F7050B}"/>
              </a:ext>
            </a:extLst>
          </p:cNvPr>
          <p:cNvSpPr txBox="1"/>
          <p:nvPr/>
        </p:nvSpPr>
        <p:spPr>
          <a:xfrm>
            <a:off x="0" y="3846533"/>
            <a:ext cx="4963886" cy="369332"/>
          </a:xfrm>
          <a:prstGeom prst="rect">
            <a:avLst/>
          </a:prstGeom>
          <a:noFill/>
        </p:spPr>
        <p:txBody>
          <a:bodyPr wrap="square">
            <a:spAutoFit/>
          </a:bodyPr>
          <a:lstStyle/>
          <a:p>
            <a:r>
              <a:rPr lang="en-US" dirty="0">
                <a:solidFill>
                  <a:prstClr val="black"/>
                </a:solidFill>
                <a:latin typeface="Arial" panose="020B0604020202020204"/>
              </a:rPr>
              <a:t>User (no role) = </a:t>
            </a:r>
            <a:r>
              <a:rPr lang="en-US" sz="1800" dirty="0">
                <a:solidFill>
                  <a:prstClr val="black"/>
                </a:solidFill>
                <a:latin typeface="Arial" panose="020B0604020202020204"/>
              </a:rPr>
              <a:t>Anonymous (search engine)</a:t>
            </a:r>
            <a:endParaRPr lang="en-US" dirty="0"/>
          </a:p>
        </p:txBody>
      </p:sp>
      <p:pic>
        <p:nvPicPr>
          <p:cNvPr id="23" name="Picture 22">
            <a:extLst>
              <a:ext uri="{FF2B5EF4-FFF2-40B4-BE49-F238E27FC236}">
                <a16:creationId xmlns:a16="http://schemas.microsoft.com/office/drawing/2014/main" id="{5D64FD01-81E2-B260-78DE-91853B8E8B86}"/>
              </a:ext>
            </a:extLst>
          </p:cNvPr>
          <p:cNvPicPr>
            <a:picLocks noChangeAspect="1"/>
          </p:cNvPicPr>
          <p:nvPr/>
        </p:nvPicPr>
        <p:blipFill>
          <a:blip r:embed="rId6"/>
          <a:stretch>
            <a:fillRect/>
          </a:stretch>
        </p:blipFill>
        <p:spPr>
          <a:xfrm>
            <a:off x="130624" y="1579808"/>
            <a:ext cx="4144646" cy="1933901"/>
          </a:xfrm>
          <a:prstGeom prst="rect">
            <a:avLst/>
          </a:prstGeom>
          <a:ln>
            <a:solidFill>
              <a:schemeClr val="accent1"/>
            </a:solidFill>
          </a:ln>
        </p:spPr>
      </p:pic>
      <p:pic>
        <p:nvPicPr>
          <p:cNvPr id="25" name="Picture 24">
            <a:extLst>
              <a:ext uri="{FF2B5EF4-FFF2-40B4-BE49-F238E27FC236}">
                <a16:creationId xmlns:a16="http://schemas.microsoft.com/office/drawing/2014/main" id="{3BFF8EE8-8DEF-BB3D-712F-C0886FDD31F4}"/>
              </a:ext>
            </a:extLst>
          </p:cNvPr>
          <p:cNvPicPr>
            <a:picLocks noChangeAspect="1"/>
          </p:cNvPicPr>
          <p:nvPr/>
        </p:nvPicPr>
        <p:blipFill>
          <a:blip r:embed="rId7"/>
          <a:stretch>
            <a:fillRect/>
          </a:stretch>
        </p:blipFill>
        <p:spPr>
          <a:xfrm>
            <a:off x="126382" y="4187187"/>
            <a:ext cx="4134119" cy="1919412"/>
          </a:xfrm>
          <a:prstGeom prst="rect">
            <a:avLst/>
          </a:prstGeom>
          <a:ln>
            <a:solidFill>
              <a:schemeClr val="accent1"/>
            </a:solidFill>
          </a:ln>
        </p:spPr>
      </p:pic>
      <p:cxnSp>
        <p:nvCxnSpPr>
          <p:cNvPr id="26" name="Straight Arrow Connector 25">
            <a:extLst>
              <a:ext uri="{FF2B5EF4-FFF2-40B4-BE49-F238E27FC236}">
                <a16:creationId xmlns:a16="http://schemas.microsoft.com/office/drawing/2014/main" id="{C36DD967-24D1-4E03-6339-AFB2A9C2316B}"/>
              </a:ext>
            </a:extLst>
          </p:cNvPr>
          <p:cNvCxnSpPr>
            <a:cxnSpLocks/>
          </p:cNvCxnSpPr>
          <p:nvPr/>
        </p:nvCxnSpPr>
        <p:spPr>
          <a:xfrm flipH="1" flipV="1">
            <a:off x="4059534" y="2689744"/>
            <a:ext cx="3295859" cy="90435"/>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4B95CBD-D007-DED5-2AE0-6A0E9FFC12E0}"/>
              </a:ext>
            </a:extLst>
          </p:cNvPr>
          <p:cNvCxnSpPr>
            <a:cxnSpLocks/>
          </p:cNvCxnSpPr>
          <p:nvPr/>
        </p:nvCxnSpPr>
        <p:spPr>
          <a:xfrm flipH="1">
            <a:off x="4039437" y="2810324"/>
            <a:ext cx="3326005" cy="2391508"/>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3E596E0-2107-C22A-8356-3B38A597A2A6}"/>
              </a:ext>
            </a:extLst>
          </p:cNvPr>
          <p:cNvCxnSpPr>
            <a:cxnSpLocks/>
          </p:cNvCxnSpPr>
          <p:nvPr/>
        </p:nvCxnSpPr>
        <p:spPr>
          <a:xfrm flipH="1" flipV="1">
            <a:off x="4079631" y="2910808"/>
            <a:ext cx="3357824" cy="293076"/>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851E1B2-BF80-1066-776E-48A250794BBC}"/>
              </a:ext>
            </a:extLst>
          </p:cNvPr>
          <p:cNvCxnSpPr>
            <a:cxnSpLocks/>
          </p:cNvCxnSpPr>
          <p:nvPr/>
        </p:nvCxnSpPr>
        <p:spPr>
          <a:xfrm flipH="1">
            <a:off x="4039437" y="3222307"/>
            <a:ext cx="3346101" cy="200967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8AD944-283C-40E4-5150-CADA105A647A}"/>
              </a:ext>
            </a:extLst>
          </p:cNvPr>
          <p:cNvCxnSpPr>
            <a:cxnSpLocks/>
          </p:cNvCxnSpPr>
          <p:nvPr/>
        </p:nvCxnSpPr>
        <p:spPr>
          <a:xfrm flipH="1" flipV="1">
            <a:off x="4049486" y="2378245"/>
            <a:ext cx="3438210" cy="13230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18C93E5-59E9-0ABC-5B88-7AEA33C8BEB5}"/>
              </a:ext>
            </a:extLst>
          </p:cNvPr>
          <p:cNvCxnSpPr>
            <a:cxnSpLocks/>
          </p:cNvCxnSpPr>
          <p:nvPr/>
        </p:nvCxnSpPr>
        <p:spPr>
          <a:xfrm flipH="1">
            <a:off x="4029389" y="2532319"/>
            <a:ext cx="3459982" cy="248864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01F7C21-2CF0-1B66-97AD-1F75CA08702C}"/>
              </a:ext>
            </a:extLst>
          </p:cNvPr>
          <p:cNvSpPr txBox="1"/>
          <p:nvPr/>
        </p:nvSpPr>
        <p:spPr>
          <a:xfrm>
            <a:off x="8225287" y="3773733"/>
            <a:ext cx="3966713" cy="2572564"/>
          </a:xfrm>
          <a:prstGeom prst="rect">
            <a:avLst/>
          </a:prstGeom>
          <a:noFill/>
        </p:spPr>
        <p:txBody>
          <a:bodyPr wrap="square">
            <a:spAutoFit/>
          </a:bodyPr>
          <a:lstStyle/>
          <a:p>
            <a:pPr defTabSz="914377"/>
            <a:endParaRPr lang="en-US" b="1" dirty="0">
              <a:solidFill>
                <a:prstClr val="black"/>
              </a:solidFill>
            </a:endParaRPr>
          </a:p>
          <a:p>
            <a:pPr defTabSz="914377"/>
            <a:r>
              <a:rPr lang="en-US" b="1" dirty="0">
                <a:solidFill>
                  <a:prstClr val="black"/>
                </a:solidFill>
              </a:rPr>
              <a:t>Preconditions:</a:t>
            </a:r>
          </a:p>
          <a:p>
            <a:pPr defTabSz="914377"/>
            <a:r>
              <a:rPr lang="en-US" dirty="0">
                <a:solidFill>
                  <a:prstClr val="black"/>
                </a:solidFill>
              </a:rPr>
              <a:t>Ag</a:t>
            </a:r>
            <a:r>
              <a:rPr lang="en-US" baseline="-25000" dirty="0">
                <a:solidFill>
                  <a:prstClr val="black"/>
                </a:solidFill>
              </a:rPr>
              <a:t>2</a:t>
            </a:r>
            <a:r>
              <a:rPr lang="en-US" dirty="0">
                <a:solidFill>
                  <a:prstClr val="black"/>
                </a:solidFill>
              </a:rPr>
              <a:t>O created (</a:t>
            </a:r>
            <a:r>
              <a:rPr lang="en-US" dirty="0">
                <a:solidFill>
                  <a:srgbClr val="00B050"/>
                </a:solidFill>
              </a:rPr>
              <a:t>public</a:t>
            </a:r>
            <a:r>
              <a:rPr lang="en-US" dirty="0">
                <a:solidFill>
                  <a:prstClr val="black"/>
                </a:solidFill>
              </a:rPr>
              <a:t>) by Admin1</a:t>
            </a:r>
          </a:p>
          <a:p>
            <a:pPr defTabSz="914377"/>
            <a:r>
              <a:rPr lang="en-US" dirty="0">
                <a:solidFill>
                  <a:prstClr val="black"/>
                </a:solidFill>
              </a:rPr>
              <a:t>Ag</a:t>
            </a:r>
            <a:r>
              <a:rPr lang="en-US" baseline="-25000" dirty="0">
                <a:solidFill>
                  <a:prstClr val="black"/>
                </a:solidFill>
              </a:rPr>
              <a:t>2</a:t>
            </a:r>
            <a:r>
              <a:rPr lang="en-US" dirty="0">
                <a:solidFill>
                  <a:prstClr val="black"/>
                </a:solidFill>
              </a:rPr>
              <a:t>S created (protected) by PowerUser1</a:t>
            </a:r>
          </a:p>
          <a:p>
            <a:pPr defTabSz="914377"/>
            <a:r>
              <a:rPr lang="en-US" dirty="0">
                <a:solidFill>
                  <a:prstClr val="black"/>
                </a:solidFill>
              </a:rPr>
              <a:t>Ag</a:t>
            </a:r>
            <a:r>
              <a:rPr lang="en-US" baseline="-25000" dirty="0">
                <a:solidFill>
                  <a:prstClr val="black"/>
                </a:solidFill>
              </a:rPr>
              <a:t>2</a:t>
            </a:r>
            <a:r>
              <a:rPr lang="en-US" dirty="0">
                <a:solidFill>
                  <a:prstClr val="black"/>
                </a:solidFill>
              </a:rPr>
              <a:t>Se created (</a:t>
            </a:r>
            <a:r>
              <a:rPr lang="en-US" dirty="0">
                <a:solidFill>
                  <a:srgbClr val="FF0000"/>
                </a:solidFill>
              </a:rPr>
              <a:t>private</a:t>
            </a:r>
            <a:r>
              <a:rPr lang="en-US" dirty="0">
                <a:solidFill>
                  <a:prstClr val="black"/>
                </a:solidFill>
              </a:rPr>
              <a:t>) by PowerUser1</a:t>
            </a:r>
          </a:p>
          <a:p>
            <a:pPr defTabSz="914377"/>
            <a:endParaRPr lang="en-US" sz="1050" dirty="0">
              <a:solidFill>
                <a:prstClr val="black"/>
              </a:solidFill>
            </a:endParaRPr>
          </a:p>
          <a:p>
            <a:pPr defTabSz="914377"/>
            <a:endParaRPr lang="en-US" sz="1050" dirty="0">
              <a:solidFill>
                <a:prstClr val="black"/>
              </a:solidFill>
            </a:endParaRPr>
          </a:p>
          <a:p>
            <a:pPr defTabSz="914377"/>
            <a:r>
              <a:rPr lang="en-US" dirty="0">
                <a:solidFill>
                  <a:prstClr val="black"/>
                </a:solidFill>
              </a:rPr>
              <a:t>	Accessible (visible)</a:t>
            </a:r>
          </a:p>
          <a:p>
            <a:pPr defTabSz="914377"/>
            <a:endParaRPr lang="en-US" dirty="0">
              <a:solidFill>
                <a:prstClr val="black"/>
              </a:solidFill>
            </a:endParaRPr>
          </a:p>
          <a:p>
            <a:pPr defTabSz="914377"/>
            <a:endParaRPr lang="en-US" dirty="0">
              <a:solidFill>
                <a:prstClr val="black"/>
              </a:solidFill>
            </a:endParaRPr>
          </a:p>
          <a:p>
            <a:pPr defTabSz="914377"/>
            <a:r>
              <a:rPr lang="en-US" dirty="0">
                <a:solidFill>
                  <a:prstClr val="black"/>
                </a:solidFill>
              </a:rPr>
              <a:t>	Denied (hidden)</a:t>
            </a:r>
          </a:p>
          <a:p>
            <a:pPr defTabSz="914377"/>
            <a:endParaRPr lang="en-US" sz="1867" dirty="0">
              <a:solidFill>
                <a:prstClr val="black"/>
              </a:solidFill>
              <a:latin typeface="Arial" panose="020B0604020202020204"/>
            </a:endParaRPr>
          </a:p>
        </p:txBody>
      </p:sp>
      <p:cxnSp>
        <p:nvCxnSpPr>
          <p:cNvPr id="45" name="Straight Arrow Connector 44">
            <a:extLst>
              <a:ext uri="{FF2B5EF4-FFF2-40B4-BE49-F238E27FC236}">
                <a16:creationId xmlns:a16="http://schemas.microsoft.com/office/drawing/2014/main" id="{5EF406C9-817E-71E5-74F5-733F3E2D1806}"/>
              </a:ext>
            </a:extLst>
          </p:cNvPr>
          <p:cNvCxnSpPr>
            <a:cxnSpLocks/>
          </p:cNvCxnSpPr>
          <p:nvPr/>
        </p:nvCxnSpPr>
        <p:spPr>
          <a:xfrm>
            <a:off x="9171554" y="6030408"/>
            <a:ext cx="2731476" cy="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385EA003-081A-BDCA-F317-A37F8497D6DC}"/>
              </a:ext>
            </a:extLst>
          </p:cNvPr>
          <p:cNvPicPr>
            <a:picLocks noChangeAspect="1"/>
          </p:cNvPicPr>
          <p:nvPr/>
        </p:nvPicPr>
        <p:blipFill>
          <a:blip r:embed="rId8"/>
          <a:stretch>
            <a:fillRect/>
          </a:stretch>
        </p:blipFill>
        <p:spPr>
          <a:xfrm>
            <a:off x="2154061" y="2850518"/>
            <a:ext cx="1517710" cy="984739"/>
          </a:xfrm>
          <a:prstGeom prst="rect">
            <a:avLst/>
          </a:prstGeom>
          <a:ln>
            <a:solidFill>
              <a:srgbClr val="0070C0"/>
            </a:solidFill>
          </a:ln>
        </p:spPr>
      </p:pic>
      <p:cxnSp>
        <p:nvCxnSpPr>
          <p:cNvPr id="49" name="Straight Arrow Connector 48">
            <a:extLst>
              <a:ext uri="{FF2B5EF4-FFF2-40B4-BE49-F238E27FC236}">
                <a16:creationId xmlns:a16="http://schemas.microsoft.com/office/drawing/2014/main" id="{7BD40732-DD8B-FF39-F94A-F0A1F8854617}"/>
              </a:ext>
            </a:extLst>
          </p:cNvPr>
          <p:cNvCxnSpPr>
            <a:cxnSpLocks/>
          </p:cNvCxnSpPr>
          <p:nvPr/>
        </p:nvCxnSpPr>
        <p:spPr>
          <a:xfrm>
            <a:off x="9147349" y="5421886"/>
            <a:ext cx="2729803" cy="0"/>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F15D00E-02EF-86CA-7648-DEAB07B88341}"/>
              </a:ext>
            </a:extLst>
          </p:cNvPr>
          <p:cNvCxnSpPr>
            <a:cxnSpLocks/>
          </p:cNvCxnSpPr>
          <p:nvPr/>
        </p:nvCxnSpPr>
        <p:spPr>
          <a:xfrm>
            <a:off x="1577591" y="2689744"/>
            <a:ext cx="584479" cy="162449"/>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670B1301-3AC7-34BB-9F94-D4F9ABEFA65F}"/>
              </a:ext>
            </a:extLst>
          </p:cNvPr>
          <p:cNvPicPr>
            <a:picLocks noChangeAspect="1"/>
          </p:cNvPicPr>
          <p:nvPr/>
        </p:nvPicPr>
        <p:blipFill>
          <a:blip r:embed="rId9"/>
          <a:stretch>
            <a:fillRect/>
          </a:stretch>
        </p:blipFill>
        <p:spPr>
          <a:xfrm>
            <a:off x="5604288" y="5846722"/>
            <a:ext cx="1208495" cy="244365"/>
          </a:xfrm>
          <a:prstGeom prst="rect">
            <a:avLst/>
          </a:prstGeom>
          <a:ln>
            <a:solidFill>
              <a:srgbClr val="FF0000"/>
            </a:solidFill>
          </a:ln>
        </p:spPr>
      </p:pic>
      <p:sp>
        <p:nvSpPr>
          <p:cNvPr id="60" name="TextBox 59">
            <a:extLst>
              <a:ext uri="{FF2B5EF4-FFF2-40B4-BE49-F238E27FC236}">
                <a16:creationId xmlns:a16="http://schemas.microsoft.com/office/drawing/2014/main" id="{CF948771-CFB2-478A-B4DA-FC87558BAC99}"/>
              </a:ext>
            </a:extLst>
          </p:cNvPr>
          <p:cNvSpPr txBox="1"/>
          <p:nvPr/>
        </p:nvSpPr>
        <p:spPr>
          <a:xfrm>
            <a:off x="4544368" y="4680546"/>
            <a:ext cx="4057021" cy="1200329"/>
          </a:xfrm>
          <a:prstGeom prst="rect">
            <a:avLst/>
          </a:prstGeom>
          <a:noFill/>
        </p:spPr>
        <p:txBody>
          <a:bodyPr wrap="square">
            <a:spAutoFit/>
          </a:bodyPr>
          <a:lstStyle/>
          <a:p>
            <a:r>
              <a:rPr lang="en-US" sz="1200" dirty="0"/>
              <a:t>	Visit</a:t>
            </a:r>
          </a:p>
          <a:p>
            <a:r>
              <a:rPr lang="en-US" sz="1200" dirty="0">
                <a:hlinkClick r:id="rId10"/>
              </a:rPr>
              <a:t>https://demo.mdi.ruhr-uni-bochum.de/object/ag2s-4870</a:t>
            </a: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User =&gt; </a:t>
            </a:r>
            <a:r>
              <a:rPr lang="en-US" sz="1200" dirty="0">
                <a:solidFill>
                  <a:srgbClr val="00B050"/>
                </a:solidFill>
              </a:rPr>
              <a:t>access granted</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Anonymous =&gt; </a:t>
            </a:r>
            <a:r>
              <a:rPr lang="en-US" sz="1200" dirty="0">
                <a:solidFill>
                  <a:srgbClr val="FF0000"/>
                </a:solidFill>
              </a:rPr>
              <a:t>access denied</a:t>
            </a:r>
          </a:p>
        </p:txBody>
      </p:sp>
      <p:pic>
        <p:nvPicPr>
          <p:cNvPr id="61" name="Picture 60">
            <a:extLst>
              <a:ext uri="{FF2B5EF4-FFF2-40B4-BE49-F238E27FC236}">
                <a16:creationId xmlns:a16="http://schemas.microsoft.com/office/drawing/2014/main" id="{4CDCFBC5-3AA9-AF92-99EE-D0BCD6E9AA60}"/>
              </a:ext>
            </a:extLst>
          </p:cNvPr>
          <p:cNvPicPr>
            <a:picLocks noChangeAspect="1"/>
          </p:cNvPicPr>
          <p:nvPr/>
        </p:nvPicPr>
        <p:blipFill>
          <a:blip r:embed="rId8"/>
          <a:stretch>
            <a:fillRect/>
          </a:stretch>
        </p:blipFill>
        <p:spPr>
          <a:xfrm>
            <a:off x="6305705" y="5090821"/>
            <a:ext cx="808528" cy="524599"/>
          </a:xfrm>
          <a:prstGeom prst="rect">
            <a:avLst/>
          </a:prstGeom>
          <a:ln>
            <a:solidFill>
              <a:srgbClr val="0070C0"/>
            </a:solidFill>
          </a:ln>
        </p:spPr>
      </p:pic>
      <p:sp>
        <p:nvSpPr>
          <p:cNvPr id="66" name="TextBox 65">
            <a:extLst>
              <a:ext uri="{FF2B5EF4-FFF2-40B4-BE49-F238E27FC236}">
                <a16:creationId xmlns:a16="http://schemas.microsoft.com/office/drawing/2014/main" id="{7F06DC77-D5FD-CC22-0033-1E89DEDE3D83}"/>
              </a:ext>
            </a:extLst>
          </p:cNvPr>
          <p:cNvSpPr txBox="1"/>
          <p:nvPr/>
        </p:nvSpPr>
        <p:spPr>
          <a:xfrm>
            <a:off x="6616004" y="3607047"/>
            <a:ext cx="2538045" cy="276999"/>
          </a:xfrm>
          <a:prstGeom prst="rect">
            <a:avLst/>
          </a:prstGeom>
          <a:noFill/>
        </p:spPr>
        <p:txBody>
          <a:bodyPr wrap="square">
            <a:spAutoFit/>
          </a:bodyPr>
          <a:lstStyle/>
          <a:p>
            <a:r>
              <a:rPr lang="en-US" sz="1200" b="1" dirty="0"/>
              <a:t>Authorized CRC Community </a:t>
            </a:r>
            <a:endParaRPr lang="en-US" sz="1200" b="1" dirty="0">
              <a:solidFill>
                <a:srgbClr val="FF0000"/>
              </a:solidFill>
            </a:endParaRPr>
          </a:p>
        </p:txBody>
      </p:sp>
    </p:spTree>
    <p:extLst>
      <p:ext uri="{BB962C8B-B14F-4D97-AF65-F5344CB8AC3E}">
        <p14:creationId xmlns:p14="http://schemas.microsoft.com/office/powerpoint/2010/main" val="321660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163E8-9D94-B533-9611-3B474EAACF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F27271-7246-7AD6-5107-DFC2F61F263A}"/>
              </a:ext>
            </a:extLst>
          </p:cNvPr>
          <p:cNvSpPr>
            <a:spLocks noGrp="1"/>
          </p:cNvSpPr>
          <p:nvPr>
            <p:ph type="title"/>
          </p:nvPr>
        </p:nvSpPr>
        <p:spPr/>
        <p:txBody>
          <a:bodyPr/>
          <a:lstStyle/>
          <a:p>
            <a:r>
              <a:rPr lang="en-US" dirty="0"/>
              <a:t>Content</a:t>
            </a:r>
          </a:p>
        </p:txBody>
      </p:sp>
      <p:sp>
        <p:nvSpPr>
          <p:cNvPr id="3" name="Textplatzhalter 2">
            <a:extLst>
              <a:ext uri="{FF2B5EF4-FFF2-40B4-BE49-F238E27FC236}">
                <a16:creationId xmlns:a16="http://schemas.microsoft.com/office/drawing/2014/main" id="{92B58470-2F7E-B79B-31EA-9A460E8AF66A}"/>
              </a:ext>
            </a:extLst>
          </p:cNvPr>
          <p:cNvSpPr>
            <a:spLocks noGrp="1"/>
          </p:cNvSpPr>
          <p:nvPr>
            <p:ph type="body" sz="quarter" idx="10"/>
          </p:nvPr>
        </p:nvSpPr>
        <p:spPr>
          <a:xfrm>
            <a:off x="624000" y="1968589"/>
            <a:ext cx="7032945" cy="1919817"/>
          </a:xfrm>
        </p:spPr>
        <p:txBody>
          <a:bodyPr/>
          <a:lstStyle/>
          <a:p>
            <a:r>
              <a:rPr lang="en-US" sz="3200" dirty="0"/>
              <a:t>Project Tree &amp; Data Objects</a:t>
            </a:r>
          </a:p>
          <a:p>
            <a:r>
              <a:rPr lang="en-US" sz="3200" dirty="0"/>
              <a:t>Batch import</a:t>
            </a:r>
          </a:p>
        </p:txBody>
      </p:sp>
    </p:spTree>
    <p:extLst>
      <p:ext uri="{BB962C8B-B14F-4D97-AF65-F5344CB8AC3E}">
        <p14:creationId xmlns:p14="http://schemas.microsoft.com/office/powerpoint/2010/main" val="52273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8D768-2F18-9ECE-9249-4D0B01BBEB81}"/>
              </a:ext>
            </a:extLst>
          </p:cNvPr>
          <p:cNvPicPr>
            <a:picLocks noChangeAspect="1"/>
          </p:cNvPicPr>
          <p:nvPr/>
        </p:nvPicPr>
        <p:blipFill>
          <a:blip r:embed="rId3"/>
          <a:stretch>
            <a:fillRect/>
          </a:stretch>
        </p:blipFill>
        <p:spPr>
          <a:xfrm>
            <a:off x="9490415" y="4089679"/>
            <a:ext cx="2603194" cy="2692959"/>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Project Tree: control and display</a:t>
            </a:r>
            <a:endParaRPr lang="de-DE" sz="1600" dirty="0"/>
          </a:p>
        </p:txBody>
      </p:sp>
      <p:sp>
        <p:nvSpPr>
          <p:cNvPr id="3" name="Text Placeholder 2">
            <a:extLst>
              <a:ext uri="{FF2B5EF4-FFF2-40B4-BE49-F238E27FC236}">
                <a16:creationId xmlns:a16="http://schemas.microsoft.com/office/drawing/2014/main" id="{E6956C4B-1546-7F14-EB69-01B88422E931}"/>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4"/>
              </a:rPr>
              <a:t>https://demo.mdi.ruhr-uni-bochum.de/</a:t>
            </a:r>
            <a:endParaRPr lang="en-US" dirty="0">
              <a:solidFill>
                <a:prstClr val="black"/>
              </a:solidFill>
              <a:latin typeface="Arial" panose="020B0604020202020204"/>
            </a:endParaRPr>
          </a:p>
          <a:p>
            <a:pPr indent="0">
              <a:buNone/>
            </a:pPr>
            <a:endParaRPr lang="en-US" dirty="0"/>
          </a:p>
        </p:txBody>
      </p:sp>
      <p:pic>
        <p:nvPicPr>
          <p:cNvPr id="7" name="Picture 6">
            <a:extLst>
              <a:ext uri="{FF2B5EF4-FFF2-40B4-BE49-F238E27FC236}">
                <a16:creationId xmlns:a16="http://schemas.microsoft.com/office/drawing/2014/main" id="{8ACE9D6E-FDB3-CA88-516C-F6D31458E11F}"/>
              </a:ext>
            </a:extLst>
          </p:cNvPr>
          <p:cNvPicPr>
            <a:picLocks noChangeAspect="1"/>
          </p:cNvPicPr>
          <p:nvPr/>
        </p:nvPicPr>
        <p:blipFill>
          <a:blip r:embed="rId5"/>
          <a:stretch>
            <a:fillRect/>
          </a:stretch>
        </p:blipFill>
        <p:spPr>
          <a:xfrm>
            <a:off x="126568" y="792706"/>
            <a:ext cx="11901309" cy="1980942"/>
          </a:xfrm>
          <a:prstGeom prst="rect">
            <a:avLst/>
          </a:prstGeom>
          <a:ln>
            <a:solidFill>
              <a:srgbClr val="0070C0"/>
            </a:solidFill>
          </a:ln>
        </p:spPr>
      </p:pic>
      <p:pic>
        <p:nvPicPr>
          <p:cNvPr id="11" name="Picture 10">
            <a:extLst>
              <a:ext uri="{FF2B5EF4-FFF2-40B4-BE49-F238E27FC236}">
                <a16:creationId xmlns:a16="http://schemas.microsoft.com/office/drawing/2014/main" id="{3384151E-0DAF-CF83-297A-A6E59D4DD337}"/>
              </a:ext>
            </a:extLst>
          </p:cNvPr>
          <p:cNvPicPr>
            <a:picLocks noChangeAspect="1"/>
          </p:cNvPicPr>
          <p:nvPr/>
        </p:nvPicPr>
        <p:blipFill>
          <a:blip r:embed="rId6"/>
          <a:stretch>
            <a:fillRect/>
          </a:stretch>
        </p:blipFill>
        <p:spPr>
          <a:xfrm>
            <a:off x="133291" y="4817022"/>
            <a:ext cx="5804251" cy="1894807"/>
          </a:xfrm>
          <a:prstGeom prst="rect">
            <a:avLst/>
          </a:prstGeom>
          <a:ln>
            <a:solidFill>
              <a:srgbClr val="0070C0"/>
            </a:solidFill>
          </a:ln>
        </p:spPr>
      </p:pic>
      <p:pic>
        <p:nvPicPr>
          <p:cNvPr id="24" name="Picture 23">
            <a:extLst>
              <a:ext uri="{FF2B5EF4-FFF2-40B4-BE49-F238E27FC236}">
                <a16:creationId xmlns:a16="http://schemas.microsoft.com/office/drawing/2014/main" id="{0834AFFA-41C1-53D5-B820-1BB4BF8239C4}"/>
              </a:ext>
            </a:extLst>
          </p:cNvPr>
          <p:cNvPicPr>
            <a:picLocks noChangeAspect="1"/>
          </p:cNvPicPr>
          <p:nvPr/>
        </p:nvPicPr>
        <p:blipFill>
          <a:blip r:embed="rId7"/>
          <a:stretch>
            <a:fillRect/>
          </a:stretch>
        </p:blipFill>
        <p:spPr>
          <a:xfrm>
            <a:off x="4970363" y="3123163"/>
            <a:ext cx="4313645" cy="3734837"/>
          </a:xfrm>
          <a:prstGeom prst="rect">
            <a:avLst/>
          </a:prstGeom>
          <a:ln>
            <a:solidFill>
              <a:srgbClr val="0070C0"/>
            </a:solidFill>
          </a:ln>
        </p:spPr>
      </p:pic>
      <p:pic>
        <p:nvPicPr>
          <p:cNvPr id="33" name="Picture 32">
            <a:extLst>
              <a:ext uri="{FF2B5EF4-FFF2-40B4-BE49-F238E27FC236}">
                <a16:creationId xmlns:a16="http://schemas.microsoft.com/office/drawing/2014/main" id="{9E237251-91EB-F7A5-FD35-24A75146CE97}"/>
              </a:ext>
            </a:extLst>
          </p:cNvPr>
          <p:cNvPicPr>
            <a:picLocks noChangeAspect="1"/>
          </p:cNvPicPr>
          <p:nvPr/>
        </p:nvPicPr>
        <p:blipFill>
          <a:blip r:embed="rId8"/>
          <a:stretch>
            <a:fillRect/>
          </a:stretch>
        </p:blipFill>
        <p:spPr>
          <a:xfrm>
            <a:off x="130628" y="2821087"/>
            <a:ext cx="2925915" cy="1921735"/>
          </a:xfrm>
          <a:prstGeom prst="rect">
            <a:avLst/>
          </a:prstGeom>
          <a:ln>
            <a:solidFill>
              <a:srgbClr val="0070C0"/>
            </a:solidFill>
          </a:ln>
        </p:spPr>
      </p:pic>
      <p:cxnSp>
        <p:nvCxnSpPr>
          <p:cNvPr id="34" name="Straight Arrow Connector 33">
            <a:extLst>
              <a:ext uri="{FF2B5EF4-FFF2-40B4-BE49-F238E27FC236}">
                <a16:creationId xmlns:a16="http://schemas.microsoft.com/office/drawing/2014/main" id="{345935B0-656D-8C30-579B-C10604EC6A7B}"/>
              </a:ext>
            </a:extLst>
          </p:cNvPr>
          <p:cNvCxnSpPr>
            <a:cxnSpLocks/>
          </p:cNvCxnSpPr>
          <p:nvPr/>
        </p:nvCxnSpPr>
        <p:spPr>
          <a:xfrm flipH="1">
            <a:off x="1095270" y="1738737"/>
            <a:ext cx="6228773" cy="195905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947647A-87B9-AEC5-A361-7AD6D1076C67}"/>
              </a:ext>
            </a:extLst>
          </p:cNvPr>
          <p:cNvCxnSpPr>
            <a:cxnSpLocks/>
          </p:cNvCxnSpPr>
          <p:nvPr/>
        </p:nvCxnSpPr>
        <p:spPr>
          <a:xfrm flipV="1">
            <a:off x="8752114" y="4230356"/>
            <a:ext cx="783772" cy="1145512"/>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F41715-F2A9-A082-CED0-D925081F7D59}"/>
              </a:ext>
            </a:extLst>
          </p:cNvPr>
          <p:cNvCxnSpPr>
            <a:cxnSpLocks/>
          </p:cNvCxnSpPr>
          <p:nvPr/>
        </p:nvCxnSpPr>
        <p:spPr>
          <a:xfrm flipV="1">
            <a:off x="6114140" y="1738365"/>
            <a:ext cx="3572471" cy="420720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9894643" y="2706081"/>
            <a:ext cx="2297357" cy="140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Control </a:t>
            </a:r>
            <a:r>
              <a:rPr lang="en-US" altLang="ru-RU" sz="2133" dirty="0">
                <a:solidFill>
                  <a:prstClr val="black"/>
                </a:solidFill>
                <a:latin typeface="+mn-lt"/>
              </a:rPr>
              <a:t>(admin):</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Parent Id</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Access</a:t>
            </a:r>
            <a:endParaRPr lang="ru-RU" altLang="ru-RU" sz="1600" dirty="0">
              <a:solidFill>
                <a:prstClr val="black"/>
              </a:solidFill>
              <a:latin typeface="+mn-lt"/>
            </a:endParaRPr>
          </a:p>
        </p:txBody>
      </p:sp>
      <p:sp>
        <p:nvSpPr>
          <p:cNvPr id="49" name="Text Box 52">
            <a:extLst>
              <a:ext uri="{FF2B5EF4-FFF2-40B4-BE49-F238E27FC236}">
                <a16:creationId xmlns:a16="http://schemas.microsoft.com/office/drawing/2014/main" id="{19DD3A58-7E71-8F51-27B2-53BFD59123F7}"/>
              </a:ext>
            </a:extLst>
          </p:cNvPr>
          <p:cNvSpPr txBox="1">
            <a:spLocks noChangeArrowheads="1"/>
          </p:cNvSpPr>
          <p:nvPr/>
        </p:nvSpPr>
        <p:spPr bwMode="auto">
          <a:xfrm>
            <a:off x="3029779" y="2789381"/>
            <a:ext cx="2212120"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Display </a:t>
            </a:r>
            <a:r>
              <a:rPr lang="en-US" altLang="ru-RU" sz="2133" dirty="0">
                <a:solidFill>
                  <a:prstClr val="black"/>
                </a:solidFill>
                <a:latin typeface="+mn-lt"/>
              </a:rPr>
              <a:t>for users in Web Application</a:t>
            </a:r>
            <a:endParaRPr lang="ru-RU" altLang="ru-RU" sz="2133" dirty="0">
              <a:solidFill>
                <a:prstClr val="black"/>
              </a:solidFill>
              <a:latin typeface="+mn-lt"/>
            </a:endParaRPr>
          </a:p>
        </p:txBody>
      </p:sp>
      <p:cxnSp>
        <p:nvCxnSpPr>
          <p:cNvPr id="50" name="Straight Arrow Connector 49">
            <a:extLst>
              <a:ext uri="{FF2B5EF4-FFF2-40B4-BE49-F238E27FC236}">
                <a16:creationId xmlns:a16="http://schemas.microsoft.com/office/drawing/2014/main" id="{46D593B7-10C8-3344-5681-C1B9C7C77CCC}"/>
              </a:ext>
            </a:extLst>
          </p:cNvPr>
          <p:cNvCxnSpPr>
            <a:cxnSpLocks/>
          </p:cNvCxnSpPr>
          <p:nvPr/>
        </p:nvCxnSpPr>
        <p:spPr>
          <a:xfrm flipH="1" flipV="1">
            <a:off x="1517301" y="1034980"/>
            <a:ext cx="1527350" cy="1879042"/>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1C78772-BDAA-1999-08B0-86910C51BE1C}"/>
              </a:ext>
            </a:extLst>
          </p:cNvPr>
          <p:cNvCxnSpPr>
            <a:cxnSpLocks/>
          </p:cNvCxnSpPr>
          <p:nvPr/>
        </p:nvCxnSpPr>
        <p:spPr>
          <a:xfrm flipH="1">
            <a:off x="1105319" y="3719780"/>
            <a:ext cx="1904363" cy="219174"/>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B101942-7752-9CA9-D700-CA8BA1B214E3}"/>
              </a:ext>
            </a:extLst>
          </p:cNvPr>
          <p:cNvCxnSpPr>
            <a:cxnSpLocks/>
          </p:cNvCxnSpPr>
          <p:nvPr/>
        </p:nvCxnSpPr>
        <p:spPr>
          <a:xfrm flipV="1">
            <a:off x="1617785" y="3466682"/>
            <a:ext cx="3567164" cy="28738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69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List Types: control</a:t>
            </a:r>
            <a:endParaRPr lang="de-DE" sz="1600" dirty="0"/>
          </a:p>
        </p:txBody>
      </p:sp>
      <p:sp>
        <p:nvSpPr>
          <p:cNvPr id="3" name="Text Placeholder 2">
            <a:extLst>
              <a:ext uri="{FF2B5EF4-FFF2-40B4-BE49-F238E27FC236}">
                <a16:creationId xmlns:a16="http://schemas.microsoft.com/office/drawing/2014/main" id="{7D4A4A5D-7A44-DAB2-4D83-8A56C59DF9D8}"/>
              </a:ext>
            </a:extLst>
          </p:cNvPr>
          <p:cNvSpPr>
            <a:spLocks noGrp="1"/>
          </p:cNvSpPr>
          <p:nvPr>
            <p:ph type="body" sz="quarter" idx="13"/>
          </p:nvPr>
        </p:nvSpPr>
        <p:spPr>
          <a:xfrm>
            <a:off x="6349042" y="6362393"/>
            <a:ext cx="4633282" cy="485999"/>
          </a:xfrm>
        </p:spPr>
        <p:txBody>
          <a:bodyPr>
            <a:normAutofit/>
          </a:bodyPr>
          <a:lstStyle/>
          <a:p>
            <a:pPr indent="0">
              <a:spcAft>
                <a:spcPts val="0"/>
              </a:spcAft>
              <a:buNone/>
            </a:pPr>
            <a:r>
              <a:rPr lang="en-US" sz="800" b="0" dirty="0">
                <a:solidFill>
                  <a:srgbClr val="0070C0"/>
                </a:solidFill>
                <a:latin typeface="Arial" panose="020B0604020202020204"/>
                <a:hlinkClick r:id="rId3">
                  <a:extLst>
                    <a:ext uri="{A12FA001-AC4F-418D-AE19-62706E023703}">
                      <ahyp:hlinkClr xmlns:ahyp="http://schemas.microsoft.com/office/drawing/2018/hyperlinkcolor" val="tx"/>
                    </a:ext>
                  </a:extLst>
                </a:hlinkClick>
              </a:rPr>
              <a:t>https://demo.mdi.ruhr-uni-bochum.de/</a:t>
            </a:r>
            <a:endParaRPr lang="en-US" sz="800" b="0" dirty="0">
              <a:solidFill>
                <a:srgbClr val="0070C0"/>
              </a:solidFill>
              <a:latin typeface="Arial" panose="020B0604020202020204"/>
            </a:endParaRPr>
          </a:p>
          <a:p>
            <a:pPr indent="0">
              <a:spcAft>
                <a:spcPts val="0"/>
              </a:spcAft>
              <a:buNone/>
            </a:pPr>
            <a:r>
              <a:rPr lang="en-US" sz="800" b="0" dirty="0">
                <a:solidFill>
                  <a:srgbClr val="0070C0"/>
                </a:solidFill>
                <a:latin typeface="Arial" panose="020B0604020202020204"/>
                <a:hlinkClick r:id="rId4">
                  <a:extLst>
                    <a:ext uri="{A12FA001-AC4F-418D-AE19-62706E023703}">
                      <ahyp:hlinkClr xmlns:ahyp="http://schemas.microsoft.com/office/drawing/2018/hyperlinkcolor" val="tx"/>
                    </a:ext>
                  </a:extLst>
                </a:hlinkClick>
              </a:rPr>
              <a:t>https://demo.mdi.ruhr-uni-bochum.de/adminobject/edititem/3789</a:t>
            </a:r>
            <a:endParaRPr lang="en-US" sz="800" b="0" dirty="0">
              <a:solidFill>
                <a:srgbClr val="0070C0"/>
              </a:solidFill>
              <a:latin typeface="Arial" panose="020B0604020202020204"/>
            </a:endParaRPr>
          </a:p>
          <a:p>
            <a:pPr indent="0">
              <a:spcAft>
                <a:spcPts val="0"/>
              </a:spcAft>
              <a:buNone/>
            </a:pPr>
            <a:endParaRPr lang="en-US" sz="800" b="0" dirty="0">
              <a:solidFill>
                <a:srgbClr val="0070C0"/>
              </a:solidFill>
              <a:latin typeface="Arial" panose="020B0604020202020204"/>
            </a:endParaRPr>
          </a:p>
          <a:p>
            <a:pPr indent="0">
              <a:spcAft>
                <a:spcPts val="0"/>
              </a:spcAft>
              <a:buNone/>
            </a:pPr>
            <a:endParaRPr lang="en-US" sz="800" b="0" dirty="0"/>
          </a:p>
        </p:txBody>
      </p: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31552" y="4225673"/>
            <a:ext cx="3072341" cy="173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333" b="1" dirty="0">
                <a:solidFill>
                  <a:prstClr val="black"/>
                </a:solidFill>
                <a:latin typeface="+mn-lt"/>
              </a:rPr>
              <a:t>Control </a:t>
            </a:r>
            <a:r>
              <a:rPr lang="en-US" altLang="ru-RU" sz="1333" dirty="0">
                <a:solidFill>
                  <a:prstClr val="black"/>
                </a:solidFill>
                <a:latin typeface="+mn-lt"/>
              </a:rPr>
              <a:t>(</a:t>
            </a:r>
            <a:r>
              <a:rPr lang="en-US" altLang="ru-RU" sz="1333" u="sng" dirty="0">
                <a:solidFill>
                  <a:prstClr val="black"/>
                </a:solidFill>
                <a:latin typeface="+mn-lt"/>
              </a:rPr>
              <a:t>common to all objects</a:t>
            </a:r>
            <a:r>
              <a:rPr lang="en-US" altLang="ru-RU" sz="1333" dirty="0">
                <a:solidFill>
                  <a:prstClr val="black"/>
                </a:solidFill>
                <a:latin typeface="+mn-lt"/>
              </a:rPr>
              <a: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Rubric Id;</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Access;</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URL (adjustable*);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Attach File (document);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Description.</a:t>
            </a:r>
            <a:endParaRPr lang="ru-RU" altLang="ru-RU" sz="1333" dirty="0">
              <a:solidFill>
                <a:prstClr val="black"/>
              </a:solidFill>
              <a:latin typeface="+mn-lt"/>
            </a:endParaRPr>
          </a:p>
        </p:txBody>
      </p:sp>
      <p:pic>
        <p:nvPicPr>
          <p:cNvPr id="4" name="Picture 3">
            <a:extLst>
              <a:ext uri="{FF2B5EF4-FFF2-40B4-BE49-F238E27FC236}">
                <a16:creationId xmlns:a16="http://schemas.microsoft.com/office/drawing/2014/main" id="{17665A19-B039-C356-84F5-B8A8B8844D98}"/>
              </a:ext>
            </a:extLst>
          </p:cNvPr>
          <p:cNvPicPr>
            <a:picLocks noChangeAspect="1"/>
          </p:cNvPicPr>
          <p:nvPr/>
        </p:nvPicPr>
        <p:blipFill>
          <a:blip r:embed="rId5"/>
          <a:stretch>
            <a:fillRect/>
          </a:stretch>
        </p:blipFill>
        <p:spPr>
          <a:xfrm>
            <a:off x="143339" y="737388"/>
            <a:ext cx="6221504" cy="3453763"/>
          </a:xfrm>
          <a:prstGeom prst="rect">
            <a:avLst/>
          </a:prstGeom>
          <a:ln>
            <a:solidFill>
              <a:srgbClr val="0070C0"/>
            </a:solidFill>
          </a:ln>
        </p:spPr>
      </p:pic>
      <p:pic>
        <p:nvPicPr>
          <p:cNvPr id="8" name="Picture 7">
            <a:extLst>
              <a:ext uri="{FF2B5EF4-FFF2-40B4-BE49-F238E27FC236}">
                <a16:creationId xmlns:a16="http://schemas.microsoft.com/office/drawing/2014/main" id="{102C756A-3F89-5270-E349-BF41A4EBE6AD}"/>
              </a:ext>
            </a:extLst>
          </p:cNvPr>
          <p:cNvPicPr>
            <a:picLocks noChangeAspect="1"/>
          </p:cNvPicPr>
          <p:nvPr/>
        </p:nvPicPr>
        <p:blipFill>
          <a:blip r:embed="rId6"/>
          <a:stretch>
            <a:fillRect/>
          </a:stretch>
        </p:blipFill>
        <p:spPr>
          <a:xfrm>
            <a:off x="6480043" y="1988840"/>
            <a:ext cx="5568619" cy="3956984"/>
          </a:xfrm>
          <a:prstGeom prst="rect">
            <a:avLst/>
          </a:prstGeom>
          <a:ln>
            <a:solidFill>
              <a:srgbClr val="0070C0"/>
            </a:solidFill>
          </a:ln>
        </p:spPr>
      </p:pic>
      <p:pic>
        <p:nvPicPr>
          <p:cNvPr id="10" name="Picture 9">
            <a:extLst>
              <a:ext uri="{FF2B5EF4-FFF2-40B4-BE49-F238E27FC236}">
                <a16:creationId xmlns:a16="http://schemas.microsoft.com/office/drawing/2014/main" id="{C1A5A2D6-0D53-BA6C-BACC-03AA2758993C}"/>
              </a:ext>
            </a:extLst>
          </p:cNvPr>
          <p:cNvPicPr>
            <a:picLocks noChangeAspect="1"/>
          </p:cNvPicPr>
          <p:nvPr/>
        </p:nvPicPr>
        <p:blipFill>
          <a:blip r:embed="rId7"/>
          <a:stretch>
            <a:fillRect/>
          </a:stretch>
        </p:blipFill>
        <p:spPr>
          <a:xfrm>
            <a:off x="9734011" y="5567941"/>
            <a:ext cx="2302424" cy="1250808"/>
          </a:xfrm>
          <a:prstGeom prst="rect">
            <a:avLst/>
          </a:prstGeom>
          <a:ln>
            <a:solidFill>
              <a:srgbClr val="0070C0"/>
            </a:solidFill>
          </a:ln>
        </p:spPr>
      </p:pic>
      <p:cxnSp>
        <p:nvCxnSpPr>
          <p:cNvPr id="12" name="Straight Arrow Connector 11">
            <a:extLst>
              <a:ext uri="{FF2B5EF4-FFF2-40B4-BE49-F238E27FC236}">
                <a16:creationId xmlns:a16="http://schemas.microsoft.com/office/drawing/2014/main" id="{B85B1EC1-871F-9A35-D156-6C6F8EBB0C83}"/>
              </a:ext>
            </a:extLst>
          </p:cNvPr>
          <p:cNvCxnSpPr>
            <a:cxnSpLocks/>
          </p:cNvCxnSpPr>
          <p:nvPr/>
        </p:nvCxnSpPr>
        <p:spPr>
          <a:xfrm>
            <a:off x="11856640" y="4869161"/>
            <a:ext cx="0" cy="132418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676201-FBAF-3303-DDDF-849FFD332ADB}"/>
              </a:ext>
            </a:extLst>
          </p:cNvPr>
          <p:cNvCxnSpPr>
            <a:cxnSpLocks/>
          </p:cNvCxnSpPr>
          <p:nvPr/>
        </p:nvCxnSpPr>
        <p:spPr>
          <a:xfrm flipH="1" flipV="1">
            <a:off x="9264352" y="5531252"/>
            <a:ext cx="2495648" cy="662093"/>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84CB11C-2FCC-B88B-A481-A15DF270A991}"/>
              </a:ext>
            </a:extLst>
          </p:cNvPr>
          <p:cNvPicPr>
            <a:picLocks noChangeAspect="1"/>
          </p:cNvPicPr>
          <p:nvPr/>
        </p:nvPicPr>
        <p:blipFill>
          <a:blip r:embed="rId8"/>
          <a:stretch>
            <a:fillRect/>
          </a:stretch>
        </p:blipFill>
        <p:spPr>
          <a:xfrm>
            <a:off x="6077275" y="835192"/>
            <a:ext cx="4982085" cy="1156064"/>
          </a:xfrm>
          <a:prstGeom prst="rect">
            <a:avLst/>
          </a:prstGeom>
          <a:ln>
            <a:solidFill>
              <a:srgbClr val="0070C0"/>
            </a:solidFill>
          </a:ln>
        </p:spPr>
      </p:pic>
      <p:cxnSp>
        <p:nvCxnSpPr>
          <p:cNvPr id="25" name="Straight Arrow Connector 24">
            <a:extLst>
              <a:ext uri="{FF2B5EF4-FFF2-40B4-BE49-F238E27FC236}">
                <a16:creationId xmlns:a16="http://schemas.microsoft.com/office/drawing/2014/main" id="{8F919BCB-049E-827D-E784-4EB924D2EB29}"/>
              </a:ext>
            </a:extLst>
          </p:cNvPr>
          <p:cNvCxnSpPr>
            <a:cxnSpLocks/>
          </p:cNvCxnSpPr>
          <p:nvPr/>
        </p:nvCxnSpPr>
        <p:spPr>
          <a:xfrm flipV="1">
            <a:off x="2063552" y="1505983"/>
            <a:ext cx="4301291" cy="20190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52">
            <a:extLst>
              <a:ext uri="{FF2B5EF4-FFF2-40B4-BE49-F238E27FC236}">
                <a16:creationId xmlns:a16="http://schemas.microsoft.com/office/drawing/2014/main" id="{E4CEC9A5-A5F6-E2DD-4FDB-71E45A7D0792}"/>
              </a:ext>
            </a:extLst>
          </p:cNvPr>
          <p:cNvSpPr txBox="1">
            <a:spLocks noChangeArrowheads="1"/>
          </p:cNvSpPr>
          <p:nvPr/>
        </p:nvSpPr>
        <p:spPr bwMode="auto">
          <a:xfrm>
            <a:off x="6318806" y="383788"/>
            <a:ext cx="566535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List of all objects (of type Composition):</a:t>
            </a:r>
            <a:endParaRPr lang="ru-RU" altLang="ru-RU" sz="1600" dirty="0">
              <a:solidFill>
                <a:prstClr val="black"/>
              </a:solidFill>
              <a:latin typeface="+mn-lt"/>
            </a:endParaRPr>
          </a:p>
        </p:txBody>
      </p:sp>
      <p:cxnSp>
        <p:nvCxnSpPr>
          <p:cNvPr id="32" name="Straight Arrow Connector 31">
            <a:extLst>
              <a:ext uri="{FF2B5EF4-FFF2-40B4-BE49-F238E27FC236}">
                <a16:creationId xmlns:a16="http://schemas.microsoft.com/office/drawing/2014/main" id="{58D967E3-2FF4-7768-4E68-2238757D5929}"/>
              </a:ext>
            </a:extLst>
          </p:cNvPr>
          <p:cNvCxnSpPr>
            <a:cxnSpLocks/>
          </p:cNvCxnSpPr>
          <p:nvPr/>
        </p:nvCxnSpPr>
        <p:spPr>
          <a:xfrm flipH="1">
            <a:off x="8563328" y="1483743"/>
            <a:ext cx="1589963" cy="63127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52">
            <a:extLst>
              <a:ext uri="{FF2B5EF4-FFF2-40B4-BE49-F238E27FC236}">
                <a16:creationId xmlns:a16="http://schemas.microsoft.com/office/drawing/2014/main" id="{C9C65E06-F347-E0CB-778E-E495C999BD02}"/>
              </a:ext>
            </a:extLst>
          </p:cNvPr>
          <p:cNvSpPr txBox="1">
            <a:spLocks noChangeArrowheads="1"/>
          </p:cNvSpPr>
          <p:nvPr/>
        </p:nvSpPr>
        <p:spPr bwMode="auto">
          <a:xfrm>
            <a:off x="3030583" y="4091524"/>
            <a:ext cx="3432967"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ts val="0"/>
              </a:spcBef>
            </a:pPr>
            <a:r>
              <a:rPr lang="en-US" altLang="ru-RU" sz="5867" dirty="0">
                <a:solidFill>
                  <a:srgbClr val="0070C0"/>
                </a:solidFill>
                <a:latin typeface="+mn-lt"/>
              </a:rPr>
              <a:t>2</a:t>
            </a:r>
          </a:p>
          <a:p>
            <a:pPr defTabSz="914377">
              <a:spcBef>
                <a:spcPts val="0"/>
              </a:spcBef>
            </a:pPr>
            <a:endParaRPr lang="en-US" altLang="ru-RU" sz="1333" b="1" dirty="0">
              <a:solidFill>
                <a:prstClr val="black"/>
              </a:solidFill>
              <a:latin typeface="+mn-lt"/>
            </a:endParaRPr>
          </a:p>
          <a:p>
            <a:pPr defTabSz="914377">
              <a:spcBef>
                <a:spcPts val="0"/>
              </a:spcBef>
            </a:pPr>
            <a:r>
              <a:rPr lang="en-US" altLang="ru-RU" sz="1333" b="1" dirty="0">
                <a:solidFill>
                  <a:prstClr val="black"/>
                </a:solidFill>
                <a:latin typeface="+mn-lt"/>
              </a:rPr>
              <a:t>Type specific control</a:t>
            </a:r>
            <a:r>
              <a:rPr lang="en-US" altLang="ru-RU" sz="1333" dirty="0">
                <a:solidFill>
                  <a:prstClr val="black"/>
                </a:solidFill>
                <a:latin typeface="+mn-lt"/>
              </a:rPr>
              <a:t> (e.g. Composition)</a:t>
            </a:r>
            <a:r>
              <a:rPr lang="en-US" altLang="ru-RU" sz="1333" b="1" dirty="0">
                <a:solidFill>
                  <a:prstClr val="black"/>
                </a:solidFill>
                <a:latin typeface="+mn-lt"/>
              </a:rPr>
              <a:t>:</a:t>
            </a:r>
            <a:endParaRPr lang="en-US" altLang="ru-RU" sz="1333" dirty="0">
              <a:solidFill>
                <a:prstClr val="black"/>
              </a:solidFill>
              <a:latin typeface="+mn-lt"/>
            </a:endParaRP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Chemical System;</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Composition (elements containment).</a:t>
            </a:r>
            <a:endParaRPr lang="ru-RU" altLang="ru-RU" sz="1333" dirty="0">
              <a:solidFill>
                <a:prstClr val="black"/>
              </a:solidFill>
              <a:latin typeface="+mn-lt"/>
            </a:endParaRPr>
          </a:p>
        </p:txBody>
      </p:sp>
      <p:sp>
        <p:nvSpPr>
          <p:cNvPr id="43" name="TextBox 42">
            <a:extLst>
              <a:ext uri="{FF2B5EF4-FFF2-40B4-BE49-F238E27FC236}">
                <a16:creationId xmlns:a16="http://schemas.microsoft.com/office/drawing/2014/main" id="{D060FE36-97FA-3F7D-337A-E6A7DEF69FAB}"/>
              </a:ext>
            </a:extLst>
          </p:cNvPr>
          <p:cNvSpPr txBox="1"/>
          <p:nvPr/>
        </p:nvSpPr>
        <p:spPr>
          <a:xfrm>
            <a:off x="1072248" y="4326097"/>
            <a:ext cx="1304653" cy="995209"/>
          </a:xfrm>
          <a:prstGeom prst="rect">
            <a:avLst/>
          </a:prstGeom>
          <a:noFill/>
        </p:spPr>
        <p:txBody>
          <a:bodyPr wrap="square">
            <a:spAutoFit/>
          </a:bodyPr>
          <a:lstStyle/>
          <a:p>
            <a:pPr algn="ctr" defTabSz="914377"/>
            <a:r>
              <a:rPr lang="en-US" altLang="ru-RU" sz="5867" dirty="0">
                <a:solidFill>
                  <a:srgbClr val="0070C0"/>
                </a:solidFill>
                <a:latin typeface="Arial" panose="020B0604020202020204" pitchFamily="34" charset="0"/>
              </a:rPr>
              <a:t>1</a:t>
            </a:r>
          </a:p>
        </p:txBody>
      </p:sp>
    </p:spTree>
    <p:extLst>
      <p:ext uri="{BB962C8B-B14F-4D97-AF65-F5344CB8AC3E}">
        <p14:creationId xmlns:p14="http://schemas.microsoft.com/office/powerpoint/2010/main" val="164002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8C550F-6348-79F8-F937-FF519673DADE}"/>
              </a:ext>
            </a:extLst>
          </p:cNvPr>
          <p:cNvPicPr>
            <a:picLocks noChangeAspect="1"/>
          </p:cNvPicPr>
          <p:nvPr/>
        </p:nvPicPr>
        <p:blipFill>
          <a:blip r:embed="rId3"/>
          <a:stretch>
            <a:fillRect/>
          </a:stretch>
        </p:blipFill>
        <p:spPr>
          <a:xfrm>
            <a:off x="5918860" y="3653281"/>
            <a:ext cx="5787470" cy="2405772"/>
          </a:xfrm>
          <a:prstGeom prst="rect">
            <a:avLst/>
          </a:prstGeom>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Tasks: Batch </a:t>
            </a:r>
            <a:r>
              <a:rPr lang="en-US" dirty="0"/>
              <a:t>D</a:t>
            </a:r>
            <a:r>
              <a:rPr lang="de-DE" dirty="0"/>
              <a:t>ata Validation &amp;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validate documents &amp; import data</a:t>
            </a:r>
          </a:p>
        </p:txBody>
      </p:sp>
      <p:pic>
        <p:nvPicPr>
          <p:cNvPr id="8" name="Picture 7">
            <a:extLst>
              <a:ext uri="{FF2B5EF4-FFF2-40B4-BE49-F238E27FC236}">
                <a16:creationId xmlns:a16="http://schemas.microsoft.com/office/drawing/2014/main" id="{02B2CB4C-0BE3-AECD-AACB-F8662EBDA298}"/>
              </a:ext>
            </a:extLst>
          </p:cNvPr>
          <p:cNvPicPr>
            <a:picLocks noChangeAspect="1"/>
          </p:cNvPicPr>
          <p:nvPr/>
        </p:nvPicPr>
        <p:blipFill>
          <a:blip r:embed="rId4"/>
          <a:stretch>
            <a:fillRect/>
          </a:stretch>
        </p:blipFill>
        <p:spPr>
          <a:xfrm>
            <a:off x="211016" y="1294038"/>
            <a:ext cx="6762541" cy="2390694"/>
          </a:xfrm>
          <a:prstGeom prst="rect">
            <a:avLst/>
          </a:prstGeom>
          <a:ln>
            <a:solidFill>
              <a:schemeClr val="accent1"/>
            </a:solidFill>
          </a:ln>
        </p:spPr>
      </p:pic>
      <p:sp>
        <p:nvSpPr>
          <p:cNvPr id="17" name="Arrow: Curved Down 16">
            <a:extLst>
              <a:ext uri="{FF2B5EF4-FFF2-40B4-BE49-F238E27FC236}">
                <a16:creationId xmlns:a16="http://schemas.microsoft.com/office/drawing/2014/main" id="{53116691-D739-EBD4-58CF-E42E13900E0F}"/>
              </a:ext>
            </a:extLst>
          </p:cNvPr>
          <p:cNvSpPr/>
          <p:nvPr/>
        </p:nvSpPr>
        <p:spPr>
          <a:xfrm rot="13242025">
            <a:off x="2862934" y="4015147"/>
            <a:ext cx="3377619" cy="1320789"/>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8" name="Text Box 52">
            <a:extLst>
              <a:ext uri="{FF2B5EF4-FFF2-40B4-BE49-F238E27FC236}">
                <a16:creationId xmlns:a16="http://schemas.microsoft.com/office/drawing/2014/main" id="{4D308DFD-CE93-8073-22EA-E33CE12E8740}"/>
              </a:ext>
            </a:extLst>
          </p:cNvPr>
          <p:cNvSpPr txBox="1">
            <a:spLocks noChangeArrowheads="1"/>
          </p:cNvSpPr>
          <p:nvPr/>
        </p:nvSpPr>
        <p:spPr bwMode="auto">
          <a:xfrm>
            <a:off x="7254911" y="1654577"/>
            <a:ext cx="4937089"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Implemented Features: </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Automatic type detection;</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Uniqueness check;</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validation </a:t>
            </a:r>
            <a:r>
              <a:rPr lang="en-US" altLang="ru-RU" sz="2133" dirty="0">
                <a:solidFill>
                  <a:prstClr val="black"/>
                </a:solidFill>
                <a:latin typeface="+mn-lt"/>
              </a:rPr>
              <a:t>(build-in + external);</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import</a:t>
            </a:r>
            <a:r>
              <a:rPr lang="en-US" altLang="ru-RU" sz="2133" dirty="0">
                <a:solidFill>
                  <a:prstClr val="black"/>
                </a:solidFill>
                <a:latin typeface="+mn-lt"/>
              </a:rPr>
              <a:t>.</a:t>
            </a:r>
          </a:p>
        </p:txBody>
      </p:sp>
    </p:spTree>
    <p:extLst>
      <p:ext uri="{BB962C8B-B14F-4D97-AF65-F5344CB8AC3E}">
        <p14:creationId xmlns:p14="http://schemas.microsoft.com/office/powerpoint/2010/main" val="257445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a:t>
            </a:r>
            <a:r>
              <a:rPr lang="en-US" dirty="0"/>
              <a:t>Staged Files (before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pic>
        <p:nvPicPr>
          <p:cNvPr id="9" name="Picture 8">
            <a:extLst>
              <a:ext uri="{FF2B5EF4-FFF2-40B4-BE49-F238E27FC236}">
                <a16:creationId xmlns:a16="http://schemas.microsoft.com/office/drawing/2014/main" id="{A29ED780-6FD7-5676-2422-CBB152D96DE5}"/>
              </a:ext>
            </a:extLst>
          </p:cNvPr>
          <p:cNvPicPr>
            <a:picLocks noChangeAspect="1"/>
          </p:cNvPicPr>
          <p:nvPr/>
        </p:nvPicPr>
        <p:blipFill>
          <a:blip r:embed="rId3"/>
          <a:stretch>
            <a:fillRect/>
          </a:stretch>
        </p:blipFill>
        <p:spPr>
          <a:xfrm>
            <a:off x="57454" y="793819"/>
            <a:ext cx="7491012" cy="5293118"/>
          </a:xfrm>
          <a:prstGeom prst="rect">
            <a:avLst/>
          </a:prstGeom>
          <a:ln>
            <a:solidFill>
              <a:schemeClr val="accent1"/>
            </a:solidFill>
          </a:ln>
        </p:spPr>
      </p:pic>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7827201" y="4940388"/>
            <a:ext cx="3899225" cy="125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Workflow: </a:t>
            </a:r>
          </a:p>
          <a:p>
            <a:pPr defTabSz="914377">
              <a:spcBef>
                <a:spcPts val="0"/>
              </a:spcBef>
            </a:pPr>
            <a:r>
              <a:rPr lang="en-US" altLang="ru-RU" sz="1800" dirty="0">
                <a:solidFill>
                  <a:prstClr val="black"/>
                </a:solidFill>
                <a:latin typeface="+mn-lt"/>
              </a:rPr>
              <a:t>- </a:t>
            </a:r>
            <a:r>
              <a:rPr lang="en-US" altLang="ru-RU" sz="1800" dirty="0">
                <a:solidFill>
                  <a:srgbClr val="00B050"/>
                </a:solidFill>
                <a:latin typeface="+mn-lt"/>
              </a:rPr>
              <a:t>validate</a:t>
            </a:r>
            <a:r>
              <a:rPr lang="en-US" altLang="ru-RU" sz="1800" dirty="0">
                <a:solidFill>
                  <a:prstClr val="black"/>
                </a:solidFill>
                <a:latin typeface="+mn-lt"/>
              </a:rPr>
              <a:t> every file;</a:t>
            </a:r>
          </a:p>
          <a:p>
            <a:pPr defTabSz="914377">
              <a:spcBef>
                <a:spcPts val="0"/>
              </a:spcBef>
            </a:pPr>
            <a:r>
              <a:rPr lang="en-US" altLang="ru-RU" sz="1800" dirty="0">
                <a:solidFill>
                  <a:prstClr val="black"/>
                </a:solidFill>
                <a:latin typeface="+mn-lt"/>
              </a:rPr>
              <a:t>- check/adjust all properties;</a:t>
            </a:r>
          </a:p>
          <a:p>
            <a:pPr defTabSz="914377">
              <a:spcBef>
                <a:spcPts val="0"/>
              </a:spcBef>
            </a:pPr>
            <a:r>
              <a:rPr lang="en-US" altLang="ru-RU" sz="1800" dirty="0">
                <a:solidFill>
                  <a:prstClr val="black"/>
                </a:solidFill>
                <a:latin typeface="+mn-lt"/>
              </a:rPr>
              <a:t>- </a:t>
            </a:r>
            <a:r>
              <a:rPr lang="en-US" altLang="ru-RU" sz="1800" dirty="0">
                <a:solidFill>
                  <a:srgbClr val="0432FF"/>
                </a:solidFill>
                <a:latin typeface="+mn-lt"/>
              </a:rPr>
              <a:t>Import files</a:t>
            </a:r>
            <a:r>
              <a:rPr lang="en-US" altLang="ru-RU" sz="1800" dirty="0">
                <a:solidFill>
                  <a:prstClr val="black"/>
                </a:solidFill>
                <a:latin typeface="+mn-lt"/>
              </a:rPr>
              <a:t>.</a:t>
            </a:r>
          </a:p>
        </p:txBody>
      </p:sp>
      <p:sp>
        <p:nvSpPr>
          <p:cNvPr id="13" name="Text Box 52">
            <a:extLst>
              <a:ext uri="{FF2B5EF4-FFF2-40B4-BE49-F238E27FC236}">
                <a16:creationId xmlns:a16="http://schemas.microsoft.com/office/drawing/2014/main" id="{94C0E04E-0129-BFD1-DFEE-CD013B55BDEB}"/>
              </a:ext>
            </a:extLst>
          </p:cNvPr>
          <p:cNvSpPr txBox="1">
            <a:spLocks noChangeArrowheads="1"/>
          </p:cNvSpPr>
          <p:nvPr/>
        </p:nvSpPr>
        <p:spPr bwMode="auto">
          <a:xfrm>
            <a:off x="7756381" y="701658"/>
            <a:ext cx="3899225"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Check for unique documents (based on SHA256 hash):</a:t>
            </a:r>
          </a:p>
        </p:txBody>
      </p:sp>
      <p:pic>
        <p:nvPicPr>
          <p:cNvPr id="16" name="Picture 15">
            <a:extLst>
              <a:ext uri="{FF2B5EF4-FFF2-40B4-BE49-F238E27FC236}">
                <a16:creationId xmlns:a16="http://schemas.microsoft.com/office/drawing/2014/main" id="{83B1FB82-2D2A-74C5-293F-4AC52B4AE538}"/>
              </a:ext>
            </a:extLst>
          </p:cNvPr>
          <p:cNvPicPr>
            <a:picLocks noChangeAspect="1"/>
          </p:cNvPicPr>
          <p:nvPr/>
        </p:nvPicPr>
        <p:blipFill>
          <a:blip r:embed="rId4"/>
          <a:stretch>
            <a:fillRect/>
          </a:stretch>
        </p:blipFill>
        <p:spPr>
          <a:xfrm>
            <a:off x="7784748" y="1401977"/>
            <a:ext cx="4367060" cy="577993"/>
          </a:xfrm>
          <a:prstGeom prst="rect">
            <a:avLst/>
          </a:prstGeom>
          <a:ln>
            <a:solidFill>
              <a:schemeClr val="accent1"/>
            </a:solidFill>
          </a:ln>
        </p:spPr>
      </p:pic>
      <p:pic>
        <p:nvPicPr>
          <p:cNvPr id="20" name="Picture 19">
            <a:extLst>
              <a:ext uri="{FF2B5EF4-FFF2-40B4-BE49-F238E27FC236}">
                <a16:creationId xmlns:a16="http://schemas.microsoft.com/office/drawing/2014/main" id="{E2A9CA00-6D4D-8926-0045-A3D0D01D3C8B}"/>
              </a:ext>
            </a:extLst>
          </p:cNvPr>
          <p:cNvPicPr>
            <a:picLocks noChangeAspect="1"/>
          </p:cNvPicPr>
          <p:nvPr/>
        </p:nvPicPr>
        <p:blipFill>
          <a:blip r:embed="rId5"/>
          <a:stretch>
            <a:fillRect/>
          </a:stretch>
        </p:blipFill>
        <p:spPr>
          <a:xfrm>
            <a:off x="7938445" y="2484855"/>
            <a:ext cx="2401310" cy="2435268"/>
          </a:xfrm>
          <a:prstGeom prst="rect">
            <a:avLst/>
          </a:prstGeom>
          <a:ln>
            <a:solidFill>
              <a:schemeClr val="accent1"/>
            </a:solidFill>
          </a:ln>
        </p:spPr>
      </p:pic>
      <p:sp>
        <p:nvSpPr>
          <p:cNvPr id="21" name="Text Box 52">
            <a:extLst>
              <a:ext uri="{FF2B5EF4-FFF2-40B4-BE49-F238E27FC236}">
                <a16:creationId xmlns:a16="http://schemas.microsoft.com/office/drawing/2014/main" id="{A5FCE5F8-D35C-B783-2C48-2099F994DABB}"/>
              </a:ext>
            </a:extLst>
          </p:cNvPr>
          <p:cNvSpPr txBox="1">
            <a:spLocks noChangeArrowheads="1"/>
          </p:cNvSpPr>
          <p:nvPr/>
        </p:nvSpPr>
        <p:spPr bwMode="auto">
          <a:xfrm>
            <a:off x="7850646" y="2090004"/>
            <a:ext cx="330302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Check data to import:</a:t>
            </a:r>
          </a:p>
        </p:txBody>
      </p:sp>
      <p:cxnSp>
        <p:nvCxnSpPr>
          <p:cNvPr id="22" name="Straight Arrow Connector 21">
            <a:extLst>
              <a:ext uri="{FF2B5EF4-FFF2-40B4-BE49-F238E27FC236}">
                <a16:creationId xmlns:a16="http://schemas.microsoft.com/office/drawing/2014/main" id="{0615EBDB-A820-B469-3354-45694E1ACCCF}"/>
              </a:ext>
            </a:extLst>
          </p:cNvPr>
          <p:cNvCxnSpPr>
            <a:cxnSpLocks/>
            <a:endCxn id="20" idx="1"/>
          </p:cNvCxnSpPr>
          <p:nvPr/>
        </p:nvCxnSpPr>
        <p:spPr>
          <a:xfrm>
            <a:off x="242596" y="2631233"/>
            <a:ext cx="7695849" cy="107125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652F5E-246F-CCB0-0E22-B4C12B5E565C}"/>
              </a:ext>
            </a:extLst>
          </p:cNvPr>
          <p:cNvPicPr>
            <a:picLocks noChangeAspect="1"/>
          </p:cNvPicPr>
          <p:nvPr/>
        </p:nvPicPr>
        <p:blipFill>
          <a:blip r:embed="rId6"/>
          <a:stretch>
            <a:fillRect/>
          </a:stretch>
        </p:blipFill>
        <p:spPr>
          <a:xfrm>
            <a:off x="9185354" y="4371032"/>
            <a:ext cx="2905045" cy="914401"/>
          </a:xfrm>
          <a:prstGeom prst="rect">
            <a:avLst/>
          </a:prstGeom>
          <a:ln>
            <a:solidFill>
              <a:srgbClr val="0070C0"/>
            </a:solidFill>
          </a:ln>
        </p:spPr>
      </p:pic>
      <p:sp>
        <p:nvSpPr>
          <p:cNvPr id="6" name="Arrow: Curved Down 5">
            <a:extLst>
              <a:ext uri="{FF2B5EF4-FFF2-40B4-BE49-F238E27FC236}">
                <a16:creationId xmlns:a16="http://schemas.microsoft.com/office/drawing/2014/main" id="{68A0DD48-EB64-9E43-6094-705C45D7F1E1}"/>
              </a:ext>
            </a:extLst>
          </p:cNvPr>
          <p:cNvSpPr/>
          <p:nvPr/>
        </p:nvSpPr>
        <p:spPr>
          <a:xfrm rot="3199562">
            <a:off x="8643586" y="4121888"/>
            <a:ext cx="1487083" cy="711341"/>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7" name="Text Box 52">
            <a:extLst>
              <a:ext uri="{FF2B5EF4-FFF2-40B4-BE49-F238E27FC236}">
                <a16:creationId xmlns:a16="http://schemas.microsoft.com/office/drawing/2014/main" id="{C4ED44D9-8CAD-EE04-B1D2-0910BD78B832}"/>
              </a:ext>
            </a:extLst>
          </p:cNvPr>
          <p:cNvSpPr txBox="1">
            <a:spLocks noChangeArrowheads="1"/>
          </p:cNvSpPr>
          <p:nvPr/>
        </p:nvSpPr>
        <p:spPr bwMode="auto">
          <a:xfrm>
            <a:off x="10428048" y="3629076"/>
            <a:ext cx="1763952"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Properties</a:t>
            </a:r>
            <a:br>
              <a:rPr lang="en-US" altLang="ru-RU" sz="2133" dirty="0">
                <a:solidFill>
                  <a:prstClr val="black"/>
                </a:solidFill>
                <a:latin typeface="+mn-lt"/>
              </a:rPr>
            </a:br>
            <a:r>
              <a:rPr lang="en-US" altLang="ru-RU" sz="2133" dirty="0">
                <a:solidFill>
                  <a:prstClr val="black"/>
                </a:solidFill>
                <a:latin typeface="+mn-lt"/>
              </a:rPr>
              <a:t>(after import):</a:t>
            </a:r>
          </a:p>
        </p:txBody>
      </p:sp>
    </p:spTree>
    <p:extLst>
      <p:ext uri="{BB962C8B-B14F-4D97-AF65-F5344CB8AC3E}">
        <p14:creationId xmlns:p14="http://schemas.microsoft.com/office/powerpoint/2010/main" val="274526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Created</a:t>
            </a:r>
            <a:r>
              <a:rPr lang="de-DE" dirty="0"/>
              <a:t> Objects</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8600925" y="1051677"/>
            <a:ext cx="3507340" cy="14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After import: </a:t>
            </a:r>
          </a:p>
          <a:p>
            <a:pPr defTabSz="914377">
              <a:spcBef>
                <a:spcPts val="0"/>
              </a:spcBef>
            </a:pPr>
            <a:r>
              <a:rPr lang="en-US" altLang="ru-RU" sz="2133" dirty="0">
                <a:solidFill>
                  <a:prstClr val="black"/>
                </a:solidFill>
                <a:latin typeface="+mn-lt"/>
              </a:rPr>
              <a:t>- check all created objects (names, access level, </a:t>
            </a:r>
            <a:r>
              <a:rPr lang="en-US" altLang="ru-RU" sz="2133" dirty="0" err="1">
                <a:solidFill>
                  <a:prstClr val="black"/>
                </a:solidFill>
                <a:latin typeface="+mn-lt"/>
              </a:rPr>
              <a:t>etc</a:t>
            </a:r>
            <a:r>
              <a:rPr lang="en-US" altLang="ru-RU" sz="2133" dirty="0">
                <a:solidFill>
                  <a:prstClr val="black"/>
                </a:solidFill>
                <a:latin typeface="+mn-lt"/>
              </a:rPr>
              <a:t>…);</a:t>
            </a:r>
          </a:p>
          <a:p>
            <a:pPr defTabSz="914377">
              <a:spcBef>
                <a:spcPts val="0"/>
              </a:spcBef>
            </a:pPr>
            <a:r>
              <a:rPr lang="en-US" altLang="ru-RU" sz="2133" dirty="0">
                <a:solidFill>
                  <a:prstClr val="black"/>
                </a:solidFill>
                <a:latin typeface="+mn-lt"/>
              </a:rPr>
              <a:t>- </a:t>
            </a:r>
            <a:r>
              <a:rPr lang="en-US" altLang="ru-RU" sz="2133" dirty="0">
                <a:solidFill>
                  <a:schemeClr val="tx1"/>
                </a:solidFill>
                <a:latin typeface="+mn-lt"/>
              </a:rPr>
              <a:t>share a link.</a:t>
            </a:r>
          </a:p>
        </p:txBody>
      </p:sp>
      <p:pic>
        <p:nvPicPr>
          <p:cNvPr id="1026" name="Picture 2" descr="The Four Requirements of Success | Contracting Business">
            <a:extLst>
              <a:ext uri="{FF2B5EF4-FFF2-40B4-BE49-F238E27FC236}">
                <a16:creationId xmlns:a16="http://schemas.microsoft.com/office/drawing/2014/main" id="{7F67A981-F5F4-08BF-1088-88DC80FC7A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1277" y="2632667"/>
            <a:ext cx="3135924" cy="1646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8AF3856-098F-12D1-20A6-235FA88A3AE6}"/>
              </a:ext>
            </a:extLst>
          </p:cNvPr>
          <p:cNvPicPr>
            <a:picLocks noChangeAspect="1"/>
          </p:cNvPicPr>
          <p:nvPr/>
        </p:nvPicPr>
        <p:blipFill>
          <a:blip r:embed="rId4"/>
          <a:stretch>
            <a:fillRect/>
          </a:stretch>
        </p:blipFill>
        <p:spPr>
          <a:xfrm>
            <a:off x="260520" y="846215"/>
            <a:ext cx="7675782" cy="5241446"/>
          </a:xfrm>
          <a:prstGeom prst="rect">
            <a:avLst/>
          </a:prstGeom>
          <a:ln>
            <a:solidFill>
              <a:schemeClr val="tx2">
                <a:lumMod val="90000"/>
                <a:lumOff val="10000"/>
              </a:schemeClr>
            </a:solidFill>
          </a:ln>
        </p:spPr>
      </p:pic>
    </p:spTree>
    <p:extLst>
      <p:ext uri="{BB962C8B-B14F-4D97-AF65-F5344CB8AC3E}">
        <p14:creationId xmlns:p14="http://schemas.microsoft.com/office/powerpoint/2010/main" val="1242181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B8B7-F49D-10AC-AA73-D256D694AE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5246F8-0AAB-F5F4-8B8A-890810E740F8}"/>
              </a:ext>
            </a:extLst>
          </p:cNvPr>
          <p:cNvSpPr>
            <a:spLocks noGrp="1"/>
          </p:cNvSpPr>
          <p:nvPr>
            <p:ph type="title"/>
          </p:nvPr>
        </p:nvSpPr>
        <p:spPr/>
        <p:txBody>
          <a:bodyPr/>
          <a:lstStyle/>
          <a:p>
            <a:r>
              <a:rPr lang="en-US" dirty="0"/>
              <a:t>Properties</a:t>
            </a:r>
          </a:p>
        </p:txBody>
      </p:sp>
      <p:sp>
        <p:nvSpPr>
          <p:cNvPr id="3" name="Textplatzhalter 2">
            <a:extLst>
              <a:ext uri="{FF2B5EF4-FFF2-40B4-BE49-F238E27FC236}">
                <a16:creationId xmlns:a16="http://schemas.microsoft.com/office/drawing/2014/main" id="{33076A78-1E0E-233E-A5D4-5EB9D34D7FF5}"/>
              </a:ext>
            </a:extLst>
          </p:cNvPr>
          <p:cNvSpPr>
            <a:spLocks noGrp="1"/>
          </p:cNvSpPr>
          <p:nvPr>
            <p:ph type="body" sz="quarter" idx="10"/>
          </p:nvPr>
        </p:nvSpPr>
        <p:spPr>
          <a:xfrm>
            <a:off x="624000" y="1968589"/>
            <a:ext cx="7032945" cy="1919817"/>
          </a:xfrm>
        </p:spPr>
        <p:txBody>
          <a:bodyPr/>
          <a:lstStyle/>
          <a:p>
            <a:r>
              <a:rPr lang="en-US" sz="3200" dirty="0"/>
              <a:t>Extended Properties &amp; Search</a:t>
            </a:r>
          </a:p>
        </p:txBody>
      </p:sp>
    </p:spTree>
    <p:extLst>
      <p:ext uri="{BB962C8B-B14F-4D97-AF65-F5344CB8AC3E}">
        <p14:creationId xmlns:p14="http://schemas.microsoft.com/office/powerpoint/2010/main" val="126790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D48BA-DEA6-8288-123D-6C585513EDA1}"/>
              </a:ext>
            </a:extLst>
          </p:cNvPr>
          <p:cNvSpPr txBox="1"/>
          <p:nvPr/>
        </p:nvSpPr>
        <p:spPr>
          <a:xfrm>
            <a:off x="198944" y="951263"/>
            <a:ext cx="8693847" cy="4493538"/>
          </a:xfrm>
          <a:prstGeom prst="rect">
            <a:avLst/>
          </a:prstGeom>
          <a:noFill/>
        </p:spPr>
        <p:txBody>
          <a:bodyPr wrap="square">
            <a:spAutoFit/>
          </a:bodyPr>
          <a:lstStyle/>
          <a:p>
            <a:pPr marL="285750" indent="-285750">
              <a:buFont typeface="Arial" panose="020B0604020202020204" pitchFamily="34" charset="0"/>
              <a:buChar char="•"/>
            </a:pPr>
            <a:r>
              <a:rPr lang="en-US" sz="2200" dirty="0"/>
              <a:t>Support for multiple </a:t>
            </a:r>
            <a:r>
              <a:rPr lang="en-US" sz="2200" b="1" dirty="0"/>
              <a:t>Tenants</a:t>
            </a:r>
            <a:r>
              <a:rPr lang="en-US" sz="2200" dirty="0"/>
              <a:t>;</a:t>
            </a:r>
          </a:p>
          <a:p>
            <a:pPr marL="285750" indent="-285750">
              <a:buFont typeface="Arial" panose="020B0604020202020204" pitchFamily="34" charset="0"/>
              <a:buChar char="•"/>
            </a:pPr>
            <a:r>
              <a:rPr lang="en-US" sz="2200" dirty="0"/>
              <a:t>Custom </a:t>
            </a:r>
            <a:r>
              <a:rPr lang="en-US" sz="2200" b="1" dirty="0"/>
              <a:t>Project Tree &amp; Objects Management</a:t>
            </a:r>
          </a:p>
          <a:p>
            <a:pPr marL="285750" indent="-285750">
              <a:buFont typeface="Arial" panose="020B0604020202020204" pitchFamily="34" charset="0"/>
              <a:buChar char="•"/>
            </a:pPr>
            <a:r>
              <a:rPr lang="en-US" sz="2200" b="1" dirty="0"/>
              <a:t>Batch Import </a:t>
            </a:r>
            <a:r>
              <a:rPr lang="en-US" sz="2200" dirty="0"/>
              <a:t>of Documents</a:t>
            </a:r>
          </a:p>
          <a:p>
            <a:pPr marL="285750" indent="-285750">
              <a:buFont typeface="Arial" panose="020B0604020202020204" pitchFamily="34" charset="0"/>
              <a:buChar char="•"/>
            </a:pPr>
            <a:r>
              <a:rPr lang="en-US" sz="2200" dirty="0"/>
              <a:t>Extensible object</a:t>
            </a:r>
            <a:r>
              <a:rPr lang="en-US" sz="2200" b="1" dirty="0"/>
              <a:t> Properties</a:t>
            </a:r>
            <a:r>
              <a:rPr lang="en-US" sz="2200" dirty="0"/>
              <a:t>;</a:t>
            </a:r>
          </a:p>
          <a:p>
            <a:pPr marL="285750" indent="-285750">
              <a:buFont typeface="Arial" panose="020B0604020202020204" pitchFamily="34" charset="0"/>
              <a:buChar char="•"/>
            </a:pPr>
            <a:r>
              <a:rPr lang="en-US" sz="2200" b="1" dirty="0"/>
              <a:t>User-defined Object Type </a:t>
            </a:r>
            <a:r>
              <a:rPr lang="en-US" sz="2200" dirty="0"/>
              <a:t>support:</a:t>
            </a:r>
          </a:p>
          <a:p>
            <a:pPr marL="742950" lvl="1" indent="-285750">
              <a:buFont typeface="Arial" panose="020B0604020202020204" pitchFamily="34" charset="0"/>
              <a:buChar char="•"/>
            </a:pPr>
            <a:r>
              <a:rPr lang="en-US" sz="2200" dirty="0"/>
              <a:t>Document </a:t>
            </a:r>
            <a:r>
              <a:rPr lang="en-US" sz="2200" b="1" dirty="0"/>
              <a:t>Validation</a:t>
            </a:r>
          </a:p>
          <a:p>
            <a:pPr marL="742950" lvl="1" indent="-285750">
              <a:buFont typeface="Arial" panose="020B0604020202020204" pitchFamily="34" charset="0"/>
              <a:buChar char="•"/>
            </a:pPr>
            <a:r>
              <a:rPr lang="en-US" sz="2200" dirty="0"/>
              <a:t>Data </a:t>
            </a:r>
            <a:r>
              <a:rPr lang="en-US" sz="2200" b="1" dirty="0"/>
              <a:t>Extraction</a:t>
            </a:r>
          </a:p>
          <a:p>
            <a:pPr marL="742950" lvl="1" indent="-285750">
              <a:buFont typeface="Arial" panose="020B0604020202020204" pitchFamily="34" charset="0"/>
              <a:buChar char="•"/>
            </a:pPr>
            <a:r>
              <a:rPr lang="en-US" sz="2200" dirty="0"/>
              <a:t>Data </a:t>
            </a:r>
            <a:r>
              <a:rPr lang="en-US" sz="2200" b="1" dirty="0"/>
              <a:t>Visualization</a:t>
            </a:r>
          </a:p>
          <a:p>
            <a:pPr marL="742950" lvl="1" indent="-285750">
              <a:buFont typeface="Arial" panose="020B0604020202020204" pitchFamily="34" charset="0"/>
              <a:buChar char="•"/>
            </a:pPr>
            <a:r>
              <a:rPr lang="en-US" sz="2200" b="1" dirty="0"/>
              <a:t>Properties Templates</a:t>
            </a:r>
          </a:p>
          <a:p>
            <a:pPr marL="742950" lvl="1" indent="-285750">
              <a:buFont typeface="Arial" panose="020B0604020202020204" pitchFamily="34" charset="0"/>
              <a:buChar char="•"/>
            </a:pPr>
            <a:r>
              <a:rPr lang="en-US" sz="2200" b="1" dirty="0"/>
              <a:t>Table Templates</a:t>
            </a:r>
            <a:endParaRPr lang="en-US" sz="2200" dirty="0"/>
          </a:p>
          <a:p>
            <a:pPr marL="285750" indent="-285750">
              <a:buFont typeface="Arial" panose="020B0604020202020204" pitchFamily="34" charset="0"/>
              <a:buChar char="•"/>
            </a:pPr>
            <a:r>
              <a:rPr lang="en-US" sz="2200" b="1" dirty="0"/>
              <a:t>Handover</a:t>
            </a:r>
          </a:p>
          <a:p>
            <a:pPr marL="285750" indent="-285750">
              <a:buFont typeface="Arial" panose="020B0604020202020204" pitchFamily="34" charset="0"/>
              <a:buChar char="•"/>
            </a:pPr>
            <a:r>
              <a:rPr lang="en-US" sz="2200" b="1" dirty="0"/>
              <a:t>Reporting</a:t>
            </a:r>
          </a:p>
          <a:p>
            <a:pPr marL="285750" indent="-285750">
              <a:buFont typeface="Arial" panose="020B0604020202020204" pitchFamily="34" charset="0"/>
              <a:buChar char="•"/>
            </a:pPr>
            <a:r>
              <a:rPr lang="en-US" sz="2200" b="1" dirty="0"/>
              <a:t>UI Customization</a:t>
            </a:r>
            <a:endParaRPr lang="en-US" sz="2200" dirty="0"/>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RDMS Core Features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212487" y="6258876"/>
            <a:ext cx="4781263" cy="485999"/>
          </a:xfrm>
        </p:spPr>
        <p:txBody>
          <a:bodyPr/>
          <a:lstStyle/>
          <a:p>
            <a:pPr indent="0">
              <a:buNone/>
            </a:pPr>
            <a:r>
              <a:rPr lang="de-DE" sz="1000" b="0" dirty="0"/>
              <a:t>RDMS: Research Data Management System</a:t>
            </a:r>
          </a:p>
          <a:p>
            <a:pPr indent="0">
              <a:buNone/>
            </a:pPr>
            <a:endParaRPr lang="en-US" b="0" dirty="0"/>
          </a:p>
        </p:txBody>
      </p:sp>
      <p:pic>
        <p:nvPicPr>
          <p:cNvPr id="1026" name="Picture 2" descr="Nobel Prize in Chemistry 2022: Chemistry That 'Clicks' Into Place - Lindau  Nobel Laureate Meetings">
            <a:extLst>
              <a:ext uri="{FF2B5EF4-FFF2-40B4-BE49-F238E27FC236}">
                <a16:creationId xmlns:a16="http://schemas.microsoft.com/office/drawing/2014/main" id="{6E435DEF-BF13-6FC5-545B-5135E75780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283" y="3285809"/>
            <a:ext cx="3245618" cy="1708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4E97514-BFF7-1162-7166-AA641D2277E6}"/>
              </a:ext>
            </a:extLst>
          </p:cNvPr>
          <p:cNvPicPr>
            <a:picLocks noChangeAspect="1"/>
          </p:cNvPicPr>
          <p:nvPr/>
        </p:nvPicPr>
        <p:blipFill>
          <a:blip r:embed="rId4"/>
          <a:stretch>
            <a:fillRect/>
          </a:stretch>
        </p:blipFill>
        <p:spPr>
          <a:xfrm>
            <a:off x="6340891" y="110533"/>
            <a:ext cx="5722800" cy="2468659"/>
          </a:xfrm>
          <a:prstGeom prst="rect">
            <a:avLst/>
          </a:prstGeom>
        </p:spPr>
      </p:pic>
      <p:sp>
        <p:nvSpPr>
          <p:cNvPr id="15" name="Text Box 10">
            <a:extLst>
              <a:ext uri="{FF2B5EF4-FFF2-40B4-BE49-F238E27FC236}">
                <a16:creationId xmlns:a16="http://schemas.microsoft.com/office/drawing/2014/main" id="{E41AF376-9370-76A5-B0BE-196CC5173D10}"/>
              </a:ext>
            </a:extLst>
          </p:cNvPr>
          <p:cNvSpPr txBox="1">
            <a:spLocks noChangeArrowheads="1"/>
          </p:cNvSpPr>
          <p:nvPr/>
        </p:nvSpPr>
        <p:spPr bwMode="auto">
          <a:xfrm>
            <a:off x="9584732" y="2617888"/>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System</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qualitative composition</a:t>
            </a:r>
            <a:r>
              <a:rPr lang="ru-RU" altLang="ru-RU" sz="1200" dirty="0">
                <a:solidFill>
                  <a:schemeClr val="tx1"/>
                </a:solidFill>
                <a:latin typeface="Arial" panose="020B0604020202020204" pitchFamily="34" charset="0"/>
              </a:rPr>
              <a:t>)</a:t>
            </a:r>
          </a:p>
        </p:txBody>
      </p:sp>
      <p:sp>
        <p:nvSpPr>
          <p:cNvPr id="17" name="Line 11">
            <a:extLst>
              <a:ext uri="{FF2B5EF4-FFF2-40B4-BE49-F238E27FC236}">
                <a16:creationId xmlns:a16="http://schemas.microsoft.com/office/drawing/2014/main" id="{2CEB62FC-6695-4FA4-D886-8678EE25EF87}"/>
              </a:ext>
            </a:extLst>
          </p:cNvPr>
          <p:cNvSpPr>
            <a:spLocks noChangeShapeType="1"/>
          </p:cNvSpPr>
          <p:nvPr/>
        </p:nvSpPr>
        <p:spPr bwMode="auto">
          <a:xfrm flipH="1">
            <a:off x="10661057" y="3265588"/>
            <a:ext cx="3175" cy="5429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Text Box 12">
            <a:extLst>
              <a:ext uri="{FF2B5EF4-FFF2-40B4-BE49-F238E27FC236}">
                <a16:creationId xmlns:a16="http://schemas.microsoft.com/office/drawing/2014/main" id="{22BF6219-EA88-1403-D9B6-8131CBB17657}"/>
              </a:ext>
            </a:extLst>
          </p:cNvPr>
          <p:cNvSpPr txBox="1">
            <a:spLocks noChangeArrowheads="1"/>
          </p:cNvSpPr>
          <p:nvPr/>
        </p:nvSpPr>
        <p:spPr bwMode="auto">
          <a:xfrm>
            <a:off x="9583145" y="4951513"/>
            <a:ext cx="2160587" cy="53181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Modification</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000" dirty="0">
                <a:solidFill>
                  <a:schemeClr val="tx1"/>
                </a:solidFill>
                <a:latin typeface="Arial" panose="020B0604020202020204" pitchFamily="34" charset="0"/>
              </a:rPr>
              <a:t>(</a:t>
            </a:r>
            <a:r>
              <a:rPr lang="en-US" altLang="ru-RU" sz="1000" dirty="0">
                <a:solidFill>
                  <a:schemeClr val="tx1"/>
                </a:solidFill>
                <a:latin typeface="Arial" panose="020B0604020202020204" pitchFamily="34" charset="0"/>
              </a:rPr>
              <a:t>crystal structure type</a:t>
            </a:r>
            <a:r>
              <a:rPr lang="ru-RU" altLang="ru-RU" sz="1000" dirty="0">
                <a:solidFill>
                  <a:schemeClr val="tx1"/>
                </a:solidFill>
                <a:latin typeface="Arial" panose="020B0604020202020204" pitchFamily="34" charset="0"/>
              </a:rPr>
              <a:t>)</a:t>
            </a:r>
          </a:p>
        </p:txBody>
      </p:sp>
      <p:sp>
        <p:nvSpPr>
          <p:cNvPr id="19" name="Text Box 13">
            <a:extLst>
              <a:ext uri="{FF2B5EF4-FFF2-40B4-BE49-F238E27FC236}">
                <a16:creationId xmlns:a16="http://schemas.microsoft.com/office/drawing/2014/main" id="{BEAC829E-E0EE-27D3-1843-944F2D927C90}"/>
              </a:ext>
            </a:extLst>
          </p:cNvPr>
          <p:cNvSpPr txBox="1">
            <a:spLocks noChangeArrowheads="1"/>
          </p:cNvSpPr>
          <p:nvPr/>
        </p:nvSpPr>
        <p:spPr bwMode="auto">
          <a:xfrm>
            <a:off x="9583145" y="3803751"/>
            <a:ext cx="2160587" cy="554037"/>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Substance</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quantitative </a:t>
            </a:r>
            <a:r>
              <a:rPr lang="en-US" altLang="ru-RU" sz="1200" dirty="0">
                <a:solidFill>
                  <a:schemeClr val="tx1"/>
                </a:solidFill>
                <a:latin typeface="Arial" panose="020B0604020202020204" pitchFamily="34" charset="0"/>
              </a:rPr>
              <a:t>composition</a:t>
            </a:r>
            <a:r>
              <a:rPr lang="ru-RU" altLang="ru-RU" sz="1200" dirty="0">
                <a:solidFill>
                  <a:schemeClr val="tx1"/>
                </a:solidFill>
                <a:latin typeface="Arial" panose="020B0604020202020204" pitchFamily="34" charset="0"/>
              </a:rPr>
              <a:t>)</a:t>
            </a:r>
          </a:p>
        </p:txBody>
      </p:sp>
      <p:sp>
        <p:nvSpPr>
          <p:cNvPr id="20" name="Line 15">
            <a:extLst>
              <a:ext uri="{FF2B5EF4-FFF2-40B4-BE49-F238E27FC236}">
                <a16:creationId xmlns:a16="http://schemas.microsoft.com/office/drawing/2014/main" id="{C23164C3-9D8E-3E61-A6CC-7009D1AAA498}"/>
              </a:ext>
            </a:extLst>
          </p:cNvPr>
          <p:cNvSpPr>
            <a:spLocks noChangeShapeType="1"/>
          </p:cNvSpPr>
          <p:nvPr/>
        </p:nvSpPr>
        <p:spPr bwMode="auto">
          <a:xfrm flipH="1">
            <a:off x="10662645" y="5478563"/>
            <a:ext cx="1587" cy="5238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 name="Text Box 16">
            <a:extLst>
              <a:ext uri="{FF2B5EF4-FFF2-40B4-BE49-F238E27FC236}">
                <a16:creationId xmlns:a16="http://schemas.microsoft.com/office/drawing/2014/main" id="{EFC85CBC-8BB4-CC41-AF0F-77638C5369C4}"/>
              </a:ext>
            </a:extLst>
          </p:cNvPr>
          <p:cNvSpPr txBox="1">
            <a:spLocks noChangeArrowheads="1"/>
          </p:cNvSpPr>
          <p:nvPr/>
        </p:nvSpPr>
        <p:spPr bwMode="auto">
          <a:xfrm>
            <a:off x="10454682" y="5923063"/>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dirty="0">
                <a:solidFill>
                  <a:schemeClr val="tx2"/>
                </a:solidFill>
                <a:latin typeface="Arial" panose="020B0604020202020204" pitchFamily="34" charset="0"/>
              </a:rPr>
              <a:t>…</a:t>
            </a:r>
            <a:endParaRPr lang="ru-RU" altLang="ru-RU" sz="1800" b="1" dirty="0">
              <a:solidFill>
                <a:schemeClr val="tx2"/>
              </a:solidFill>
              <a:latin typeface="Arial" panose="020B0604020202020204" pitchFamily="34" charset="0"/>
            </a:endParaRPr>
          </a:p>
        </p:txBody>
      </p:sp>
      <p:sp>
        <p:nvSpPr>
          <p:cNvPr id="22" name="Line 36">
            <a:extLst>
              <a:ext uri="{FF2B5EF4-FFF2-40B4-BE49-F238E27FC236}">
                <a16:creationId xmlns:a16="http://schemas.microsoft.com/office/drawing/2014/main" id="{C2B80903-E1CA-7529-0A94-5DFE52F9A4E9}"/>
              </a:ext>
            </a:extLst>
          </p:cNvPr>
          <p:cNvSpPr>
            <a:spLocks noChangeShapeType="1"/>
          </p:cNvSpPr>
          <p:nvPr/>
        </p:nvSpPr>
        <p:spPr bwMode="auto">
          <a:xfrm>
            <a:off x="10668995" y="4367313"/>
            <a:ext cx="1587" cy="593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 name="Text Box 52">
            <a:extLst>
              <a:ext uri="{FF2B5EF4-FFF2-40B4-BE49-F238E27FC236}">
                <a16:creationId xmlns:a16="http://schemas.microsoft.com/office/drawing/2014/main" id="{21C8B647-8604-A7D2-57FB-05E42CFC7565}"/>
              </a:ext>
            </a:extLst>
          </p:cNvPr>
          <p:cNvSpPr txBox="1">
            <a:spLocks noChangeArrowheads="1"/>
          </p:cNvSpPr>
          <p:nvPr/>
        </p:nvSpPr>
        <p:spPr bwMode="auto">
          <a:xfrm>
            <a:off x="9584732" y="3265588"/>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dirty="0">
                <a:solidFill>
                  <a:schemeClr val="tx1"/>
                </a:solidFill>
                <a:latin typeface="Arial" panose="020B0604020202020204" pitchFamily="34" charset="0"/>
              </a:rPr>
              <a:t>Co-O</a:t>
            </a:r>
            <a:endParaRPr lang="ru-RU" altLang="ru-RU" sz="2000" dirty="0">
              <a:solidFill>
                <a:schemeClr val="tx1"/>
              </a:solidFill>
              <a:latin typeface="Arial" panose="020B0604020202020204" pitchFamily="34" charset="0"/>
            </a:endParaRPr>
          </a:p>
        </p:txBody>
      </p:sp>
      <p:sp>
        <p:nvSpPr>
          <p:cNvPr id="24" name="Rectangle 53">
            <a:extLst>
              <a:ext uri="{FF2B5EF4-FFF2-40B4-BE49-F238E27FC236}">
                <a16:creationId xmlns:a16="http://schemas.microsoft.com/office/drawing/2014/main" id="{DA0D6733-10BB-5509-1855-7648CE847A76}"/>
              </a:ext>
            </a:extLst>
          </p:cNvPr>
          <p:cNvSpPr>
            <a:spLocks noChangeArrowheads="1"/>
          </p:cNvSpPr>
          <p:nvPr/>
        </p:nvSpPr>
        <p:spPr bwMode="auto">
          <a:xfrm>
            <a:off x="9511707" y="4416526"/>
            <a:ext cx="10390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000" dirty="0">
                <a:solidFill>
                  <a:schemeClr val="tx1"/>
                </a:solidFill>
                <a:latin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
        <p:nvSpPr>
          <p:cNvPr id="25" name="Rectangle 54">
            <a:extLst>
              <a:ext uri="{FF2B5EF4-FFF2-40B4-BE49-F238E27FC236}">
                <a16:creationId xmlns:a16="http://schemas.microsoft.com/office/drawing/2014/main" id="{484D7691-1152-1A0C-8B67-39033A4405B0}"/>
              </a:ext>
            </a:extLst>
          </p:cNvPr>
          <p:cNvSpPr>
            <a:spLocks noChangeArrowheads="1"/>
          </p:cNvSpPr>
          <p:nvPr/>
        </p:nvSpPr>
        <p:spPr bwMode="auto">
          <a:xfrm>
            <a:off x="9511707" y="5497613"/>
            <a:ext cx="1181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l-GR" altLang="ru-RU" sz="2000" i="1" dirty="0">
                <a:solidFill>
                  <a:schemeClr val="tx1"/>
                </a:solidFill>
                <a:latin typeface="Arial" panose="020B0604020202020204" pitchFamily="34" charset="0"/>
                <a:cs typeface="Arial" panose="020B0604020202020204" pitchFamily="34" charset="0"/>
              </a:rPr>
              <a:t>β</a:t>
            </a:r>
            <a:r>
              <a:rPr lang="en-US" altLang="ru-RU" sz="2000" dirty="0">
                <a:solidFill>
                  <a:schemeClr val="tx1"/>
                </a:solidFill>
                <a:latin typeface="Arial" panose="020B0604020202020204" pitchFamily="34" charset="0"/>
                <a:cs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Tree>
    <p:extLst>
      <p:ext uri="{BB962C8B-B14F-4D97-AF65-F5344CB8AC3E}">
        <p14:creationId xmlns:p14="http://schemas.microsoft.com/office/powerpoint/2010/main" val="1821214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sz="3733" dirty="0"/>
              <a:t> Extended Properties: the basics</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6374921" y="6362393"/>
            <a:ext cx="4607403" cy="485999"/>
          </a:xfrm>
        </p:spPr>
        <p:txBody>
          <a:bodyPr/>
          <a:lstStyle/>
          <a:p>
            <a:pPr indent="0" defTabSz="914377">
              <a:buNone/>
            </a:pPr>
            <a:r>
              <a:rPr lang="en-US" altLang="ru-RU" sz="10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https://en.wikipedia.org/wiki/Data_type</a:t>
            </a:r>
            <a:endParaRPr lang="en-US" altLang="ru-RU" sz="1000" b="0" dirty="0">
              <a:solidFill>
                <a:srgbClr val="0070C0"/>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b="1" dirty="0">
                <a:solidFill>
                  <a:prstClr val="black"/>
                </a:solidFill>
                <a:latin typeface="+mn-lt"/>
              </a:rPr>
              <a:t>All values are to be stored using appropriate data types!</a:t>
            </a:r>
            <a:endParaRPr lang="en-US" altLang="ru-RU" sz="2800" dirty="0">
              <a:solidFill>
                <a:prstClr val="black"/>
              </a:solidFill>
              <a:latin typeface="+mn-lt"/>
            </a:endParaRPr>
          </a:p>
          <a:p>
            <a:pPr defTabSz="914377">
              <a:spcBef>
                <a:spcPts val="1200"/>
              </a:spcBef>
            </a:pPr>
            <a:r>
              <a:rPr lang="en-US" altLang="ru-RU" sz="1800" b="1" dirty="0">
                <a:solidFill>
                  <a:prstClr val="black"/>
                </a:solidFill>
                <a:latin typeface="+mn-lt"/>
              </a:rPr>
              <a:t>DEFINITION: </a:t>
            </a:r>
            <a:r>
              <a:rPr lang="en-US" altLang="ru-RU" sz="1800" dirty="0">
                <a:solidFill>
                  <a:prstClr val="black"/>
                </a:solidFill>
                <a:latin typeface="+mn-lt"/>
              </a:rPr>
              <a:t>Data type is a collection or grouping of data values, usually specified by a </a:t>
            </a:r>
            <a:r>
              <a:rPr lang="en-US" altLang="ru-RU" sz="1800" b="1" dirty="0">
                <a:solidFill>
                  <a:prstClr val="black"/>
                </a:solidFill>
                <a:latin typeface="+mn-lt"/>
              </a:rPr>
              <a:t>set of possible values</a:t>
            </a:r>
            <a:r>
              <a:rPr lang="en-US" altLang="ru-RU" sz="1800" dirty="0">
                <a:solidFill>
                  <a:prstClr val="black"/>
                </a:solidFill>
                <a:latin typeface="+mn-lt"/>
              </a:rPr>
              <a:t>, a </a:t>
            </a:r>
            <a:r>
              <a:rPr lang="en-US" altLang="ru-RU" sz="1800" b="1" dirty="0">
                <a:solidFill>
                  <a:prstClr val="black"/>
                </a:solidFill>
                <a:latin typeface="+mn-lt"/>
              </a:rPr>
              <a:t>set of allowed operations</a:t>
            </a:r>
            <a:r>
              <a:rPr lang="en-US" altLang="ru-RU" sz="1800" dirty="0">
                <a:solidFill>
                  <a:prstClr val="black"/>
                </a:solidFill>
                <a:latin typeface="+mn-lt"/>
              </a:rPr>
              <a:t> on these values</a:t>
            </a:r>
            <a:r>
              <a:rPr lang="en-US" altLang="ru-RU" sz="1800" dirty="0">
                <a:solidFill>
                  <a:schemeClr val="bg1">
                    <a:lumMod val="50000"/>
                  </a:schemeClr>
                </a:solidFill>
                <a:latin typeface="+mn-lt"/>
              </a:rPr>
              <a:t>, and/or a representation of these values as machine types.</a:t>
            </a:r>
            <a:endParaRPr lang="ru-RU" altLang="ru-RU" sz="1800" i="1" dirty="0">
              <a:solidFill>
                <a:schemeClr val="bg1">
                  <a:lumMod val="50000"/>
                </a:schemeClr>
              </a:solidFill>
              <a:latin typeface="+mn-lt"/>
            </a:endParaRPr>
          </a:p>
        </p:txBody>
      </p: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136952" y="2067851"/>
            <a:ext cx="1205504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u="sng" dirty="0">
                <a:solidFill>
                  <a:prstClr val="black"/>
                </a:solidFill>
                <a:latin typeface="+mn-lt"/>
              </a:rPr>
              <a:t>Supported data types</a:t>
            </a:r>
            <a:r>
              <a:rPr lang="en-US" altLang="ru-RU" sz="1800" dirty="0">
                <a:solidFill>
                  <a:prstClr val="black"/>
                </a:solidFill>
                <a:latin typeface="+mn-lt"/>
              </a:rPr>
              <a:t> (and their visualization in the search form):</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Int</a:t>
            </a:r>
            <a:r>
              <a:rPr lang="en-US" altLang="ru-RU" sz="1800" dirty="0">
                <a:solidFill>
                  <a:prstClr val="black"/>
                </a:solidFill>
                <a:latin typeface="+mn-lt"/>
              </a:rPr>
              <a:t> – integer values (64-bit signed integer) in range [-9 223 372 036 854 775 808; 9 223 372 036 854 775 807].</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Float</a:t>
            </a:r>
            <a:r>
              <a:rPr lang="en-US" altLang="ru-RU" sz="1800" dirty="0">
                <a:solidFill>
                  <a:prstClr val="black"/>
                </a:solidFill>
                <a:latin typeface="+mn-lt"/>
              </a:rPr>
              <a:t> – double-precision floating-point (8 bytes, IEEE-754), ±5.0×10</a:t>
            </a:r>
            <a:r>
              <a:rPr lang="en-US" altLang="ru-RU" sz="1800" baseline="30000" dirty="0">
                <a:solidFill>
                  <a:prstClr val="black"/>
                </a:solidFill>
                <a:latin typeface="+mn-lt"/>
              </a:rPr>
              <a:t>−324</a:t>
            </a:r>
            <a:r>
              <a:rPr lang="en-US" altLang="ru-RU" sz="1800" dirty="0">
                <a:solidFill>
                  <a:prstClr val="black"/>
                </a:solidFill>
                <a:latin typeface="+mn-lt"/>
              </a:rPr>
              <a:t> to ±1.7 × 10</a:t>
            </a:r>
            <a:r>
              <a:rPr lang="en-US" altLang="ru-RU" sz="1800" baseline="30000" dirty="0">
                <a:solidFill>
                  <a:prstClr val="black"/>
                </a:solidFill>
                <a:latin typeface="+mn-lt"/>
              </a:rPr>
              <a:t>308</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String </a:t>
            </a:r>
            <a:r>
              <a:rPr lang="en-US" altLang="ru-RU" sz="1800" dirty="0">
                <a:solidFill>
                  <a:prstClr val="black"/>
                </a:solidFill>
                <a:latin typeface="+mn-lt"/>
              </a:rPr>
              <a:t>– any characters sequence no longer than 4096 symbols.</a:t>
            </a:r>
          </a:p>
          <a:p>
            <a:pPr marL="228594" indent="-228594" defTabSz="914377">
              <a:spcBef>
                <a:spcPts val="0"/>
              </a:spcBef>
              <a:buFont typeface="Arial" panose="020B0604020202020204" pitchFamily="34" charset="0"/>
              <a:buChar char="•"/>
            </a:pPr>
            <a:r>
              <a:rPr lang="en-US" altLang="ru-RU" sz="1800" b="1" dirty="0" err="1">
                <a:solidFill>
                  <a:prstClr val="black"/>
                </a:solidFill>
                <a:latin typeface="+mn-lt"/>
              </a:rPr>
              <a:t>BigString</a:t>
            </a:r>
            <a:r>
              <a:rPr lang="en-US" altLang="ru-RU" sz="1800" dirty="0">
                <a:solidFill>
                  <a:prstClr val="black"/>
                </a:solidFill>
                <a:latin typeface="+mn-lt"/>
              </a:rPr>
              <a:t> – any characters sequence no longer than 2 147 483 647 symbols (2 Gb).</a:t>
            </a:r>
          </a:p>
        </p:txBody>
      </p:sp>
      <p:pic>
        <p:nvPicPr>
          <p:cNvPr id="5" name="Picture 4">
            <a:extLst>
              <a:ext uri="{FF2B5EF4-FFF2-40B4-BE49-F238E27FC236}">
                <a16:creationId xmlns:a16="http://schemas.microsoft.com/office/drawing/2014/main" id="{831E7AB6-4DA6-FB6C-02D2-EA508C7D853D}"/>
              </a:ext>
            </a:extLst>
          </p:cNvPr>
          <p:cNvPicPr>
            <a:picLocks noChangeAspect="1"/>
          </p:cNvPicPr>
          <p:nvPr/>
        </p:nvPicPr>
        <p:blipFill>
          <a:blip r:embed="rId4"/>
          <a:stretch>
            <a:fillRect/>
          </a:stretch>
        </p:blipFill>
        <p:spPr>
          <a:xfrm>
            <a:off x="1237050" y="2677854"/>
            <a:ext cx="9697803" cy="457264"/>
          </a:xfrm>
          <a:prstGeom prst="rect">
            <a:avLst/>
          </a:prstGeom>
        </p:spPr>
      </p:pic>
      <p:pic>
        <p:nvPicPr>
          <p:cNvPr id="7" name="Picture 6">
            <a:extLst>
              <a:ext uri="{FF2B5EF4-FFF2-40B4-BE49-F238E27FC236}">
                <a16:creationId xmlns:a16="http://schemas.microsoft.com/office/drawing/2014/main" id="{325B5A96-3374-3E36-27E6-9D887E8C0D33}"/>
              </a:ext>
            </a:extLst>
          </p:cNvPr>
          <p:cNvPicPr>
            <a:picLocks noChangeAspect="1"/>
          </p:cNvPicPr>
          <p:nvPr/>
        </p:nvPicPr>
        <p:blipFill>
          <a:blip r:embed="rId5"/>
          <a:stretch>
            <a:fillRect/>
          </a:stretch>
        </p:blipFill>
        <p:spPr>
          <a:xfrm>
            <a:off x="1232287" y="3508147"/>
            <a:ext cx="9707330" cy="504895"/>
          </a:xfrm>
          <a:prstGeom prst="rect">
            <a:avLst/>
          </a:prstGeom>
        </p:spPr>
      </p:pic>
      <p:pic>
        <p:nvPicPr>
          <p:cNvPr id="30" name="Picture 29">
            <a:extLst>
              <a:ext uri="{FF2B5EF4-FFF2-40B4-BE49-F238E27FC236}">
                <a16:creationId xmlns:a16="http://schemas.microsoft.com/office/drawing/2014/main" id="{6FC980C9-F13F-C058-4638-1DBF42AC7A1B}"/>
              </a:ext>
            </a:extLst>
          </p:cNvPr>
          <p:cNvPicPr>
            <a:picLocks noChangeAspect="1"/>
          </p:cNvPicPr>
          <p:nvPr/>
        </p:nvPicPr>
        <p:blipFill rotWithShape="1">
          <a:blip r:embed="rId6"/>
          <a:srcRect b="15359"/>
          <a:stretch/>
        </p:blipFill>
        <p:spPr>
          <a:xfrm>
            <a:off x="1202142" y="4743704"/>
            <a:ext cx="9707330" cy="1346545"/>
          </a:xfrm>
          <a:prstGeom prst="rect">
            <a:avLst/>
          </a:prstGeom>
        </p:spPr>
      </p:pic>
      <p:cxnSp>
        <p:nvCxnSpPr>
          <p:cNvPr id="31" name="Straight Arrow Connector 30">
            <a:extLst>
              <a:ext uri="{FF2B5EF4-FFF2-40B4-BE49-F238E27FC236}">
                <a16:creationId xmlns:a16="http://schemas.microsoft.com/office/drawing/2014/main" id="{5EA31A55-EEEB-0810-68FC-C31331CEF22D}"/>
              </a:ext>
            </a:extLst>
          </p:cNvPr>
          <p:cNvCxnSpPr>
            <a:cxnSpLocks/>
          </p:cNvCxnSpPr>
          <p:nvPr/>
        </p:nvCxnSpPr>
        <p:spPr>
          <a:xfrm>
            <a:off x="3184418" y="3156098"/>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567A609-32BD-C1CA-C2A5-470D40F4A773}"/>
              </a:ext>
            </a:extLst>
          </p:cNvPr>
          <p:cNvCxnSpPr>
            <a:cxnSpLocks/>
          </p:cNvCxnSpPr>
          <p:nvPr/>
        </p:nvCxnSpPr>
        <p:spPr>
          <a:xfrm>
            <a:off x="3186093" y="4021929"/>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4FC439-A97E-8A15-24E4-000628C59B43}"/>
              </a:ext>
            </a:extLst>
          </p:cNvPr>
          <p:cNvCxnSpPr>
            <a:cxnSpLocks/>
          </p:cNvCxnSpPr>
          <p:nvPr/>
        </p:nvCxnSpPr>
        <p:spPr>
          <a:xfrm>
            <a:off x="3197816" y="5550948"/>
            <a:ext cx="4338448"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84F2BFD-F1EE-CBA5-188B-CE2AB68D31CC}"/>
              </a:ext>
            </a:extLst>
          </p:cNvPr>
          <p:cNvSpPr txBox="1"/>
          <p:nvPr/>
        </p:nvSpPr>
        <p:spPr>
          <a:xfrm>
            <a:off x="105673" y="682874"/>
            <a:ext cx="6129068" cy="307777"/>
          </a:xfrm>
          <a:prstGeom prst="rect">
            <a:avLst/>
          </a:prstGeom>
          <a:noFill/>
        </p:spPr>
        <p:txBody>
          <a:bodyPr wrap="square">
            <a:spAutoFit/>
          </a:bodyPr>
          <a:lstStyle/>
          <a:p>
            <a:r>
              <a:rPr lang="en-US" altLang="ru-RU" sz="1400" b="1" dirty="0">
                <a:solidFill>
                  <a:srgbClr val="0070C0"/>
                </a:solidFill>
                <a:latin typeface="+mn-lt"/>
              </a:rPr>
              <a:t>Motivation: </a:t>
            </a:r>
            <a:r>
              <a:rPr lang="en-US" altLang="ru-RU" sz="1400" dirty="0">
                <a:solidFill>
                  <a:srgbClr val="0070C0"/>
                </a:solidFill>
                <a:latin typeface="+mn-lt"/>
              </a:rPr>
              <a:t>to extend object description by adding more data</a:t>
            </a:r>
            <a:r>
              <a:rPr lang="en-US" altLang="ru-RU" sz="1400" dirty="0">
                <a:solidFill>
                  <a:srgbClr val="0070C0"/>
                </a:solidFill>
              </a:rPr>
              <a:t>/metadata</a:t>
            </a:r>
            <a:endParaRPr lang="en-US" dirty="0">
              <a:solidFill>
                <a:srgbClr val="0070C0"/>
              </a:solidFill>
            </a:endParaRPr>
          </a:p>
        </p:txBody>
      </p:sp>
    </p:spTree>
    <p:extLst>
      <p:ext uri="{BB962C8B-B14F-4D97-AF65-F5344CB8AC3E}">
        <p14:creationId xmlns:p14="http://schemas.microsoft.com/office/powerpoint/2010/main" val="955123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Representing Table Data</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6297284" y="6362393"/>
            <a:ext cx="3579962" cy="485999"/>
          </a:xfrm>
        </p:spPr>
        <p:txBody>
          <a:bodyPr>
            <a:normAutofit fontScale="77500" lnSpcReduction="20000"/>
          </a:bodyPr>
          <a:lstStyle/>
          <a:p>
            <a:pPr indent="0" defTabSz="914377">
              <a:buNone/>
            </a:pPr>
            <a:r>
              <a:rPr lang="en-US" altLang="ru-RU" sz="1000" b="0" dirty="0">
                <a:solidFill>
                  <a:prstClr val="black"/>
                </a:solidFill>
                <a:latin typeface="Arial" panose="020B0604020202020204" pitchFamily="34" charset="0"/>
              </a:rPr>
              <a:t>User view: </a:t>
            </a:r>
            <a:r>
              <a:rPr lang="en-US" altLang="ru-RU" sz="1000" b="0" dirty="0">
                <a:solidFill>
                  <a:prstClr val="black"/>
                </a:solidFill>
                <a:latin typeface="Arial" panose="020B0604020202020204" pitchFamily="34" charset="0"/>
                <a:hlinkClick r:id="rId3"/>
              </a:rPr>
              <a:t>https://demo.mdi.ruhr-uni-bochum.de/object/ag2s-4870</a:t>
            </a:r>
            <a:endParaRPr lang="en-US" altLang="ru-RU" sz="1000" b="0" dirty="0">
              <a:solidFill>
                <a:prstClr val="black"/>
              </a:solidFill>
              <a:latin typeface="Arial" panose="020B0604020202020204" pitchFamily="34" charset="0"/>
            </a:endParaRPr>
          </a:p>
          <a:p>
            <a:pPr indent="0" defTabSz="914377">
              <a:buNone/>
            </a:pPr>
            <a:r>
              <a:rPr lang="en-US" altLang="ru-RU" sz="1000" b="0" dirty="0">
                <a:solidFill>
                  <a:prstClr val="black"/>
                </a:solidFill>
                <a:latin typeface="Arial" panose="020B0604020202020204" pitchFamily="34" charset="0"/>
              </a:rPr>
              <a:t>Admin view: </a:t>
            </a:r>
            <a:r>
              <a:rPr lang="en-US" altLang="ru-RU" sz="1000" b="0" dirty="0">
                <a:solidFill>
                  <a:prstClr val="black"/>
                </a:solidFill>
                <a:latin typeface="Arial" panose="020B0604020202020204" pitchFamily="34" charset="0"/>
                <a:hlinkClick r:id="rId4"/>
              </a:rPr>
              <a:t>https://demo.mdi.ruhr-uni-bochum.de/adminobject/edititem/4870</a:t>
            </a:r>
            <a:endParaRPr lang="en-US" b="0"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add additional properties values (or even a table) to object and afterwards make search on them.</a:t>
            </a:r>
          </a:p>
          <a:p>
            <a:pPr defTabSz="914377">
              <a:spcBef>
                <a:spcPts val="0"/>
              </a:spcBef>
            </a:pPr>
            <a:r>
              <a:rPr lang="en-US" altLang="ru-RU" sz="1800" b="1" dirty="0">
                <a:solidFill>
                  <a:prstClr val="white">
                    <a:lumMod val="50000"/>
                  </a:prstClr>
                </a:solidFill>
                <a:latin typeface="+mn-lt"/>
              </a:rPr>
              <a:t>OR</a:t>
            </a:r>
          </a:p>
          <a:p>
            <a:pPr defTabSz="914377">
              <a:spcBef>
                <a:spcPts val="0"/>
              </a:spcBef>
            </a:pPr>
            <a:r>
              <a:rPr lang="en-US" altLang="ru-RU" sz="1800" b="1" i="1" dirty="0">
                <a:solidFill>
                  <a:srgbClr val="0070C0"/>
                </a:solidFill>
                <a:latin typeface="+mn-lt"/>
              </a:rPr>
              <a:t>When the existing fields set is not enough…</a:t>
            </a:r>
          </a:p>
          <a:p>
            <a:pPr defTabSz="914377">
              <a:spcBef>
                <a:spcPts val="1200"/>
              </a:spcBef>
            </a:pPr>
            <a:r>
              <a:rPr lang="en-US" altLang="ru-RU" sz="1800" b="1" dirty="0">
                <a:solidFill>
                  <a:prstClr val="black"/>
                </a:solidFill>
                <a:latin typeface="+mn-lt"/>
              </a:rPr>
              <a:t>Task: associate table with object</a:t>
            </a:r>
            <a:endParaRPr lang="ru-RU" altLang="ru-RU" sz="1800" i="1" dirty="0">
              <a:solidFill>
                <a:srgbClr val="0070C0"/>
              </a:solidFill>
              <a:latin typeface="+mn-lt"/>
            </a:endParaRPr>
          </a:p>
        </p:txBody>
      </p:sp>
      <p:pic>
        <p:nvPicPr>
          <p:cNvPr id="9" name="Picture 8">
            <a:extLst>
              <a:ext uri="{FF2B5EF4-FFF2-40B4-BE49-F238E27FC236}">
                <a16:creationId xmlns:a16="http://schemas.microsoft.com/office/drawing/2014/main" id="{77D69669-67FF-4210-B4A7-FF1111287D0B}"/>
              </a:ext>
            </a:extLst>
          </p:cNvPr>
          <p:cNvPicPr>
            <a:picLocks noChangeAspect="1"/>
          </p:cNvPicPr>
          <p:nvPr/>
        </p:nvPicPr>
        <p:blipFill>
          <a:blip r:embed="rId5"/>
          <a:stretch>
            <a:fillRect/>
          </a:stretch>
        </p:blipFill>
        <p:spPr>
          <a:xfrm>
            <a:off x="93256" y="2082922"/>
            <a:ext cx="5240851" cy="2060049"/>
          </a:xfrm>
          <a:prstGeom prst="rect">
            <a:avLst/>
          </a:prstGeom>
          <a:ln>
            <a:solidFill>
              <a:srgbClr val="0070C0"/>
            </a:solidFill>
          </a:ln>
        </p:spPr>
      </p:pic>
      <p:pic>
        <p:nvPicPr>
          <p:cNvPr id="11" name="Picture 10">
            <a:extLst>
              <a:ext uri="{FF2B5EF4-FFF2-40B4-BE49-F238E27FC236}">
                <a16:creationId xmlns:a16="http://schemas.microsoft.com/office/drawing/2014/main" id="{CF85AF0E-1328-7380-BA0D-9445801EDE66}"/>
              </a:ext>
            </a:extLst>
          </p:cNvPr>
          <p:cNvPicPr>
            <a:picLocks noChangeAspect="1"/>
          </p:cNvPicPr>
          <p:nvPr/>
        </p:nvPicPr>
        <p:blipFill>
          <a:blip r:embed="rId6"/>
          <a:stretch>
            <a:fillRect/>
          </a:stretch>
        </p:blipFill>
        <p:spPr>
          <a:xfrm>
            <a:off x="5454384" y="1200504"/>
            <a:ext cx="6625648" cy="2942467"/>
          </a:xfrm>
          <a:prstGeom prst="rect">
            <a:avLst/>
          </a:prstGeom>
          <a:ln>
            <a:solidFill>
              <a:srgbClr val="0070C0"/>
            </a:solidFill>
          </a:ln>
        </p:spPr>
      </p:pic>
      <p:sp>
        <p:nvSpPr>
          <p:cNvPr id="12" name="Arrow: Curved Down 11">
            <a:extLst>
              <a:ext uri="{FF2B5EF4-FFF2-40B4-BE49-F238E27FC236}">
                <a16:creationId xmlns:a16="http://schemas.microsoft.com/office/drawing/2014/main" id="{F353C0BD-3099-590D-58F0-3B1D203EF447}"/>
              </a:ext>
            </a:extLst>
          </p:cNvPr>
          <p:cNvSpPr/>
          <p:nvPr/>
        </p:nvSpPr>
        <p:spPr>
          <a:xfrm>
            <a:off x="4751851" y="1041234"/>
            <a:ext cx="3456384" cy="1048265"/>
          </a:xfrm>
          <a:prstGeom prst="curved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Rectangle: Rounded Corners 13">
            <a:extLst>
              <a:ext uri="{FF2B5EF4-FFF2-40B4-BE49-F238E27FC236}">
                <a16:creationId xmlns:a16="http://schemas.microsoft.com/office/drawing/2014/main" id="{400C6037-F7E3-EC3E-B182-5B219AB2811E}"/>
              </a:ext>
            </a:extLst>
          </p:cNvPr>
          <p:cNvSpPr/>
          <p:nvPr/>
        </p:nvSpPr>
        <p:spPr>
          <a:xfrm>
            <a:off x="111968" y="3421109"/>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Row=2</a:t>
            </a:r>
          </a:p>
        </p:txBody>
      </p:sp>
      <p:sp>
        <p:nvSpPr>
          <p:cNvPr id="15" name="Rectangle: Rounded Corners 14">
            <a:extLst>
              <a:ext uri="{FF2B5EF4-FFF2-40B4-BE49-F238E27FC236}">
                <a16:creationId xmlns:a16="http://schemas.microsoft.com/office/drawing/2014/main" id="{4578545E-166A-FD60-0E40-71E20CF3A222}"/>
              </a:ext>
            </a:extLst>
          </p:cNvPr>
          <p:cNvSpPr/>
          <p:nvPr/>
        </p:nvSpPr>
        <p:spPr>
          <a:xfrm>
            <a:off x="105776" y="3909054"/>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Row=3</a:t>
            </a:r>
          </a:p>
        </p:txBody>
      </p:sp>
      <p:sp>
        <p:nvSpPr>
          <p:cNvPr id="16" name="Rectangle: Rounded Corners 15">
            <a:extLst>
              <a:ext uri="{FF2B5EF4-FFF2-40B4-BE49-F238E27FC236}">
                <a16:creationId xmlns:a16="http://schemas.microsoft.com/office/drawing/2014/main" id="{046FE6F9-BBC1-0519-C27F-9E1E1A61A9FF}"/>
              </a:ext>
            </a:extLst>
          </p:cNvPr>
          <p:cNvSpPr/>
          <p:nvPr/>
        </p:nvSpPr>
        <p:spPr>
          <a:xfrm>
            <a:off x="110352" y="2944105"/>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Row=1</a:t>
            </a:r>
          </a:p>
        </p:txBody>
      </p:sp>
      <p:sp>
        <p:nvSpPr>
          <p:cNvPr id="19" name="Rectangle 18">
            <a:extLst>
              <a:ext uri="{FF2B5EF4-FFF2-40B4-BE49-F238E27FC236}">
                <a16:creationId xmlns:a16="http://schemas.microsoft.com/office/drawing/2014/main" id="{9BA16646-06AD-20CA-70C3-622D74CAE95F}"/>
              </a:ext>
            </a:extLst>
          </p:cNvPr>
          <p:cNvSpPr/>
          <p:nvPr/>
        </p:nvSpPr>
        <p:spPr>
          <a:xfrm>
            <a:off x="2249224" y="4182480"/>
            <a:ext cx="940216" cy="232081"/>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Float </a:t>
            </a:r>
            <a:r>
              <a:rPr lang="en-US" sz="1333" dirty="0">
                <a:solidFill>
                  <a:prstClr val="white">
                    <a:lumMod val="50000"/>
                  </a:prstClr>
                </a:solidFill>
                <a:latin typeface="Arial" panose="020B0604020202020204"/>
              </a:rPr>
              <a:t>x2</a:t>
            </a:r>
          </a:p>
        </p:txBody>
      </p:sp>
      <p:sp>
        <p:nvSpPr>
          <p:cNvPr id="20" name="Rectangle 19">
            <a:extLst>
              <a:ext uri="{FF2B5EF4-FFF2-40B4-BE49-F238E27FC236}">
                <a16:creationId xmlns:a16="http://schemas.microsoft.com/office/drawing/2014/main" id="{5A39BE65-792C-3071-0FC6-19F928248790}"/>
              </a:ext>
            </a:extLst>
          </p:cNvPr>
          <p:cNvSpPr/>
          <p:nvPr/>
        </p:nvSpPr>
        <p:spPr>
          <a:xfrm>
            <a:off x="3219939" y="4179136"/>
            <a:ext cx="1243879" cy="235424"/>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Int </a:t>
            </a:r>
            <a:r>
              <a:rPr lang="en-US" sz="1333" dirty="0">
                <a:solidFill>
                  <a:prstClr val="white">
                    <a:lumMod val="50000"/>
                  </a:prstClr>
                </a:solidFill>
                <a:latin typeface="Arial" panose="020B0604020202020204"/>
              </a:rPr>
              <a:t>x2</a:t>
            </a:r>
          </a:p>
        </p:txBody>
      </p:sp>
      <p:sp>
        <p:nvSpPr>
          <p:cNvPr id="21" name="Rectangle 20">
            <a:extLst>
              <a:ext uri="{FF2B5EF4-FFF2-40B4-BE49-F238E27FC236}">
                <a16:creationId xmlns:a16="http://schemas.microsoft.com/office/drawing/2014/main" id="{6130C332-FA94-9390-4528-09D5048F4F53}"/>
              </a:ext>
            </a:extLst>
          </p:cNvPr>
          <p:cNvSpPr/>
          <p:nvPr/>
        </p:nvSpPr>
        <p:spPr>
          <a:xfrm>
            <a:off x="105777" y="4176978"/>
            <a:ext cx="2117163" cy="237583"/>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 </a:t>
            </a:r>
            <a:r>
              <a:rPr lang="en-US" sz="1333" dirty="0">
                <a:solidFill>
                  <a:prstClr val="white">
                    <a:lumMod val="50000"/>
                  </a:prstClr>
                </a:solidFill>
                <a:latin typeface="Arial" panose="020B0604020202020204"/>
              </a:rPr>
              <a:t>x3</a:t>
            </a:r>
          </a:p>
        </p:txBody>
      </p:sp>
      <p:sp>
        <p:nvSpPr>
          <p:cNvPr id="22" name="Rectangle 21">
            <a:extLst>
              <a:ext uri="{FF2B5EF4-FFF2-40B4-BE49-F238E27FC236}">
                <a16:creationId xmlns:a16="http://schemas.microsoft.com/office/drawing/2014/main" id="{AEBD4FBB-CFD4-A13E-458A-EFF3F1226987}"/>
              </a:ext>
            </a:extLst>
          </p:cNvPr>
          <p:cNvSpPr/>
          <p:nvPr/>
        </p:nvSpPr>
        <p:spPr>
          <a:xfrm>
            <a:off x="4494316" y="4179130"/>
            <a:ext cx="842785" cy="232081"/>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a:t>
            </a:r>
          </a:p>
        </p:txBody>
      </p:sp>
      <p:cxnSp>
        <p:nvCxnSpPr>
          <p:cNvPr id="23" name="Straight Arrow Connector 22">
            <a:extLst>
              <a:ext uri="{FF2B5EF4-FFF2-40B4-BE49-F238E27FC236}">
                <a16:creationId xmlns:a16="http://schemas.microsoft.com/office/drawing/2014/main" id="{4DD8D3FF-5F30-90A0-DB99-9B46E23EECE5}"/>
              </a:ext>
            </a:extLst>
          </p:cNvPr>
          <p:cNvCxnSpPr>
            <a:cxnSpLocks/>
          </p:cNvCxnSpPr>
          <p:nvPr/>
        </p:nvCxnSpPr>
        <p:spPr>
          <a:xfrm>
            <a:off x="4983798" y="2215573"/>
            <a:ext cx="4088533" cy="140544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47F7ED5-23C2-233F-C8E2-75FE058A337C}"/>
              </a:ext>
            </a:extLst>
          </p:cNvPr>
          <p:cNvCxnSpPr>
            <a:cxnSpLocks/>
          </p:cNvCxnSpPr>
          <p:nvPr/>
        </p:nvCxnSpPr>
        <p:spPr>
          <a:xfrm>
            <a:off x="3791744" y="2233651"/>
            <a:ext cx="1920213" cy="135061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3E10994-CA70-252E-8F6E-BA9FE7EEC072}"/>
              </a:ext>
            </a:extLst>
          </p:cNvPr>
          <p:cNvCxnSpPr>
            <a:cxnSpLocks/>
          </p:cNvCxnSpPr>
          <p:nvPr/>
        </p:nvCxnSpPr>
        <p:spPr>
          <a:xfrm>
            <a:off x="2943307" y="2243704"/>
            <a:ext cx="4496843" cy="1528603"/>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C22359-7368-190D-9638-B2F43389FF60}"/>
              </a:ext>
            </a:extLst>
          </p:cNvPr>
          <p:cNvCxnSpPr>
            <a:cxnSpLocks/>
          </p:cNvCxnSpPr>
          <p:nvPr/>
        </p:nvCxnSpPr>
        <p:spPr>
          <a:xfrm>
            <a:off x="3027555" y="3349540"/>
            <a:ext cx="4313011" cy="66064"/>
          </a:xfrm>
          <a:prstGeom prst="straightConnector1">
            <a:avLst/>
          </a:prstGeom>
          <a:ln w="635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93256" y="4549793"/>
            <a:ext cx="1205504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Solution: Decompose the table so, that each cell value is stored in Property* table according to cell value type</a:t>
            </a:r>
            <a:r>
              <a:rPr lang="en-US" altLang="ru-RU" sz="1800" dirty="0">
                <a:solidFill>
                  <a:prstClr val="black"/>
                </a:solidFill>
                <a:latin typeface="+mn-lt"/>
              </a:rPr>
              <a:t>.</a:t>
            </a:r>
          </a:p>
          <a:p>
            <a:pPr defTabSz="914377">
              <a:spcBef>
                <a:spcPts val="0"/>
              </a:spcBef>
            </a:pPr>
            <a:r>
              <a:rPr lang="en-US" altLang="ru-RU" sz="1800" u="sng" dirty="0">
                <a:solidFill>
                  <a:prstClr val="black"/>
                </a:solidFill>
                <a:latin typeface="+mn-lt"/>
              </a:rPr>
              <a:t>Important attributes</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r>
              <a:rPr lang="en-US" altLang="ru-RU" sz="1800" dirty="0" err="1">
                <a:solidFill>
                  <a:prstClr val="black"/>
                </a:solidFill>
                <a:latin typeface="+mn-lt"/>
              </a:rPr>
              <a:t>PropertyName</a:t>
            </a:r>
            <a:r>
              <a:rPr lang="en-US" altLang="ru-RU" sz="1800" dirty="0">
                <a:solidFill>
                  <a:prstClr val="black"/>
                </a:solidFill>
                <a:latin typeface="+mn-lt"/>
              </a:rPr>
              <a:t> – contains column name</a:t>
            </a:r>
          </a:p>
          <a:p>
            <a:pPr marL="228594" indent="-228594" defTabSz="914377">
              <a:spcBef>
                <a:spcPts val="0"/>
              </a:spcBef>
              <a:buFont typeface="Arial" panose="020B0604020202020204" pitchFamily="34" charset="0"/>
              <a:buChar char="•"/>
            </a:pPr>
            <a:r>
              <a:rPr lang="en-US" altLang="ru-RU" sz="1800" dirty="0">
                <a:solidFill>
                  <a:prstClr val="black"/>
                </a:solidFill>
                <a:latin typeface="+mn-lt"/>
              </a:rPr>
              <a:t>Value – contains cell value</a:t>
            </a:r>
          </a:p>
          <a:p>
            <a:pPr marL="228594" indent="-228594" defTabSz="914377">
              <a:spcBef>
                <a:spcPts val="0"/>
              </a:spcBef>
              <a:buFont typeface="Arial" panose="020B0604020202020204" pitchFamily="34" charset="0"/>
              <a:buChar char="•"/>
            </a:pPr>
            <a:r>
              <a:rPr lang="en-US" altLang="ru-RU" sz="1800" dirty="0">
                <a:solidFill>
                  <a:prstClr val="black"/>
                </a:solidFill>
                <a:latin typeface="+mn-lt"/>
              </a:rPr>
              <a:t>Row – contains row number (1, 2, 3, …). If no row number specified – value is threated as object’s property</a:t>
            </a:r>
          </a:p>
        </p:txBody>
      </p:sp>
    </p:spTree>
    <p:extLst>
      <p:ext uri="{BB962C8B-B14F-4D97-AF65-F5344CB8AC3E}">
        <p14:creationId xmlns:p14="http://schemas.microsoft.com/office/powerpoint/2010/main" val="371305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Control</a:t>
            </a:r>
            <a:br>
              <a:rPr lang="en-US" sz="3733" dirty="0"/>
            </a:br>
            <a:endParaRPr lang="de-DE" sz="1600" dirty="0"/>
          </a:p>
        </p:txBody>
      </p:sp>
      <p:pic>
        <p:nvPicPr>
          <p:cNvPr id="4" name="Picture 3">
            <a:extLst>
              <a:ext uri="{FF2B5EF4-FFF2-40B4-BE49-F238E27FC236}">
                <a16:creationId xmlns:a16="http://schemas.microsoft.com/office/drawing/2014/main" id="{1B57A896-C798-2CB1-EFF1-7D5922D4492E}"/>
              </a:ext>
            </a:extLst>
          </p:cNvPr>
          <p:cNvPicPr>
            <a:picLocks noChangeAspect="1"/>
          </p:cNvPicPr>
          <p:nvPr/>
        </p:nvPicPr>
        <p:blipFill>
          <a:blip r:embed="rId3"/>
          <a:stretch>
            <a:fillRect/>
          </a:stretch>
        </p:blipFill>
        <p:spPr>
          <a:xfrm>
            <a:off x="167453" y="1444091"/>
            <a:ext cx="7653768" cy="2783716"/>
          </a:xfrm>
          <a:prstGeom prst="rect">
            <a:avLst/>
          </a:prstGeom>
          <a:ln>
            <a:solidFill>
              <a:srgbClr val="0070C0"/>
            </a:solidFill>
          </a:ln>
        </p:spPr>
      </p:pic>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68475" y="828538"/>
            <a:ext cx="78517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Extended Properties Control </a:t>
            </a:r>
            <a:r>
              <a:rPr lang="en-US" altLang="ru-RU" sz="1600" dirty="0">
                <a:solidFill>
                  <a:prstClr val="black"/>
                </a:solidFill>
                <a:latin typeface="+mn-lt"/>
              </a:rPr>
              <a:t>for object is available according to the object access managements in administration panel for objects</a:t>
            </a:r>
            <a:r>
              <a:rPr lang="en-US" altLang="ru-RU" sz="1600" i="1" dirty="0">
                <a:solidFill>
                  <a:srgbClr val="0070C0"/>
                </a:solidFill>
                <a:latin typeface="+mn-lt"/>
              </a:rPr>
              <a:t>.</a:t>
            </a:r>
            <a:endParaRPr lang="en-US" altLang="ru-RU" sz="1600" dirty="0">
              <a:solidFill>
                <a:prstClr val="black"/>
              </a:solidFill>
              <a:latin typeface="+mn-lt"/>
            </a:endParaRPr>
          </a:p>
        </p:txBody>
      </p:sp>
      <p:pic>
        <p:nvPicPr>
          <p:cNvPr id="10" name="Picture 9">
            <a:extLst>
              <a:ext uri="{FF2B5EF4-FFF2-40B4-BE49-F238E27FC236}">
                <a16:creationId xmlns:a16="http://schemas.microsoft.com/office/drawing/2014/main" id="{191F29A9-910A-EB07-5DC1-095D7D6D6B4C}"/>
              </a:ext>
            </a:extLst>
          </p:cNvPr>
          <p:cNvPicPr>
            <a:picLocks noChangeAspect="1"/>
          </p:cNvPicPr>
          <p:nvPr/>
        </p:nvPicPr>
        <p:blipFill>
          <a:blip r:embed="rId4"/>
          <a:stretch>
            <a:fillRect/>
          </a:stretch>
        </p:blipFill>
        <p:spPr>
          <a:xfrm>
            <a:off x="8042591" y="157337"/>
            <a:ext cx="3974323" cy="5884275"/>
          </a:xfrm>
          <a:prstGeom prst="rect">
            <a:avLst/>
          </a:prstGeom>
          <a:ln>
            <a:solidFill>
              <a:srgbClr val="0070C0"/>
            </a:solidFill>
          </a:ln>
        </p:spPr>
      </p:pic>
      <p:cxnSp>
        <p:nvCxnSpPr>
          <p:cNvPr id="13" name="Straight Arrow Connector 12">
            <a:extLst>
              <a:ext uri="{FF2B5EF4-FFF2-40B4-BE49-F238E27FC236}">
                <a16:creationId xmlns:a16="http://schemas.microsoft.com/office/drawing/2014/main" id="{0E0998FF-510D-2DC1-8E6D-71145CC44B35}"/>
              </a:ext>
            </a:extLst>
          </p:cNvPr>
          <p:cNvCxnSpPr>
            <a:cxnSpLocks/>
          </p:cNvCxnSpPr>
          <p:nvPr/>
        </p:nvCxnSpPr>
        <p:spPr>
          <a:xfrm flipV="1">
            <a:off x="7152118" y="497442"/>
            <a:ext cx="1056117" cy="221853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123FEDC-0E94-864D-2608-6FC33A36F0D9}"/>
              </a:ext>
            </a:extLst>
          </p:cNvPr>
          <p:cNvPicPr>
            <a:picLocks noChangeAspect="1"/>
          </p:cNvPicPr>
          <p:nvPr/>
        </p:nvPicPr>
        <p:blipFill>
          <a:blip r:embed="rId5"/>
          <a:stretch>
            <a:fillRect/>
          </a:stretch>
        </p:blipFill>
        <p:spPr>
          <a:xfrm>
            <a:off x="68473" y="3136837"/>
            <a:ext cx="7851728" cy="1243839"/>
          </a:xfrm>
          <a:prstGeom prst="rect">
            <a:avLst/>
          </a:prstGeom>
          <a:ln>
            <a:solidFill>
              <a:srgbClr val="0070C0"/>
            </a:solidFill>
          </a:ln>
        </p:spPr>
      </p:pic>
      <p:pic>
        <p:nvPicPr>
          <p:cNvPr id="30" name="Picture 29">
            <a:extLst>
              <a:ext uri="{FF2B5EF4-FFF2-40B4-BE49-F238E27FC236}">
                <a16:creationId xmlns:a16="http://schemas.microsoft.com/office/drawing/2014/main" id="{028801F9-61CD-8C2A-E801-605ADDDFE5C2}"/>
              </a:ext>
            </a:extLst>
          </p:cNvPr>
          <p:cNvPicPr>
            <a:picLocks noChangeAspect="1"/>
          </p:cNvPicPr>
          <p:nvPr/>
        </p:nvPicPr>
        <p:blipFill>
          <a:blip r:embed="rId6"/>
          <a:stretch>
            <a:fillRect/>
          </a:stretch>
        </p:blipFill>
        <p:spPr>
          <a:xfrm>
            <a:off x="239349" y="4355305"/>
            <a:ext cx="7248128" cy="1718116"/>
          </a:xfrm>
          <a:prstGeom prst="rect">
            <a:avLst/>
          </a:prstGeom>
          <a:ln>
            <a:solidFill>
              <a:srgbClr val="0070C0"/>
            </a:solidFill>
          </a:ln>
        </p:spPr>
      </p:pic>
      <p:sp>
        <p:nvSpPr>
          <p:cNvPr id="8" name="Text Placeholder 2">
            <a:extLst>
              <a:ext uri="{FF2B5EF4-FFF2-40B4-BE49-F238E27FC236}">
                <a16:creationId xmlns:a16="http://schemas.microsoft.com/office/drawing/2014/main" id="{38CA7E3A-B969-1667-BADE-3F03D138CC9F}"/>
              </a:ext>
            </a:extLst>
          </p:cNvPr>
          <p:cNvSpPr txBox="1">
            <a:spLocks/>
          </p:cNvSpPr>
          <p:nvPr/>
        </p:nvSpPr>
        <p:spPr>
          <a:xfrm>
            <a:off x="6297283" y="6288502"/>
            <a:ext cx="3687225" cy="485999"/>
          </a:xfrm>
          <a:prstGeom prst="rect">
            <a:avLst/>
          </a:prstGeom>
        </p:spPr>
        <p:txBody>
          <a:bodyPr vert="horz" lIns="36000" tIns="18000" rIns="36000" bIns="0" rtlCol="0" anchor="t" anchorCtr="0">
            <a:normAutofit/>
          </a:bodyPr>
          <a:lstStyle>
            <a:lvl1pPr marL="0" indent="-228600" algn="l" defTabSz="914377" rtl="0" eaLnBrk="1" latinLnBrk="0" hangingPunct="1">
              <a:lnSpc>
                <a:spcPct val="100000"/>
              </a:lnSpc>
              <a:spcBef>
                <a:spcPts val="0"/>
              </a:spcBef>
              <a:spcAft>
                <a:spcPts val="1600"/>
              </a:spcAft>
              <a:buSzPct val="75000"/>
              <a:buFont typeface="+mj-lt"/>
              <a:buAutoNum type="arabicParenBoth"/>
              <a:defRPr sz="1000" b="1" kern="1200" baseline="0">
                <a:solidFill>
                  <a:schemeClr val="tx2"/>
                </a:solidFill>
                <a:latin typeface="Calibri" panose="020F0502020204030204" pitchFamily="34" charset="0"/>
                <a:ea typeface="Source Sans Pro" panose="020B0503030403020204" pitchFamily="34" charset="0"/>
                <a:cs typeface="Calibri" panose="020F0502020204030204" pitchFamily="34" charset="0"/>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2pPr>
            <a:lvl3pPr marL="311992" indent="-311992" algn="l" defTabSz="914377" rtl="0" eaLnBrk="1" latinLnBrk="0" hangingPunct="1">
              <a:lnSpc>
                <a:spcPts val="2400"/>
              </a:lnSpc>
              <a:spcBef>
                <a:spcPts val="0"/>
              </a:spcBef>
              <a:spcAft>
                <a:spcPts val="800"/>
              </a:spcAft>
              <a:buClr>
                <a:srgbClr val="1C333B"/>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9pPr>
          </a:lstStyle>
          <a:p>
            <a:pPr indent="0">
              <a:spcAft>
                <a:spcPts val="0"/>
              </a:spcAft>
              <a:buFont typeface="+mj-lt"/>
              <a:buNone/>
            </a:pPr>
            <a:r>
              <a:rPr lang="en-US" altLang="ru-RU" sz="800" b="0" dirty="0">
                <a:solidFill>
                  <a:prstClr val="black"/>
                </a:solidFill>
                <a:latin typeface="Arial" panose="020B0604020202020204" pitchFamily="34" charset="0"/>
              </a:rPr>
              <a:t>User view: </a:t>
            </a:r>
            <a:r>
              <a:rPr lang="en-US" altLang="ru-RU" sz="800" b="0" dirty="0">
                <a:solidFill>
                  <a:prstClr val="black"/>
                </a:solidFill>
                <a:latin typeface="Arial" panose="020B0604020202020204" pitchFamily="34" charset="0"/>
                <a:hlinkClick r:id="rId7"/>
              </a:rPr>
              <a:t>https://demo.mdi.ruhr-uni-bochum.de/object/ag2s-4870</a:t>
            </a:r>
            <a:endParaRPr lang="en-US" altLang="ru-RU" sz="800" b="0" dirty="0">
              <a:solidFill>
                <a:prstClr val="black"/>
              </a:solidFill>
              <a:latin typeface="Arial" panose="020B0604020202020204" pitchFamily="34" charset="0"/>
            </a:endParaRPr>
          </a:p>
          <a:p>
            <a:pPr indent="0">
              <a:spcAft>
                <a:spcPts val="0"/>
              </a:spcAft>
              <a:buFont typeface="+mj-lt"/>
              <a:buNone/>
            </a:pPr>
            <a:br>
              <a:rPr lang="en-US" altLang="ru-RU" sz="800" b="0" dirty="0">
                <a:solidFill>
                  <a:prstClr val="black"/>
                </a:solidFill>
                <a:latin typeface="Arial" panose="020B0604020202020204" pitchFamily="34" charset="0"/>
              </a:rPr>
            </a:br>
            <a:r>
              <a:rPr lang="en-US" altLang="ru-RU" sz="800" b="0" dirty="0">
                <a:solidFill>
                  <a:prstClr val="black"/>
                </a:solidFill>
                <a:latin typeface="Arial" panose="020B0604020202020204" pitchFamily="34" charset="0"/>
              </a:rPr>
              <a:t>Admin view: </a:t>
            </a:r>
            <a:r>
              <a:rPr lang="en-US" altLang="ru-RU" sz="800" b="0" dirty="0">
                <a:solidFill>
                  <a:prstClr val="black"/>
                </a:solidFill>
                <a:latin typeface="Arial" panose="020B0604020202020204" pitchFamily="34" charset="0"/>
                <a:hlinkClick r:id="rId8"/>
              </a:rPr>
              <a:t>https://demo.mdi.ruhr-uni-bochum.de/adminobject/edititem/4870</a:t>
            </a:r>
            <a:endParaRPr lang="en-US" sz="800" b="0" dirty="0"/>
          </a:p>
        </p:txBody>
      </p:sp>
    </p:spTree>
    <p:extLst>
      <p:ext uri="{BB962C8B-B14F-4D97-AF65-F5344CB8AC3E}">
        <p14:creationId xmlns:p14="http://schemas.microsoft.com/office/powerpoint/2010/main" val="260793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Export and Import</a:t>
            </a:r>
            <a:br>
              <a:rPr lang="en-US" sz="3733" dirty="0"/>
            </a:br>
            <a:endParaRPr lang="de-DE" sz="1600" dirty="0"/>
          </a:p>
        </p:txBody>
      </p:sp>
      <p:sp>
        <p:nvSpPr>
          <p:cNvPr id="3" name="Text Placeholder 2">
            <a:extLst>
              <a:ext uri="{FF2B5EF4-FFF2-40B4-BE49-F238E27FC236}">
                <a16:creationId xmlns:a16="http://schemas.microsoft.com/office/drawing/2014/main" id="{4B431B46-2E98-2E1E-C8BF-E6EEDE5226AE}"/>
              </a:ext>
            </a:extLst>
          </p:cNvPr>
          <p:cNvSpPr>
            <a:spLocks noGrp="1"/>
          </p:cNvSpPr>
          <p:nvPr>
            <p:ph type="body" sz="quarter" idx="13"/>
          </p:nvPr>
        </p:nvSpPr>
        <p:spPr>
          <a:xfrm>
            <a:off x="6236898" y="6362393"/>
            <a:ext cx="4745426" cy="485999"/>
          </a:xfrm>
        </p:spPr>
        <p:txBody>
          <a:bodyPr/>
          <a:lstStyle/>
          <a:p>
            <a:pPr indent="0">
              <a:buNone/>
            </a:pPr>
            <a:r>
              <a:rPr lang="en-US" altLang="ru-RU" sz="10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https://demo.mdi.ruhr-uni-bochum.de/object/ag2s-4870</a:t>
            </a:r>
            <a:endParaRPr lang="en-US" altLang="ru-RU" sz="1000" b="0" dirty="0">
              <a:solidFill>
                <a:srgbClr val="0070C0"/>
              </a:solidFill>
              <a:latin typeface="Arial" panose="020B0604020202020204" pitchFamily="34" charset="0"/>
            </a:endParaRPr>
          </a:p>
          <a:p>
            <a:pPr indent="0">
              <a:buNone/>
            </a:pPr>
            <a:endParaRPr lang="en-US" b="0" dirty="0">
              <a:solidFill>
                <a:srgbClr val="0070C0"/>
              </a:solidFill>
            </a:endParaRPr>
          </a:p>
        </p:txBody>
      </p:sp>
      <p:sp>
        <p:nvSpPr>
          <p:cNvPr id="38" name="TextBox 37">
            <a:extLst>
              <a:ext uri="{FF2B5EF4-FFF2-40B4-BE49-F238E27FC236}">
                <a16:creationId xmlns:a16="http://schemas.microsoft.com/office/drawing/2014/main" id="{E2355FA9-6262-DACD-C01E-4076CC8B9987}"/>
              </a:ext>
            </a:extLst>
          </p:cNvPr>
          <p:cNvSpPr txBox="1"/>
          <p:nvPr/>
        </p:nvSpPr>
        <p:spPr>
          <a:xfrm>
            <a:off x="0" y="4275980"/>
            <a:ext cx="8873067" cy="297454"/>
          </a:xfrm>
          <a:prstGeom prst="rect">
            <a:avLst/>
          </a:prstGeom>
          <a:noFill/>
        </p:spPr>
        <p:txBody>
          <a:bodyPr wrap="square">
            <a:spAutoFit/>
          </a:bodyPr>
          <a:lstStyle/>
          <a:p>
            <a:pPr defTabSz="914377"/>
            <a:r>
              <a:rPr lang="en-US" altLang="ru-RU" sz="1333"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https://demo.mdi.ruhr-uni-bochum.de/object/ag2s-4870</a:t>
            </a:r>
            <a:endParaRPr lang="en-US" altLang="ru-RU" sz="1333" dirty="0">
              <a:solidFill>
                <a:srgbClr val="0070C0"/>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0770" y="879061"/>
            <a:ext cx="594922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make properties modification easy</a:t>
            </a:r>
          </a:p>
        </p:txBody>
      </p:sp>
      <p:pic>
        <p:nvPicPr>
          <p:cNvPr id="9" name="Picture 8">
            <a:extLst>
              <a:ext uri="{FF2B5EF4-FFF2-40B4-BE49-F238E27FC236}">
                <a16:creationId xmlns:a16="http://schemas.microsoft.com/office/drawing/2014/main" id="{5305DD1D-61D4-E502-9175-B4D8DB5FD416}"/>
              </a:ext>
            </a:extLst>
          </p:cNvPr>
          <p:cNvPicPr>
            <a:picLocks noChangeAspect="1"/>
          </p:cNvPicPr>
          <p:nvPr/>
        </p:nvPicPr>
        <p:blipFill>
          <a:blip r:embed="rId4"/>
          <a:stretch>
            <a:fillRect/>
          </a:stretch>
        </p:blipFill>
        <p:spPr>
          <a:xfrm>
            <a:off x="5135215" y="3717033"/>
            <a:ext cx="6937292" cy="2312431"/>
          </a:xfrm>
          <a:prstGeom prst="rect">
            <a:avLst/>
          </a:prstGeom>
          <a:ln>
            <a:solidFill>
              <a:srgbClr val="0070C0"/>
            </a:solidFill>
          </a:ln>
        </p:spPr>
      </p:pic>
      <p:pic>
        <p:nvPicPr>
          <p:cNvPr id="7" name="Picture 6">
            <a:extLst>
              <a:ext uri="{FF2B5EF4-FFF2-40B4-BE49-F238E27FC236}">
                <a16:creationId xmlns:a16="http://schemas.microsoft.com/office/drawing/2014/main" id="{0DC2554E-BCA6-8033-93FB-9F078BDB149C}"/>
              </a:ext>
            </a:extLst>
          </p:cNvPr>
          <p:cNvPicPr>
            <a:picLocks noChangeAspect="1"/>
          </p:cNvPicPr>
          <p:nvPr/>
        </p:nvPicPr>
        <p:blipFill>
          <a:blip r:embed="rId5"/>
          <a:stretch>
            <a:fillRect/>
          </a:stretch>
        </p:blipFill>
        <p:spPr>
          <a:xfrm>
            <a:off x="143339" y="1444091"/>
            <a:ext cx="6048672" cy="2861936"/>
          </a:xfrm>
          <a:prstGeom prst="rect">
            <a:avLst/>
          </a:prstGeom>
          <a:ln>
            <a:solidFill>
              <a:srgbClr val="0070C0"/>
            </a:solidFill>
          </a:ln>
        </p:spPr>
      </p:pic>
      <p:sp>
        <p:nvSpPr>
          <p:cNvPr id="11" name="Arrow: Curved Down 10">
            <a:extLst>
              <a:ext uri="{FF2B5EF4-FFF2-40B4-BE49-F238E27FC236}">
                <a16:creationId xmlns:a16="http://schemas.microsoft.com/office/drawing/2014/main" id="{C2B92A3A-5160-A1A0-ACB1-53AFBEEBAE35}"/>
              </a:ext>
            </a:extLst>
          </p:cNvPr>
          <p:cNvSpPr/>
          <p:nvPr/>
        </p:nvSpPr>
        <p:spPr>
          <a:xfrm rot="12927582" flipH="1">
            <a:off x="1533430" y="3535886"/>
            <a:ext cx="6971677" cy="1176985"/>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TextBox 13">
            <a:extLst>
              <a:ext uri="{FF2B5EF4-FFF2-40B4-BE49-F238E27FC236}">
                <a16:creationId xmlns:a16="http://schemas.microsoft.com/office/drawing/2014/main" id="{481EDB63-7412-4F04-BC69-879D57A53B89}"/>
              </a:ext>
            </a:extLst>
          </p:cNvPr>
          <p:cNvSpPr txBox="1"/>
          <p:nvPr/>
        </p:nvSpPr>
        <p:spPr>
          <a:xfrm>
            <a:off x="3804533" y="4539401"/>
            <a:ext cx="1514356" cy="584775"/>
          </a:xfrm>
          <a:prstGeom prst="rect">
            <a:avLst/>
          </a:prstGeom>
          <a:noFill/>
        </p:spPr>
        <p:txBody>
          <a:bodyPr wrap="square">
            <a:spAutoFit/>
          </a:bodyPr>
          <a:lstStyle/>
          <a:p>
            <a:pPr defTabSz="914377"/>
            <a:r>
              <a:rPr lang="en-US" sz="3200" b="1" dirty="0">
                <a:solidFill>
                  <a:srgbClr val="0070C0"/>
                </a:solidFill>
              </a:rPr>
              <a:t>Export</a:t>
            </a:r>
          </a:p>
        </p:txBody>
      </p:sp>
      <p:sp>
        <p:nvSpPr>
          <p:cNvPr id="16" name="Arrow: Curved Down 15">
            <a:extLst>
              <a:ext uri="{FF2B5EF4-FFF2-40B4-BE49-F238E27FC236}">
                <a16:creationId xmlns:a16="http://schemas.microsoft.com/office/drawing/2014/main" id="{7ADD71A0-6E81-D1B0-EAFB-0DD95A14FF4A}"/>
              </a:ext>
            </a:extLst>
          </p:cNvPr>
          <p:cNvSpPr/>
          <p:nvPr/>
        </p:nvSpPr>
        <p:spPr>
          <a:xfrm rot="12927582" flipV="1">
            <a:off x="4317437" y="2530731"/>
            <a:ext cx="7035812" cy="1212827"/>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7" name="TextBox 16">
            <a:extLst>
              <a:ext uri="{FF2B5EF4-FFF2-40B4-BE49-F238E27FC236}">
                <a16:creationId xmlns:a16="http://schemas.microsoft.com/office/drawing/2014/main" id="{275EF1FB-DBD4-37B6-572C-727121C6B386}"/>
              </a:ext>
            </a:extLst>
          </p:cNvPr>
          <p:cNvSpPr txBox="1"/>
          <p:nvPr/>
        </p:nvSpPr>
        <p:spPr>
          <a:xfrm>
            <a:off x="7632170" y="2626439"/>
            <a:ext cx="3034625" cy="892552"/>
          </a:xfrm>
          <a:prstGeom prst="rect">
            <a:avLst/>
          </a:prstGeom>
          <a:noFill/>
        </p:spPr>
        <p:txBody>
          <a:bodyPr wrap="square">
            <a:spAutoFit/>
          </a:bodyPr>
          <a:lstStyle/>
          <a:p>
            <a:pPr defTabSz="914377"/>
            <a:r>
              <a:rPr lang="en-US" sz="3200" b="1" dirty="0">
                <a:solidFill>
                  <a:srgbClr val="0070C0"/>
                </a:solidFill>
              </a:rPr>
              <a:t>Import</a:t>
            </a:r>
            <a:br>
              <a:rPr lang="en-US" sz="2000" dirty="0">
                <a:solidFill>
                  <a:srgbClr val="0070C0"/>
                </a:solidFill>
              </a:rPr>
            </a:br>
            <a:r>
              <a:rPr lang="en-US" sz="2000" dirty="0">
                <a:solidFill>
                  <a:prstClr val="white">
                    <a:lumMod val="65000"/>
                  </a:prstClr>
                </a:solidFill>
              </a:rPr>
              <a:t>(requires permissions)</a:t>
            </a:r>
          </a:p>
        </p:txBody>
      </p:sp>
      <p:sp>
        <p:nvSpPr>
          <p:cNvPr id="18" name="Text Box 52">
            <a:extLst>
              <a:ext uri="{FF2B5EF4-FFF2-40B4-BE49-F238E27FC236}">
                <a16:creationId xmlns:a16="http://schemas.microsoft.com/office/drawing/2014/main" id="{725C1494-9081-4699-53AF-39194A908ED2}"/>
              </a:ext>
            </a:extLst>
          </p:cNvPr>
          <p:cNvSpPr txBox="1">
            <a:spLocks noChangeArrowheads="1"/>
          </p:cNvSpPr>
          <p:nvPr/>
        </p:nvSpPr>
        <p:spPr bwMode="auto">
          <a:xfrm>
            <a:off x="7763943" y="892142"/>
            <a:ext cx="4377288"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Steps: </a:t>
            </a:r>
          </a:p>
          <a:p>
            <a:pPr marL="457189" indent="-457189" defTabSz="914377">
              <a:spcBef>
                <a:spcPts val="0"/>
              </a:spcBef>
              <a:buFontTx/>
              <a:buAutoNum type="arabicParenR"/>
            </a:pPr>
            <a:r>
              <a:rPr lang="en-US" altLang="ru-RU" sz="2133" dirty="0">
                <a:solidFill>
                  <a:prstClr val="black"/>
                </a:solidFill>
                <a:latin typeface="+mn-lt"/>
              </a:rPr>
              <a:t>Download data</a:t>
            </a:r>
          </a:p>
          <a:p>
            <a:pPr marL="457189" indent="-457189" defTabSz="914377">
              <a:spcBef>
                <a:spcPts val="0"/>
              </a:spcBef>
              <a:buFontTx/>
              <a:buAutoNum type="arabicParenR"/>
            </a:pPr>
            <a:r>
              <a:rPr lang="en-US" altLang="ru-RU" sz="2133" dirty="0">
                <a:solidFill>
                  <a:prstClr val="black"/>
                </a:solidFill>
                <a:latin typeface="+mn-lt"/>
              </a:rPr>
              <a:t>Open in Excel and edit</a:t>
            </a:r>
          </a:p>
          <a:p>
            <a:pPr marL="457189" indent="-457189" defTabSz="914377">
              <a:spcBef>
                <a:spcPts val="0"/>
              </a:spcBef>
              <a:buFontTx/>
              <a:buAutoNum type="arabicParenR"/>
            </a:pPr>
            <a:r>
              <a:rPr lang="en-US" altLang="ru-RU" sz="2133" dirty="0">
                <a:solidFill>
                  <a:prstClr val="black"/>
                </a:solidFill>
                <a:latin typeface="+mn-lt"/>
              </a:rPr>
              <a:t>Upload changed data back to the RDMS</a:t>
            </a:r>
          </a:p>
        </p:txBody>
      </p:sp>
    </p:spTree>
    <p:extLst>
      <p:ext uri="{BB962C8B-B14F-4D97-AF65-F5344CB8AC3E}">
        <p14:creationId xmlns:p14="http://schemas.microsoft.com/office/powerpoint/2010/main" val="299571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Search</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6133381" y="6190846"/>
            <a:ext cx="3907766" cy="485999"/>
          </a:xfrm>
        </p:spPr>
        <p:txBody>
          <a:bodyPr>
            <a:noAutofit/>
          </a:bodyPr>
          <a:lstStyle/>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3"/>
              </a:rPr>
              <a:t>https://demo.mdi.ruhr-uni-bochum.de/search/</a:t>
            </a:r>
            <a:endParaRPr lang="en-US" altLang="ru-RU" sz="500" b="0" dirty="0">
              <a:solidFill>
                <a:prstClr val="black"/>
              </a:solidFill>
              <a:latin typeface="Arial" panose="020B0604020202020204" pitchFamily="34" charset="0"/>
            </a:endParaRPr>
          </a:p>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4"/>
              </a:rPr>
              <a:t>https://demo.mdi.ruhr-uni-bochum.de/search/?system=As-Ga&amp;typeid=8&amp;Aspctmin=30&amp;Aspctmax=50&amp;Gaabsmin=1&amp;Gaabsmax=3&amp;pr0name=E%3Csub%3Eg%3C%2Fsub%3E&amp;pr0type=Float&amp;pr0min=1.5&amp;pr0max=2&amp;pr1name=Comment&amp;pr1type=String&amp;pr1max=3&amp;pr1str=solution&amp;prcnt=2</a:t>
            </a:r>
            <a:endParaRPr lang="en-US" altLang="ru-RU" sz="500" b="0" dirty="0">
              <a:solidFill>
                <a:prstClr val="black"/>
              </a:solidFill>
              <a:latin typeface="Arial" panose="020B0604020202020204" pitchFamily="34" charset="0"/>
            </a:endParaRPr>
          </a:p>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5"/>
              </a:rPr>
              <a:t>https://demo.mdi.ruhr-uni-bochum.de/search/?system=As-Ga&amp;typeid=8&amp;Aspctmin=30&amp;Aspctmax=50&amp;Gaabsmin=1&amp;Gaabsmax=3&amp;pr0name=E%3Csub%3Eg%3C%2Fsub%3E&amp;pr0type=Float&amp;pr0min=1.5&amp;pr0max=2&amp;prcnt=1</a:t>
            </a:r>
            <a:endParaRPr lang="en-US" altLang="ru-RU" sz="500" b="0" dirty="0">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43060ABD-80BE-8653-2A65-9ECD8599F168}"/>
              </a:ext>
            </a:extLst>
          </p:cNvPr>
          <p:cNvPicPr>
            <a:picLocks noChangeAspect="1"/>
          </p:cNvPicPr>
          <p:nvPr/>
        </p:nvPicPr>
        <p:blipFill>
          <a:blip r:embed="rId6"/>
          <a:stretch>
            <a:fillRect/>
          </a:stretch>
        </p:blipFill>
        <p:spPr>
          <a:xfrm>
            <a:off x="3983767" y="20825"/>
            <a:ext cx="8182352" cy="6018689"/>
          </a:xfrm>
          <a:prstGeom prst="rect">
            <a:avLst/>
          </a:prstGeom>
          <a:ln>
            <a:solidFill>
              <a:srgbClr val="0070C0"/>
            </a:solidFill>
          </a:ln>
        </p:spPr>
      </p:pic>
      <p:sp>
        <p:nvSpPr>
          <p:cNvPr id="8" name="Text Box 52">
            <a:extLst>
              <a:ext uri="{FF2B5EF4-FFF2-40B4-BE49-F238E27FC236}">
                <a16:creationId xmlns:a16="http://schemas.microsoft.com/office/drawing/2014/main" id="{7A6DF9F1-DCFB-8B98-C6AC-52FB88A296E9}"/>
              </a:ext>
            </a:extLst>
          </p:cNvPr>
          <p:cNvSpPr txBox="1">
            <a:spLocks noChangeArrowheads="1"/>
          </p:cNvSpPr>
          <p:nvPr/>
        </p:nvSpPr>
        <p:spPr bwMode="auto">
          <a:xfrm>
            <a:off x="132927" y="805027"/>
            <a:ext cx="3850840" cy="515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Search on: </a:t>
            </a:r>
          </a:p>
          <a:p>
            <a:pPr marL="457189" indent="-457189" defTabSz="914377">
              <a:spcBef>
                <a:spcPts val="0"/>
              </a:spcBef>
              <a:buFontTx/>
              <a:buAutoNum type="arabicParenR"/>
            </a:pPr>
            <a:r>
              <a:rPr lang="en-US" altLang="ru-RU" sz="2133" dirty="0">
                <a:solidFill>
                  <a:prstClr val="black"/>
                </a:solidFill>
                <a:latin typeface="+mn-lt"/>
              </a:rPr>
              <a:t>Chemical system</a:t>
            </a:r>
          </a:p>
          <a:p>
            <a:pPr marL="457189" indent="-457189" defTabSz="914377">
              <a:spcBef>
                <a:spcPts val="0"/>
              </a:spcBef>
              <a:buFontTx/>
              <a:buAutoNum type="arabicParenR"/>
            </a:pPr>
            <a:r>
              <a:rPr lang="en-US" altLang="ru-RU" sz="2133" dirty="0">
                <a:solidFill>
                  <a:prstClr val="black"/>
                </a:solidFill>
                <a:latin typeface="+mn-lt"/>
              </a:rPr>
              <a:t>Composition</a:t>
            </a:r>
          </a:p>
          <a:p>
            <a:pPr marL="457189" indent="-457189" defTabSz="914377">
              <a:spcBef>
                <a:spcPts val="0"/>
              </a:spcBef>
              <a:buFontTx/>
              <a:buAutoNum type="arabicParenR"/>
            </a:pPr>
            <a:r>
              <a:rPr lang="en-US" altLang="ru-RU" sz="2133" dirty="0">
                <a:solidFill>
                  <a:prstClr val="black"/>
                </a:solidFill>
                <a:latin typeface="+mn-lt"/>
              </a:rPr>
              <a:t>Object type</a:t>
            </a:r>
          </a:p>
          <a:p>
            <a:pPr marL="457189" indent="-457189" defTabSz="914377">
              <a:spcBef>
                <a:spcPts val="0"/>
              </a:spcBef>
              <a:buFontTx/>
              <a:buAutoNum type="arabicParenR"/>
            </a:pPr>
            <a:r>
              <a:rPr lang="en-US" altLang="ru-RU" sz="2133" dirty="0">
                <a:solidFill>
                  <a:prstClr val="black"/>
                </a:solidFill>
                <a:latin typeface="+mn-lt"/>
              </a:rPr>
              <a:t>Phrase in object’s </a:t>
            </a:r>
            <a:r>
              <a:rPr lang="en-US" altLang="ru-RU" sz="2133" u="sng" dirty="0">
                <a:solidFill>
                  <a:prstClr val="black"/>
                </a:solidFill>
                <a:latin typeface="+mn-lt"/>
              </a:rPr>
              <a:t>Name</a:t>
            </a:r>
            <a:r>
              <a:rPr lang="en-US" altLang="ru-RU" sz="2133" dirty="0">
                <a:solidFill>
                  <a:prstClr val="black"/>
                </a:solidFill>
                <a:latin typeface="+mn-lt"/>
              </a:rPr>
              <a:t> or </a:t>
            </a:r>
            <a:r>
              <a:rPr lang="en-US" altLang="ru-RU" sz="2133" u="sng" dirty="0">
                <a:solidFill>
                  <a:prstClr val="black"/>
                </a:solidFill>
                <a:latin typeface="+mn-lt"/>
              </a:rPr>
              <a:t>Description</a:t>
            </a:r>
            <a:endParaRPr lang="en-US" altLang="ru-RU" sz="2133" dirty="0">
              <a:solidFill>
                <a:prstClr val="black"/>
              </a:solidFill>
              <a:latin typeface="+mn-lt"/>
            </a:endParaRPr>
          </a:p>
          <a:p>
            <a:pPr marL="457189" indent="-457189" defTabSz="914377">
              <a:spcBef>
                <a:spcPts val="0"/>
              </a:spcBef>
              <a:buFontTx/>
              <a:buAutoNum type="arabicParenR"/>
            </a:pPr>
            <a:r>
              <a:rPr lang="en-US" altLang="ru-RU" sz="2133" dirty="0">
                <a:solidFill>
                  <a:prstClr val="black"/>
                </a:solidFill>
                <a:latin typeface="+mn-lt"/>
              </a:rPr>
              <a:t>Properties values (all available within tenant)</a:t>
            </a:r>
          </a:p>
          <a:p>
            <a:pPr marL="457189" indent="-457189" defTabSz="914377">
              <a:spcBef>
                <a:spcPts val="0"/>
              </a:spcBef>
              <a:buFontTx/>
              <a:buAutoNum type="arabicParenR"/>
            </a:pPr>
            <a:r>
              <a:rPr lang="en-US" altLang="ru-RU" sz="2133" dirty="0">
                <a:solidFill>
                  <a:prstClr val="black"/>
                </a:solidFill>
                <a:latin typeface="+mn-lt"/>
              </a:rPr>
              <a:t>Person created</a:t>
            </a:r>
          </a:p>
          <a:p>
            <a:pPr marL="457189" indent="-457189" defTabSz="914377">
              <a:spcBef>
                <a:spcPts val="0"/>
              </a:spcBef>
              <a:buFontTx/>
              <a:buAutoNum type="arabicParenR"/>
            </a:pPr>
            <a:r>
              <a:rPr lang="en-US" altLang="ru-RU" sz="2133" dirty="0">
                <a:solidFill>
                  <a:prstClr val="black"/>
                </a:solidFill>
                <a:latin typeface="+mn-lt"/>
              </a:rPr>
              <a:t>Creation date</a:t>
            </a:r>
          </a:p>
          <a:p>
            <a:pPr marL="457189" indent="-457189" defTabSz="914377">
              <a:spcBef>
                <a:spcPts val="0"/>
              </a:spcBef>
              <a:buFontTx/>
              <a:buAutoNum type="arabicParenR"/>
            </a:pPr>
            <a:endParaRPr lang="en-US" altLang="ru-RU" sz="2133" dirty="0">
              <a:solidFill>
                <a:prstClr val="black"/>
              </a:solidFill>
              <a:latin typeface="+mn-lt"/>
            </a:endParaRPr>
          </a:p>
          <a:p>
            <a:pPr defTabSz="914377">
              <a:spcBef>
                <a:spcPts val="0"/>
              </a:spcBef>
            </a:pPr>
            <a:r>
              <a:rPr lang="en-US" altLang="ru-RU" sz="2133" b="1" dirty="0">
                <a:solidFill>
                  <a:prstClr val="black"/>
                </a:solidFill>
                <a:latin typeface="+mn-lt"/>
              </a:rPr>
              <a:t>Important feature:</a:t>
            </a:r>
          </a:p>
          <a:p>
            <a:pPr defTabSz="914377">
              <a:spcBef>
                <a:spcPts val="0"/>
              </a:spcBef>
            </a:pPr>
            <a:r>
              <a:rPr lang="en-US" altLang="ru-RU" sz="2133" dirty="0">
                <a:solidFill>
                  <a:srgbClr val="0070C0"/>
                </a:solidFill>
                <a:latin typeface="+mn-lt"/>
              </a:rPr>
              <a:t>persistent URL on search </a:t>
            </a:r>
            <a:r>
              <a:rPr lang="en-US" altLang="ru-RU" sz="1600" dirty="0">
                <a:solidFill>
                  <a:prstClr val="black"/>
                </a:solidFill>
                <a:latin typeface="+mn-lt"/>
              </a:rPr>
              <a:t>(share search results easily by URL</a:t>
            </a:r>
            <a:r>
              <a:rPr lang="en-US" altLang="ru-RU" sz="1600" dirty="0">
                <a:solidFill>
                  <a:srgbClr val="E6332A"/>
                </a:solidFill>
                <a:latin typeface="+mn-lt"/>
              </a:rPr>
              <a:t>*</a:t>
            </a:r>
            <a:r>
              <a:rPr lang="en-US" altLang="ru-RU" sz="1600" dirty="0">
                <a:solidFill>
                  <a:prstClr val="black"/>
                </a:solidFill>
                <a:latin typeface="+mn-lt"/>
              </a:rPr>
              <a:t>)</a:t>
            </a:r>
            <a:r>
              <a:rPr lang="en-US" altLang="ru-RU" sz="2133" dirty="0">
                <a:solidFill>
                  <a:prstClr val="black"/>
                </a:solidFill>
                <a:latin typeface="+mn-lt"/>
              </a:rPr>
              <a:t>.</a:t>
            </a:r>
          </a:p>
          <a:p>
            <a:pPr defTabSz="914377">
              <a:spcBef>
                <a:spcPts val="0"/>
              </a:spcBef>
            </a:pPr>
            <a:endParaRPr lang="en-US" altLang="ru-RU" sz="1467" dirty="0">
              <a:solidFill>
                <a:srgbClr val="E6332A"/>
              </a:solidFill>
              <a:latin typeface="+mn-lt"/>
            </a:endParaRPr>
          </a:p>
          <a:p>
            <a:pPr defTabSz="914377">
              <a:spcBef>
                <a:spcPts val="0"/>
              </a:spcBef>
            </a:pPr>
            <a:r>
              <a:rPr lang="en-US" altLang="ru-RU" sz="1600" dirty="0">
                <a:solidFill>
                  <a:srgbClr val="E6332A"/>
                </a:solidFill>
                <a:latin typeface="+mn-lt"/>
              </a:rPr>
              <a:t>*</a:t>
            </a:r>
            <a:r>
              <a:rPr lang="en-US" altLang="ru-RU" sz="1600" dirty="0">
                <a:solidFill>
                  <a:prstClr val="black"/>
                </a:solidFill>
                <a:latin typeface="+mn-lt"/>
              </a:rPr>
              <a:t> - respecting current security context</a:t>
            </a:r>
          </a:p>
        </p:txBody>
      </p:sp>
    </p:spTree>
    <p:extLst>
      <p:ext uri="{BB962C8B-B14F-4D97-AF65-F5344CB8AC3E}">
        <p14:creationId xmlns:p14="http://schemas.microsoft.com/office/powerpoint/2010/main" val="249158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6FA17-D9AD-A98A-E709-2D26D829CAA2}"/>
              </a:ext>
            </a:extLst>
          </p:cNvPr>
          <p:cNvPicPr>
            <a:picLocks noChangeAspect="1"/>
          </p:cNvPicPr>
          <p:nvPr/>
        </p:nvPicPr>
        <p:blipFill>
          <a:blip r:embed="rId3"/>
          <a:stretch>
            <a:fillRect/>
          </a:stretch>
        </p:blipFill>
        <p:spPr>
          <a:xfrm>
            <a:off x="143339" y="1211999"/>
            <a:ext cx="6432715" cy="1103520"/>
          </a:xfrm>
          <a:prstGeom prst="rect">
            <a:avLst/>
          </a:prstGeom>
          <a:ln>
            <a:solidFill>
              <a:schemeClr val="tx2">
                <a:lumMod val="90000"/>
                <a:lumOff val="10000"/>
              </a:schemeClr>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dirty="0"/>
              <a:t>: Interlink Objects</a:t>
            </a:r>
            <a:endParaRPr lang="de-DE" sz="1600" dirty="0"/>
          </a:p>
        </p:txBody>
      </p:sp>
      <p:sp>
        <p:nvSpPr>
          <p:cNvPr id="3" name="Text Placeholder 2">
            <a:extLst>
              <a:ext uri="{FF2B5EF4-FFF2-40B4-BE49-F238E27FC236}">
                <a16:creationId xmlns:a16="http://schemas.microsoft.com/office/drawing/2014/main" id="{3A4398E6-55F5-F189-C03C-8DF3E9FC444B}"/>
              </a:ext>
            </a:extLst>
          </p:cNvPr>
          <p:cNvSpPr>
            <a:spLocks noGrp="1"/>
          </p:cNvSpPr>
          <p:nvPr>
            <p:ph type="body" sz="quarter" idx="13"/>
          </p:nvPr>
        </p:nvSpPr>
        <p:spPr>
          <a:xfrm>
            <a:off x="6236898" y="6241623"/>
            <a:ext cx="4762679" cy="485999"/>
          </a:xfrm>
        </p:spPr>
        <p:txBody>
          <a:bodyPr>
            <a:noAutofit/>
          </a:bodyPr>
          <a:lstStyle/>
          <a:p>
            <a:pPr indent="0" defTabSz="914377">
              <a:spcAft>
                <a:spcPts val="0"/>
              </a:spcAft>
              <a:buNone/>
            </a:pPr>
            <a:r>
              <a:rPr lang="en-US" altLang="ru-RU" sz="800" b="0" dirty="0">
                <a:solidFill>
                  <a:prstClr val="black"/>
                </a:solidFill>
                <a:latin typeface="Arial" panose="020B0604020202020204" pitchFamily="34" charset="0"/>
              </a:rPr>
              <a:t>User view: </a:t>
            </a:r>
            <a:r>
              <a:rPr lang="en-US" altLang="ru-RU" sz="800" b="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https://demo.mdi.ruhr-uni-bochum.de/object/ag2s-4870</a:t>
            </a:r>
            <a:endParaRPr lang="en-US" altLang="ru-RU" sz="800" b="0" dirty="0">
              <a:solidFill>
                <a:srgbClr val="0070C0"/>
              </a:solidFill>
              <a:latin typeface="Arial" panose="020B0604020202020204" pitchFamily="34" charset="0"/>
            </a:endParaRPr>
          </a:p>
          <a:p>
            <a:pPr indent="0" defTabSz="914377">
              <a:spcAft>
                <a:spcPts val="0"/>
              </a:spcAft>
              <a:buNone/>
            </a:pPr>
            <a:r>
              <a:rPr lang="en-US" altLang="ru-RU" sz="800" b="0" dirty="0">
                <a:solidFill>
                  <a:prstClr val="black"/>
                </a:solidFill>
                <a:latin typeface="Arial" panose="020B0604020202020204" pitchFamily="34" charset="0"/>
              </a:rPr>
              <a:t>Admin view: </a:t>
            </a:r>
            <a:r>
              <a:rPr lang="en-US" altLang="ru-RU" sz="800" b="0" dirty="0">
                <a:solidFill>
                  <a:srgbClr val="0070C0"/>
                </a:solidFill>
                <a:latin typeface="Arial" panose="020B0604020202020204" pitchFamily="34" charset="0"/>
                <a:hlinkClick r:id="rId5">
                  <a:extLst>
                    <a:ext uri="{A12FA001-AC4F-418D-AE19-62706E023703}">
                      <ahyp:hlinkClr xmlns:ahyp="http://schemas.microsoft.com/office/drawing/2018/hyperlinkcolor" val="tx"/>
                    </a:ext>
                  </a:extLst>
                </a:hlinkClick>
              </a:rPr>
              <a:t>https://demo.mdi.ruhr-uni-bochum.de/adminobject/edititem/4870</a:t>
            </a:r>
            <a:endParaRPr lang="en-US" sz="800" b="0" dirty="0">
              <a:solidFill>
                <a:srgbClr val="0070C0"/>
              </a:solidFill>
              <a:latin typeface="Arial" panose="020B0604020202020204"/>
            </a:endParaRPr>
          </a:p>
          <a:p>
            <a:pPr indent="0">
              <a:spcAft>
                <a:spcPts val="0"/>
              </a:spcAft>
              <a:buNone/>
            </a:pPr>
            <a:endParaRPr lang="en-US" sz="800" b="0"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109141" y="866675"/>
            <a:ext cx="87711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Example: literature reference for published data on composition</a:t>
            </a:r>
            <a:endParaRPr lang="ru-RU" altLang="ru-RU" sz="1600" dirty="0">
              <a:solidFill>
                <a:prstClr val="black"/>
              </a:solidFill>
              <a:latin typeface="+mn-lt"/>
            </a:endParaRPr>
          </a:p>
        </p:txBody>
      </p:sp>
      <p:pic>
        <p:nvPicPr>
          <p:cNvPr id="1030" name="Picture 6" descr="Directed graph - Wikipedia">
            <a:extLst>
              <a:ext uri="{FF2B5EF4-FFF2-40B4-BE49-F238E27FC236}">
                <a16:creationId xmlns:a16="http://schemas.microsoft.com/office/drawing/2014/main" id="{A83AF66D-4037-98B4-A945-1FFCD0BC09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0041" y="0"/>
            <a:ext cx="2989861" cy="1980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E69F59F-CCDA-4A23-650A-8D1A1034CEB1}"/>
              </a:ext>
            </a:extLst>
          </p:cNvPr>
          <p:cNvPicPr>
            <a:picLocks noChangeAspect="1"/>
          </p:cNvPicPr>
          <p:nvPr/>
        </p:nvPicPr>
        <p:blipFill>
          <a:blip r:embed="rId7"/>
          <a:stretch>
            <a:fillRect/>
          </a:stretch>
        </p:blipFill>
        <p:spPr>
          <a:xfrm>
            <a:off x="5731474" y="2027505"/>
            <a:ext cx="6432716" cy="4022113"/>
          </a:xfrm>
          <a:prstGeom prst="rect">
            <a:avLst/>
          </a:prstGeom>
          <a:ln>
            <a:solidFill>
              <a:srgbClr val="0070C0"/>
            </a:solidFill>
          </a:ln>
        </p:spPr>
      </p:pic>
      <p:sp>
        <p:nvSpPr>
          <p:cNvPr id="7" name="Text Box 52">
            <a:extLst>
              <a:ext uri="{FF2B5EF4-FFF2-40B4-BE49-F238E27FC236}">
                <a16:creationId xmlns:a16="http://schemas.microsoft.com/office/drawing/2014/main" id="{1CC26477-7D6C-B4BB-92B9-D77469937E31}"/>
              </a:ext>
            </a:extLst>
          </p:cNvPr>
          <p:cNvSpPr txBox="1">
            <a:spLocks noChangeArrowheads="1"/>
          </p:cNvSpPr>
          <p:nvPr/>
        </p:nvSpPr>
        <p:spPr bwMode="auto">
          <a:xfrm>
            <a:off x="44394" y="2440519"/>
            <a:ext cx="5538583" cy="349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To add associated objects:</a:t>
            </a:r>
          </a:p>
          <a:p>
            <a:pPr defTabSz="914377">
              <a:spcBef>
                <a:spcPts val="800"/>
              </a:spcBef>
            </a:pPr>
            <a:r>
              <a:rPr lang="en-US" altLang="ru-RU" sz="1600" dirty="0">
                <a:solidFill>
                  <a:prstClr val="black"/>
                </a:solidFill>
                <a:latin typeface="+mn-lt"/>
              </a:rPr>
              <a:t>0) Go to “List edit” or select object to edit</a:t>
            </a:r>
          </a:p>
          <a:p>
            <a:pPr defTabSz="914377">
              <a:spcBef>
                <a:spcPts val="800"/>
              </a:spcBef>
            </a:pPr>
            <a:r>
              <a:rPr lang="en-US" altLang="ru-RU" sz="1600" dirty="0">
                <a:solidFill>
                  <a:prstClr val="black"/>
                </a:solidFill>
                <a:latin typeface="+mn-lt"/>
              </a:rPr>
              <a:t>1) Select associated object type (optional filter)</a:t>
            </a:r>
          </a:p>
          <a:p>
            <a:pPr defTabSz="914377">
              <a:spcBef>
                <a:spcPts val="800"/>
              </a:spcBef>
            </a:pPr>
            <a:r>
              <a:rPr lang="en-US" altLang="ru-RU" sz="1600" dirty="0">
                <a:solidFill>
                  <a:prstClr val="black"/>
                </a:solidFill>
                <a:latin typeface="+mn-lt"/>
              </a:rPr>
              <a:t>2) Input search phrase, contained in the </a:t>
            </a:r>
            <a:r>
              <a:rPr lang="en-US" altLang="ru-RU" sz="1600" u="sng" dirty="0">
                <a:solidFill>
                  <a:prstClr val="black"/>
                </a:solidFill>
                <a:latin typeface="+mn-lt"/>
              </a:rPr>
              <a:t>Name</a:t>
            </a:r>
            <a:r>
              <a:rPr lang="en-US" altLang="ru-RU" sz="1600" dirty="0">
                <a:solidFill>
                  <a:prstClr val="black"/>
                </a:solidFill>
                <a:latin typeface="+mn-lt"/>
              </a:rPr>
              <a:t> of desired object to be associated</a:t>
            </a:r>
          </a:p>
          <a:p>
            <a:pPr defTabSz="914377">
              <a:spcBef>
                <a:spcPts val="800"/>
              </a:spcBef>
            </a:pPr>
            <a:r>
              <a:rPr lang="en-US" altLang="ru-RU" sz="1600" dirty="0">
                <a:solidFill>
                  <a:prstClr val="black"/>
                </a:solidFill>
                <a:latin typeface="+mn-lt"/>
              </a:rPr>
              <a:t>3) Drag &amp; Drop desired object(s) from search result list to the area / adjust list</a:t>
            </a:r>
          </a:p>
          <a:p>
            <a:pPr defTabSz="914377">
              <a:spcBef>
                <a:spcPts val="800"/>
              </a:spcBef>
            </a:pPr>
            <a:r>
              <a:rPr lang="en-US" altLang="ru-RU" sz="1600" dirty="0">
                <a:solidFill>
                  <a:prstClr val="black"/>
                </a:solidFill>
                <a:latin typeface="+mn-lt"/>
              </a:rPr>
              <a:t>4) Save changes</a:t>
            </a:r>
          </a:p>
          <a:p>
            <a:pPr defTabSz="914377">
              <a:spcBef>
                <a:spcPts val="800"/>
              </a:spcBef>
            </a:pPr>
            <a:r>
              <a:rPr lang="en-US" altLang="ru-RU" sz="1600" b="1" dirty="0">
                <a:solidFill>
                  <a:srgbClr val="0070C0"/>
                </a:solidFill>
                <a:latin typeface="+mn-lt"/>
              </a:rPr>
              <a:t>Important</a:t>
            </a:r>
            <a:r>
              <a:rPr lang="en-US" altLang="ru-RU" sz="1600" dirty="0">
                <a:solidFill>
                  <a:prstClr val="black"/>
                </a:solidFill>
                <a:latin typeface="+mn-lt"/>
              </a:rPr>
              <a:t>: </a:t>
            </a:r>
            <a:r>
              <a:rPr lang="en-US" altLang="ru-RU" sz="1600" b="1" dirty="0">
                <a:solidFill>
                  <a:prstClr val="black"/>
                </a:solidFill>
                <a:latin typeface="+mn-lt"/>
              </a:rPr>
              <a:t>Reverse associations </a:t>
            </a:r>
            <a:r>
              <a:rPr lang="en-US" altLang="ru-RU" sz="1600" dirty="0">
                <a:solidFill>
                  <a:prstClr val="black"/>
                </a:solidFill>
                <a:latin typeface="+mn-lt"/>
              </a:rPr>
              <a:t>allow to browse reverse- directional associations, such as finding all compounds mentioned in a particular literature reference.</a:t>
            </a:r>
            <a:endParaRPr lang="ru-RU" altLang="ru-RU" sz="1600" dirty="0">
              <a:solidFill>
                <a:prstClr val="black"/>
              </a:solidFill>
              <a:latin typeface="+mn-lt"/>
            </a:endParaRPr>
          </a:p>
        </p:txBody>
      </p:sp>
    </p:spTree>
    <p:extLst>
      <p:ext uri="{BB962C8B-B14F-4D97-AF65-F5344CB8AC3E}">
        <p14:creationId xmlns:p14="http://schemas.microsoft.com/office/powerpoint/2010/main" val="358797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5DF6-207E-01A9-9632-976664372F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638F7F-FB60-6244-28A4-74C1A580F1E3}"/>
              </a:ext>
            </a:extLst>
          </p:cNvPr>
          <p:cNvSpPr>
            <a:spLocks noGrp="1"/>
          </p:cNvSpPr>
          <p:nvPr>
            <p:ph type="title"/>
          </p:nvPr>
        </p:nvSpPr>
        <p:spPr>
          <a:xfrm>
            <a:off x="624000" y="1008000"/>
            <a:ext cx="6718909" cy="960000"/>
          </a:xfrm>
        </p:spPr>
        <p:txBody>
          <a:bodyPr/>
          <a:lstStyle/>
          <a:p>
            <a:r>
              <a:rPr lang="en-US" dirty="0"/>
              <a:t>UDT &amp; Extensibility</a:t>
            </a:r>
          </a:p>
        </p:txBody>
      </p:sp>
      <p:sp>
        <p:nvSpPr>
          <p:cNvPr id="3" name="Textplatzhalter 2">
            <a:extLst>
              <a:ext uri="{FF2B5EF4-FFF2-40B4-BE49-F238E27FC236}">
                <a16:creationId xmlns:a16="http://schemas.microsoft.com/office/drawing/2014/main" id="{22B426BA-182C-B5A6-6B40-92AF3CAEDBE7}"/>
              </a:ext>
            </a:extLst>
          </p:cNvPr>
          <p:cNvSpPr>
            <a:spLocks noGrp="1"/>
          </p:cNvSpPr>
          <p:nvPr>
            <p:ph type="body" sz="quarter" idx="10"/>
          </p:nvPr>
        </p:nvSpPr>
        <p:spPr>
          <a:xfrm>
            <a:off x="624000" y="1968589"/>
            <a:ext cx="7032945" cy="1919817"/>
          </a:xfrm>
        </p:spPr>
        <p:txBody>
          <a:bodyPr/>
          <a:lstStyle/>
          <a:p>
            <a:r>
              <a:rPr lang="en-US" sz="3200" dirty="0"/>
              <a:t>User Defined Types &amp; </a:t>
            </a:r>
            <a:r>
              <a:rPr lang="en-US" sz="3200" dirty="0" err="1"/>
              <a:t>Customisation</a:t>
            </a:r>
            <a:endParaRPr lang="en-US" sz="3200" dirty="0"/>
          </a:p>
        </p:txBody>
      </p:sp>
    </p:spTree>
    <p:extLst>
      <p:ext uri="{BB962C8B-B14F-4D97-AF65-F5344CB8AC3E}">
        <p14:creationId xmlns:p14="http://schemas.microsoft.com/office/powerpoint/2010/main" val="2478267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9C2457B-D10B-DB97-7508-6338A564BB0D}"/>
              </a:ext>
            </a:extLst>
          </p:cNvPr>
          <p:cNvSpPr txBox="1"/>
          <p:nvPr/>
        </p:nvSpPr>
        <p:spPr>
          <a:xfrm>
            <a:off x="131428" y="952516"/>
            <a:ext cx="12060572" cy="4909036"/>
          </a:xfrm>
          <a:prstGeom prst="rect">
            <a:avLst/>
          </a:prstGeom>
          <a:noFill/>
        </p:spPr>
        <p:txBody>
          <a:bodyPr wrap="square">
            <a:spAutoFit/>
          </a:bodyPr>
          <a:lstStyle/>
          <a:p>
            <a:pPr defTabSz="914377">
              <a:spcAft>
                <a:spcPts val="600"/>
              </a:spcAft>
            </a:pPr>
            <a:r>
              <a:rPr lang="en-US" sz="2200" b="1" u="sng" dirty="0">
                <a:solidFill>
                  <a:prstClr val="black"/>
                </a:solidFill>
              </a:rPr>
              <a:t>Motivation:</a:t>
            </a:r>
            <a:r>
              <a:rPr lang="en-US" sz="2200" b="1" dirty="0">
                <a:solidFill>
                  <a:prstClr val="black"/>
                </a:solidFill>
              </a:rPr>
              <a:t> </a:t>
            </a:r>
            <a:r>
              <a:rPr lang="en-US" sz="2200" dirty="0">
                <a:solidFill>
                  <a:prstClr val="black"/>
                </a:solidFill>
              </a:rPr>
              <a:t>to support new user-defined object type (UDT) </a:t>
            </a:r>
            <a:r>
              <a:rPr lang="en-US" sz="2200" b="1" u="sng" dirty="0">
                <a:solidFill>
                  <a:prstClr val="black"/>
                </a:solidFill>
              </a:rPr>
              <a:t>without modifying core RDMS source code</a:t>
            </a:r>
          </a:p>
          <a:p>
            <a:pPr defTabSz="914377">
              <a:spcAft>
                <a:spcPts val="600"/>
              </a:spcAft>
            </a:pPr>
            <a:endParaRPr lang="en-US" sz="2200" b="1" u="sng" dirty="0">
              <a:solidFill>
                <a:prstClr val="black"/>
              </a:solidFill>
            </a:endParaRPr>
          </a:p>
          <a:p>
            <a:pPr defTabSz="914377">
              <a:spcAft>
                <a:spcPts val="600"/>
              </a:spcAft>
            </a:pPr>
            <a:r>
              <a:rPr lang="en-US" sz="2200" b="1" u="sng" dirty="0">
                <a:solidFill>
                  <a:prstClr val="black"/>
                </a:solidFill>
              </a:rPr>
              <a:t>Given</a:t>
            </a:r>
            <a:r>
              <a:rPr lang="en-US" sz="2200" b="1" dirty="0">
                <a:solidFill>
                  <a:prstClr val="black"/>
                </a:solidFill>
              </a:rPr>
              <a:t>: </a:t>
            </a:r>
            <a:r>
              <a:rPr lang="en-US" sz="2200" dirty="0">
                <a:solidFill>
                  <a:prstClr val="black"/>
                </a:solidFill>
              </a:rPr>
              <a:t>New object type with/without a new arbitrary file format </a:t>
            </a:r>
            <a:r>
              <a:rPr lang="en-US" sz="1600" dirty="0">
                <a:solidFill>
                  <a:schemeClr val="bg2">
                    <a:lumMod val="50000"/>
                  </a:schemeClr>
                </a:solidFill>
              </a:rPr>
              <a:t>(could be new measurement type result).</a:t>
            </a:r>
          </a:p>
          <a:p>
            <a:pPr defTabSz="914377">
              <a:spcAft>
                <a:spcPts val="600"/>
              </a:spcAft>
            </a:pPr>
            <a:endParaRPr lang="en-US" sz="2200" b="1" dirty="0">
              <a:solidFill>
                <a:prstClr val="black"/>
              </a:solidFill>
            </a:endParaRPr>
          </a:p>
          <a:p>
            <a:pPr defTabSz="914377">
              <a:spcAft>
                <a:spcPts val="600"/>
              </a:spcAft>
            </a:pPr>
            <a:r>
              <a:rPr lang="en-US" sz="2200" b="1" dirty="0">
                <a:solidFill>
                  <a:prstClr val="black"/>
                </a:solidFill>
              </a:rPr>
              <a:t>Solution</a:t>
            </a:r>
            <a:r>
              <a:rPr lang="en-US" sz="2200" dirty="0">
                <a:solidFill>
                  <a:prstClr val="black"/>
                </a:solidFill>
              </a:rPr>
              <a:t> (or 5 keys to success)</a:t>
            </a:r>
            <a:r>
              <a:rPr lang="en-US" sz="2200" b="1" dirty="0">
                <a:solidFill>
                  <a:prstClr val="black"/>
                </a:solidFill>
              </a:rPr>
              <a:t>:</a:t>
            </a:r>
            <a:endParaRPr lang="en-US" sz="2200" dirty="0">
              <a:solidFill>
                <a:prstClr val="black"/>
              </a:solidFill>
            </a:endParaRPr>
          </a:p>
          <a:p>
            <a:pPr marL="342900" indent="-342900" defTabSz="914377">
              <a:spcBef>
                <a:spcPts val="1200"/>
              </a:spcBef>
              <a:buFont typeface="Arial" panose="020B0604020202020204" pitchFamily="34" charset="0"/>
              <a:buChar char="•"/>
            </a:pPr>
            <a:r>
              <a:rPr lang="en-US" sz="2200" b="1" dirty="0">
                <a:solidFill>
                  <a:prstClr val="black"/>
                </a:solidFill>
              </a:rPr>
              <a:t>Templates – </a:t>
            </a:r>
            <a:r>
              <a:rPr lang="en-US" sz="2200" dirty="0">
                <a:solidFill>
                  <a:prstClr val="black"/>
                </a:solidFill>
              </a:rPr>
              <a:t>define object model (data structure) in terms of key-value pairs / table (properties)</a:t>
            </a:r>
          </a:p>
          <a:p>
            <a:pPr marL="342900" indent="-342900" defTabSz="914377">
              <a:spcBef>
                <a:spcPts val="1200"/>
              </a:spcBef>
              <a:buFont typeface="Arial" panose="020B0604020202020204" pitchFamily="34" charset="0"/>
              <a:buChar char="•"/>
            </a:pPr>
            <a:r>
              <a:rPr lang="en-US" sz="2200" b="1" dirty="0">
                <a:solidFill>
                  <a:prstClr val="black"/>
                </a:solidFill>
              </a:rPr>
              <a:t>Search</a:t>
            </a:r>
            <a:r>
              <a:rPr lang="en-US" sz="2200" dirty="0">
                <a:solidFill>
                  <a:prstClr val="black"/>
                </a:solidFill>
              </a:rPr>
              <a:t> – enable search for UDT objects based on </a:t>
            </a:r>
            <a:r>
              <a:rPr lang="en-US" sz="2200" u="sng" dirty="0">
                <a:solidFill>
                  <a:prstClr val="black"/>
                </a:solidFill>
              </a:rPr>
              <a:t>defined data model</a:t>
            </a:r>
          </a:p>
          <a:p>
            <a:pPr marL="342900" indent="-342900" defTabSz="914377">
              <a:spcBef>
                <a:spcPts val="1200"/>
              </a:spcBef>
              <a:buFont typeface="Arial" panose="020B0604020202020204" pitchFamily="34" charset="0"/>
              <a:buChar char="•"/>
            </a:pPr>
            <a:r>
              <a:rPr lang="en-US" sz="2200" b="1" dirty="0">
                <a:solidFill>
                  <a:prstClr val="black"/>
                </a:solidFill>
              </a:rPr>
              <a:t>Validation</a:t>
            </a:r>
            <a:r>
              <a:rPr lang="en-US" sz="2200" dirty="0">
                <a:solidFill>
                  <a:prstClr val="black"/>
                </a:solidFill>
              </a:rPr>
              <a:t> – provide check for data correctness (valid/invalid)</a:t>
            </a:r>
          </a:p>
          <a:p>
            <a:pPr marL="342900" indent="-342900" defTabSz="914377">
              <a:spcBef>
                <a:spcPts val="1200"/>
              </a:spcBef>
              <a:buFont typeface="Arial" panose="020B0604020202020204" pitchFamily="34" charset="0"/>
              <a:buChar char="•"/>
            </a:pPr>
            <a:r>
              <a:rPr lang="en-US" sz="2200" b="1" dirty="0">
                <a:solidFill>
                  <a:prstClr val="black"/>
                </a:solidFill>
              </a:rPr>
              <a:t>Data Extraction </a:t>
            </a:r>
            <a:r>
              <a:rPr lang="en-US" sz="2200" dirty="0">
                <a:solidFill>
                  <a:prstClr val="black"/>
                </a:solidFill>
              </a:rPr>
              <a:t>– if valid, extract data in terms of properties / related object creation</a:t>
            </a:r>
            <a:endParaRPr lang="en-US" sz="2200" b="1" dirty="0">
              <a:solidFill>
                <a:prstClr val="black"/>
              </a:solidFill>
            </a:endParaRPr>
          </a:p>
          <a:p>
            <a:pPr marL="342900" indent="-342900" defTabSz="914377">
              <a:spcBef>
                <a:spcPts val="1200"/>
              </a:spcBef>
              <a:buFont typeface="Arial" panose="020B0604020202020204" pitchFamily="34" charset="0"/>
              <a:buChar char="•"/>
            </a:pPr>
            <a:r>
              <a:rPr lang="en-US" sz="2200" b="1" dirty="0">
                <a:solidFill>
                  <a:prstClr val="black"/>
                </a:solidFill>
              </a:rPr>
              <a:t>Visualization</a:t>
            </a:r>
            <a:r>
              <a:rPr lang="en-US" sz="2200" dirty="0">
                <a:solidFill>
                  <a:prstClr val="black"/>
                </a:solidFill>
              </a:rPr>
              <a:t> – display data, including drawing charts / diagrams, </a:t>
            </a:r>
            <a:r>
              <a:rPr lang="en-US" sz="2200" dirty="0" err="1">
                <a:solidFill>
                  <a:prstClr val="black"/>
                </a:solidFill>
              </a:rPr>
              <a:t>etc</a:t>
            </a:r>
            <a:r>
              <a:rPr lang="en-US" sz="2200" dirty="0">
                <a:solidFill>
                  <a:prstClr val="black"/>
                </a:solidFill>
              </a:rPr>
              <a:t>…</a:t>
            </a:r>
          </a:p>
          <a:p>
            <a:pPr marL="342900" indent="-342900" defTabSz="914377">
              <a:buFont typeface="Arial" panose="020B0604020202020204" pitchFamily="34" charset="0"/>
              <a:buChar char="•"/>
            </a:pPr>
            <a:endParaRPr lang="en-US" u="sng" dirty="0">
              <a:solidFill>
                <a:prstClr val="black"/>
              </a:solidFill>
            </a:endParaRPr>
          </a:p>
        </p:txBody>
      </p:sp>
      <p:sp>
        <p:nvSpPr>
          <p:cNvPr id="22" name="Rectangle: Rounded Corners 21">
            <a:extLst>
              <a:ext uri="{FF2B5EF4-FFF2-40B4-BE49-F238E27FC236}">
                <a16:creationId xmlns:a16="http://schemas.microsoft.com/office/drawing/2014/main" id="{61BF97A2-E7AC-0595-2C58-BB0C8CE5D7F2}"/>
              </a:ext>
            </a:extLst>
          </p:cNvPr>
          <p:cNvSpPr/>
          <p:nvPr/>
        </p:nvSpPr>
        <p:spPr>
          <a:xfrm>
            <a:off x="85563" y="4091640"/>
            <a:ext cx="11708118" cy="155985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User-Defined Type Support</a:t>
            </a:r>
            <a:endParaRPr lang="en-US"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a:xfrm>
            <a:off x="6443932" y="6362393"/>
            <a:ext cx="4006354" cy="485999"/>
          </a:xfrm>
        </p:spPr>
        <p:txBody>
          <a:bodyPr>
            <a:normAutofit/>
          </a:bodyPr>
          <a:lstStyle/>
          <a:p>
            <a:pPr indent="0" defTabSz="914377">
              <a:buNone/>
            </a:pPr>
            <a:r>
              <a:rPr lang="en-US" b="0" dirty="0">
                <a:solidFill>
                  <a:prstClr val="black"/>
                </a:solidFill>
              </a:rPr>
              <a:t>UDT – user-defined type</a:t>
            </a:r>
            <a:endParaRPr lang="en-US" b="0" dirty="0"/>
          </a:p>
        </p:txBody>
      </p:sp>
      <p:pic>
        <p:nvPicPr>
          <p:cNvPr id="23" name="Picture 6" descr="Web Service Icons - Free SVG &amp; PNG Web Service Images - Noun Project">
            <a:extLst>
              <a:ext uri="{FF2B5EF4-FFF2-40B4-BE49-F238E27FC236}">
                <a16:creationId xmlns:a16="http://schemas.microsoft.com/office/drawing/2014/main" id="{53CDCCA7-EDE2-0571-4626-E9F48A12D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9837" y="4498107"/>
            <a:ext cx="422564" cy="42256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xternal link - Free technology icons">
            <a:extLst>
              <a:ext uri="{FF2B5EF4-FFF2-40B4-BE49-F238E27FC236}">
                <a16:creationId xmlns:a16="http://schemas.microsoft.com/office/drawing/2014/main" id="{8AC16857-8248-7F28-8FD7-A15D1D081A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8108" y="4858324"/>
            <a:ext cx="405246" cy="405246"/>
          </a:xfrm>
          <a:prstGeom prst="rect">
            <a:avLst/>
          </a:prstGeom>
          <a:noFill/>
          <a:extLst>
            <a:ext uri="{909E8E84-426E-40DD-AFC4-6F175D3DCCD1}">
              <a14:hiddenFill xmlns:a14="http://schemas.microsoft.com/office/drawing/2010/main">
                <a:solidFill>
                  <a:srgbClr val="FFFFFF"/>
                </a:solidFill>
              </a14:hiddenFill>
            </a:ext>
          </a:extLst>
        </p:spPr>
      </p:pic>
      <p:sp>
        <p:nvSpPr>
          <p:cNvPr id="26" name="Line 36">
            <a:extLst>
              <a:ext uri="{FF2B5EF4-FFF2-40B4-BE49-F238E27FC236}">
                <a16:creationId xmlns:a16="http://schemas.microsoft.com/office/drawing/2014/main" id="{3B3952CB-CF29-83CA-1073-315A5B027C29}"/>
              </a:ext>
            </a:extLst>
          </p:cNvPr>
          <p:cNvSpPr>
            <a:spLocks noChangeShapeType="1"/>
          </p:cNvSpPr>
          <p:nvPr/>
        </p:nvSpPr>
        <p:spPr bwMode="auto">
          <a:xfrm flipV="1">
            <a:off x="8496301" y="3543299"/>
            <a:ext cx="1587500" cy="38099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Tree>
    <p:extLst>
      <p:ext uri="{BB962C8B-B14F-4D97-AF65-F5344CB8AC3E}">
        <p14:creationId xmlns:p14="http://schemas.microsoft.com/office/powerpoint/2010/main" val="2977083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97E097-6C2E-C399-58D3-B486C3A761BF}"/>
              </a:ext>
            </a:extLst>
          </p:cNvPr>
          <p:cNvSpPr/>
          <p:nvPr/>
        </p:nvSpPr>
        <p:spPr>
          <a:xfrm>
            <a:off x="6732395" y="3223491"/>
            <a:ext cx="5385916" cy="243372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UI to create a new user-defined type</a:t>
            </a:r>
            <a:endParaRPr lang="en-US"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a:xfrm>
            <a:off x="6225310" y="6362393"/>
            <a:ext cx="3694546" cy="485999"/>
          </a:xfrm>
        </p:spPr>
        <p:txBody>
          <a:bodyPr>
            <a:normAutofit/>
          </a:bodyPr>
          <a:lstStyle/>
          <a:p>
            <a:pPr indent="0" defTabSz="914377">
              <a:buNone/>
            </a:pPr>
            <a:r>
              <a:rPr lang="en-US" b="0" dirty="0">
                <a:solidFill>
                  <a:prstClr val="black"/>
                </a:solidFill>
              </a:rPr>
              <a:t>We can further enrich defined object specification by customized (templates!) properties of primitive types: Integer, Float, String.</a:t>
            </a:r>
            <a:endParaRPr lang="en-US" b="0" dirty="0"/>
          </a:p>
        </p:txBody>
      </p:sp>
      <p:sp>
        <p:nvSpPr>
          <p:cNvPr id="12" name="TextBox 11">
            <a:extLst>
              <a:ext uri="{FF2B5EF4-FFF2-40B4-BE49-F238E27FC236}">
                <a16:creationId xmlns:a16="http://schemas.microsoft.com/office/drawing/2014/main" id="{89C2457B-D10B-DB97-7508-6338A564BB0D}"/>
              </a:ext>
            </a:extLst>
          </p:cNvPr>
          <p:cNvSpPr txBox="1"/>
          <p:nvPr/>
        </p:nvSpPr>
        <p:spPr>
          <a:xfrm>
            <a:off x="6812782" y="869388"/>
            <a:ext cx="5285433" cy="4816703"/>
          </a:xfrm>
          <a:prstGeom prst="rect">
            <a:avLst/>
          </a:prstGeom>
          <a:noFill/>
        </p:spPr>
        <p:txBody>
          <a:bodyPr wrap="square">
            <a:spAutoFit/>
          </a:bodyPr>
          <a:lstStyle/>
          <a:p>
            <a:pPr defTabSz="914377">
              <a:spcAft>
                <a:spcPts val="600"/>
              </a:spcAft>
            </a:pPr>
            <a:r>
              <a:rPr lang="en-US" sz="1600" b="1" dirty="0">
                <a:solidFill>
                  <a:prstClr val="black"/>
                </a:solidFill>
              </a:rPr>
              <a:t>Type Name </a:t>
            </a:r>
            <a:r>
              <a:rPr lang="en-US" sz="1600" dirty="0">
                <a:solidFill>
                  <a:prstClr val="black"/>
                </a:solidFill>
              </a:rPr>
              <a:t>– user-defined type name </a:t>
            </a:r>
          </a:p>
          <a:p>
            <a:pPr defTabSz="914377"/>
            <a:r>
              <a:rPr lang="en-US" sz="1600" b="1" dirty="0">
                <a:solidFill>
                  <a:prstClr val="black"/>
                </a:solidFill>
              </a:rPr>
              <a:t>Core Object Types:</a:t>
            </a:r>
          </a:p>
          <a:p>
            <a:pPr marL="342900" indent="-342900" defTabSz="914377">
              <a:buFont typeface="Arial" panose="020B0604020202020204" pitchFamily="34" charset="0"/>
              <a:buChar char="•"/>
            </a:pPr>
            <a:r>
              <a:rPr lang="en-US" sz="1600" b="1" dirty="0" err="1">
                <a:solidFill>
                  <a:prstClr val="black"/>
                </a:solidFill>
              </a:rPr>
              <a:t>ObjectInfo</a:t>
            </a:r>
            <a:r>
              <a:rPr lang="en-US" sz="1600" dirty="0">
                <a:solidFill>
                  <a:prstClr val="black"/>
                </a:solidFill>
              </a:rPr>
              <a:t> – the simplest (bare) object</a:t>
            </a:r>
          </a:p>
          <a:p>
            <a:pPr marL="342900" indent="-342900" defTabSz="914377">
              <a:buFont typeface="Arial" panose="020B0604020202020204" pitchFamily="34" charset="0"/>
              <a:buChar char="•"/>
            </a:pPr>
            <a:r>
              <a:rPr lang="en-US" sz="1600" b="1" dirty="0">
                <a:solidFill>
                  <a:prstClr val="black"/>
                </a:solidFill>
              </a:rPr>
              <a:t>Sample </a:t>
            </a:r>
            <a:r>
              <a:rPr lang="en-US" sz="1600" dirty="0">
                <a:solidFill>
                  <a:prstClr val="black"/>
                </a:solidFill>
              </a:rPr>
              <a:t>– chemical system (set of chemical elements), for example </a:t>
            </a:r>
            <a:r>
              <a:rPr lang="en-US" sz="1600" b="1" dirty="0">
                <a:solidFill>
                  <a:prstClr val="black"/>
                </a:solidFill>
              </a:rPr>
              <a:t>Co-O</a:t>
            </a:r>
          </a:p>
          <a:p>
            <a:pPr marL="342900" indent="-342900" defTabSz="914377">
              <a:buFont typeface="Arial" panose="020B0604020202020204" pitchFamily="34" charset="0"/>
              <a:buChar char="•"/>
            </a:pPr>
            <a:r>
              <a:rPr lang="en-US" sz="1600" b="1" dirty="0">
                <a:solidFill>
                  <a:prstClr val="black"/>
                </a:solidFill>
              </a:rPr>
              <a:t>Composition </a:t>
            </a:r>
            <a:r>
              <a:rPr lang="en-US" sz="1600" dirty="0">
                <a:solidFill>
                  <a:prstClr val="black"/>
                </a:solidFill>
              </a:rPr>
              <a:t>–</a:t>
            </a:r>
            <a:r>
              <a:rPr lang="en-US" sz="1600" b="1" dirty="0">
                <a:solidFill>
                  <a:prstClr val="black"/>
                </a:solidFill>
              </a:rPr>
              <a:t> </a:t>
            </a:r>
            <a:r>
              <a:rPr lang="en-US" sz="1600" dirty="0">
                <a:solidFill>
                  <a:prstClr val="black"/>
                </a:solidFill>
              </a:rPr>
              <a:t>chemical composition (set of elements and quantities), for example </a:t>
            </a:r>
            <a:r>
              <a:rPr lang="en-US" sz="1600" b="1" dirty="0">
                <a:solidFill>
                  <a:prstClr val="black"/>
                </a:solidFill>
              </a:rPr>
              <a:t>Co</a:t>
            </a:r>
            <a:r>
              <a:rPr lang="en-US" sz="1600" b="1" baseline="-25000" dirty="0">
                <a:solidFill>
                  <a:prstClr val="black"/>
                </a:solidFill>
              </a:rPr>
              <a:t>3</a:t>
            </a:r>
            <a:r>
              <a:rPr lang="en-US" sz="1600" b="1" dirty="0">
                <a:solidFill>
                  <a:prstClr val="black"/>
                </a:solidFill>
              </a:rPr>
              <a:t>O</a:t>
            </a:r>
            <a:r>
              <a:rPr lang="en-US" sz="1600" b="1" baseline="-25000" dirty="0">
                <a:solidFill>
                  <a:prstClr val="black"/>
                </a:solidFill>
              </a:rPr>
              <a:t>4</a:t>
            </a:r>
            <a:endParaRPr lang="en-US" sz="1600" dirty="0">
              <a:solidFill>
                <a:prstClr val="black"/>
              </a:solidFill>
            </a:endParaRPr>
          </a:p>
          <a:p>
            <a:pPr marL="342900" indent="-342900" defTabSz="914377">
              <a:buFont typeface="Arial" panose="020B0604020202020204" pitchFamily="34" charset="0"/>
              <a:buChar char="•"/>
            </a:pPr>
            <a:r>
              <a:rPr lang="en-US" sz="1600" b="1" dirty="0">
                <a:solidFill>
                  <a:prstClr val="black"/>
                </a:solidFill>
              </a:rPr>
              <a:t>Reference</a:t>
            </a:r>
            <a:r>
              <a:rPr lang="en-US" sz="1600" dirty="0">
                <a:solidFill>
                  <a:prstClr val="black"/>
                </a:solidFill>
              </a:rPr>
              <a:t> – literature reference (Authors, Title, Year, DOI, etc.)</a:t>
            </a:r>
          </a:p>
          <a:p>
            <a:pPr defTabSz="914377">
              <a:spcBef>
                <a:spcPts val="600"/>
              </a:spcBef>
              <a:spcAft>
                <a:spcPts val="600"/>
              </a:spcAft>
            </a:pPr>
            <a:r>
              <a:rPr lang="en-US" sz="1600" b="1" dirty="0">
                <a:solidFill>
                  <a:prstClr val="black"/>
                </a:solidFill>
              </a:rPr>
              <a:t>Validation &amp; Data Schema </a:t>
            </a:r>
            <a:r>
              <a:rPr lang="en-US" sz="1600" dirty="0">
                <a:solidFill>
                  <a:prstClr val="black"/>
                </a:solidFill>
              </a:rPr>
              <a:t>– only if you have external Web Services ready to validate &amp; extract data from files</a:t>
            </a:r>
          </a:p>
          <a:p>
            <a:pPr defTabSz="914377">
              <a:spcAft>
                <a:spcPts val="600"/>
              </a:spcAft>
            </a:pPr>
            <a:r>
              <a:rPr lang="en-US" sz="1600" b="1" dirty="0">
                <a:solidFill>
                  <a:prstClr val="black"/>
                </a:solidFill>
              </a:rPr>
              <a:t>File Required </a:t>
            </a:r>
            <a:r>
              <a:rPr lang="en-US" sz="1600" dirty="0">
                <a:solidFill>
                  <a:prstClr val="black"/>
                </a:solidFill>
              </a:rPr>
              <a:t>– sets the file mandatory (</a:t>
            </a:r>
            <a:r>
              <a:rPr lang="en-US" sz="1600" dirty="0" err="1">
                <a:solidFill>
                  <a:prstClr val="black"/>
                </a:solidFill>
              </a:rPr>
              <a:t>boolean</a:t>
            </a:r>
            <a:r>
              <a:rPr lang="en-US" sz="1600" dirty="0">
                <a:solidFill>
                  <a:prstClr val="black"/>
                </a:solidFill>
              </a:rPr>
              <a:t>)</a:t>
            </a:r>
          </a:p>
          <a:p>
            <a:pPr defTabSz="914377">
              <a:spcAft>
                <a:spcPts val="600"/>
              </a:spcAft>
            </a:pPr>
            <a:r>
              <a:rPr lang="en-US" sz="1600" b="1" u="sng" dirty="0">
                <a:solidFill>
                  <a:prstClr val="black"/>
                </a:solidFill>
              </a:rPr>
              <a:t>Settings (JSON)</a:t>
            </a:r>
            <a:r>
              <a:rPr lang="en-US" sz="1600" b="1" dirty="0">
                <a:solidFill>
                  <a:prstClr val="black"/>
                </a:solidFill>
              </a:rPr>
              <a:t> </a:t>
            </a:r>
            <a:r>
              <a:rPr lang="en-US" sz="1600" dirty="0">
                <a:solidFill>
                  <a:prstClr val="black"/>
                </a:solidFill>
              </a:rPr>
              <a:t>– type customization in RDMS</a:t>
            </a:r>
          </a:p>
          <a:p>
            <a:pPr defTabSz="914377">
              <a:spcAft>
                <a:spcPts val="600"/>
              </a:spcAft>
            </a:pPr>
            <a:r>
              <a:rPr lang="en-US" sz="1300" dirty="0">
                <a:solidFill>
                  <a:prstClr val="black"/>
                </a:solidFill>
                <a:latin typeface="Courier New" panose="02070309020205020404" pitchFamily="49" charset="0"/>
                <a:cs typeface="Courier New" panose="02070309020205020404" pitchFamily="49" charset="0"/>
              </a:rPr>
              <a:t>{ "</a:t>
            </a:r>
            <a:r>
              <a:rPr lang="en-US" sz="1300" dirty="0" err="1">
                <a:solidFill>
                  <a:prstClr val="black"/>
                </a:solidFill>
                <a:latin typeface="Courier New" panose="02070309020205020404" pitchFamily="49" charset="0"/>
                <a:cs typeface="Courier New" panose="02070309020205020404" pitchFamily="49" charset="0"/>
              </a:rPr>
              <a:t>CustomEditPath</a:t>
            </a:r>
            <a:r>
              <a:rPr lang="en-US" sz="1300" dirty="0">
                <a:solidFill>
                  <a:prstClr val="black"/>
                </a:solidFill>
                <a:latin typeface="Courier New" panose="02070309020205020404" pitchFamily="49" charset="0"/>
                <a:cs typeface="Courier New" panose="02070309020205020404" pitchFamily="49" charset="0"/>
              </a:rPr>
              <a:t>": "/custom/</a:t>
            </a:r>
            <a:r>
              <a:rPr lang="en-US" sz="1300" dirty="0" err="1">
                <a:solidFill>
                  <a:prstClr val="black"/>
                </a:solidFill>
                <a:latin typeface="Courier New" panose="02070309020205020404" pitchFamily="49" charset="0"/>
                <a:cs typeface="Courier New" panose="02070309020205020404" pitchFamily="49" charset="0"/>
              </a:rPr>
              <a:t>editsample</a:t>
            </a:r>
            <a:r>
              <a:rPr lang="en-US" sz="1300" dirty="0">
                <a:solidFill>
                  <a:prstClr val="black"/>
                </a:solidFill>
                <a:latin typeface="Courier New" panose="02070309020205020404" pitchFamily="49" charset="0"/>
                <a:cs typeface="Courier New" panose="02070309020205020404" pitchFamily="49" charset="0"/>
              </a:rPr>
              <a:t>",</a:t>
            </a:r>
          </a:p>
          <a:p>
            <a:pPr defTabSz="914377">
              <a:spcAft>
                <a:spcPts val="600"/>
              </a:spcAft>
            </a:pPr>
            <a:r>
              <a:rPr lang="en-US" sz="1300" dirty="0">
                <a:solidFill>
                  <a:prstClr val="black"/>
                </a:solidFill>
                <a:latin typeface="Courier New" panose="02070309020205020404" pitchFamily="49" charset="0"/>
                <a:cs typeface="Courier New" panose="02070309020205020404" pitchFamily="49" charset="0"/>
              </a:rPr>
              <a:t>  "</a:t>
            </a:r>
            <a:r>
              <a:rPr lang="en-US" sz="1300" dirty="0" err="1">
                <a:solidFill>
                  <a:prstClr val="black"/>
                </a:solidFill>
                <a:latin typeface="Courier New" panose="02070309020205020404" pitchFamily="49" charset="0"/>
                <a:cs typeface="Courier New" panose="02070309020205020404" pitchFamily="49" charset="0"/>
              </a:rPr>
              <a:t>UrlPostVisualizer</a:t>
            </a:r>
            <a:r>
              <a:rPr lang="en-US" sz="1300" dirty="0">
                <a:solidFill>
                  <a:prstClr val="black"/>
                </a:solidFill>
                <a:latin typeface="Courier New" panose="02070309020205020404" pitchFamily="49" charset="0"/>
                <a:cs typeface="Courier New" panose="02070309020205020404" pitchFamily="49" charset="0"/>
              </a:rPr>
              <a:t>": "https://abc.de/</a:t>
            </a:r>
            <a:r>
              <a:rPr lang="en-US" sz="1300" dirty="0" err="1">
                <a:solidFill>
                  <a:prstClr val="black"/>
                </a:solidFill>
                <a:latin typeface="Courier New" panose="02070309020205020404" pitchFamily="49" charset="0"/>
                <a:cs typeface="Courier New" panose="02070309020205020404" pitchFamily="49" charset="0"/>
              </a:rPr>
              <a:t>VisualizeRT</a:t>
            </a:r>
            <a:r>
              <a:rPr lang="en-US" sz="1300" dirty="0">
                <a:solidFill>
                  <a:prstClr val="black"/>
                </a:solidFill>
                <a:latin typeface="Courier New" panose="02070309020205020404" pitchFamily="49" charset="0"/>
                <a:cs typeface="Courier New" panose="02070309020205020404" pitchFamily="49" charset="0"/>
              </a:rPr>
              <a:t>" }</a:t>
            </a:r>
          </a:p>
          <a:p>
            <a:pPr defTabSz="914377">
              <a:spcAft>
                <a:spcPts val="600"/>
              </a:spcAft>
            </a:pPr>
            <a:r>
              <a:rPr lang="en-US" sz="1600" b="1" dirty="0">
                <a:solidFill>
                  <a:prstClr val="black"/>
                </a:solidFill>
              </a:rPr>
              <a:t>Description </a:t>
            </a:r>
            <a:r>
              <a:rPr lang="en-US" sz="1600" dirty="0">
                <a:solidFill>
                  <a:prstClr val="black"/>
                </a:solidFill>
              </a:rPr>
              <a:t>– comments for type designation</a:t>
            </a:r>
          </a:p>
        </p:txBody>
      </p:sp>
      <p:pic>
        <p:nvPicPr>
          <p:cNvPr id="7" name="Picture 6">
            <a:extLst>
              <a:ext uri="{FF2B5EF4-FFF2-40B4-BE49-F238E27FC236}">
                <a16:creationId xmlns:a16="http://schemas.microsoft.com/office/drawing/2014/main" id="{E3893468-AF8E-8A6B-A692-37B4AFCC8C7E}"/>
              </a:ext>
            </a:extLst>
          </p:cNvPr>
          <p:cNvPicPr>
            <a:picLocks noChangeAspect="1"/>
          </p:cNvPicPr>
          <p:nvPr/>
        </p:nvPicPr>
        <p:blipFill>
          <a:blip r:embed="rId3"/>
          <a:stretch>
            <a:fillRect/>
          </a:stretch>
        </p:blipFill>
        <p:spPr>
          <a:xfrm>
            <a:off x="218965" y="834012"/>
            <a:ext cx="6283435" cy="5249340"/>
          </a:xfrm>
          <a:prstGeom prst="rect">
            <a:avLst/>
          </a:prstGeom>
          <a:ln>
            <a:solidFill>
              <a:schemeClr val="accent1"/>
            </a:solidFill>
          </a:ln>
        </p:spPr>
      </p:pic>
      <p:sp>
        <p:nvSpPr>
          <p:cNvPr id="5" name="Rectangle: Rounded Corners 4">
            <a:extLst>
              <a:ext uri="{FF2B5EF4-FFF2-40B4-BE49-F238E27FC236}">
                <a16:creationId xmlns:a16="http://schemas.microsoft.com/office/drawing/2014/main" id="{63D4ECA1-67B4-30D4-7FBE-49D5CBEB39ED}"/>
              </a:ext>
            </a:extLst>
          </p:cNvPr>
          <p:cNvSpPr/>
          <p:nvPr/>
        </p:nvSpPr>
        <p:spPr>
          <a:xfrm>
            <a:off x="6735746" y="1490454"/>
            <a:ext cx="5382566" cy="170532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36">
            <a:extLst>
              <a:ext uri="{FF2B5EF4-FFF2-40B4-BE49-F238E27FC236}">
                <a16:creationId xmlns:a16="http://schemas.microsoft.com/office/drawing/2014/main" id="{FC646676-0C87-B5A6-B138-423C2DC45726}"/>
              </a:ext>
            </a:extLst>
          </p:cNvPr>
          <p:cNvSpPr>
            <a:spLocks noChangeShapeType="1"/>
          </p:cNvSpPr>
          <p:nvPr/>
        </p:nvSpPr>
        <p:spPr bwMode="auto">
          <a:xfrm>
            <a:off x="10619588" y="317185"/>
            <a:ext cx="10049" cy="146706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TextBox 8">
            <a:extLst>
              <a:ext uri="{FF2B5EF4-FFF2-40B4-BE49-F238E27FC236}">
                <a16:creationId xmlns:a16="http://schemas.microsoft.com/office/drawing/2014/main" id="{82882237-87B4-D726-423B-200697CC7942}"/>
              </a:ext>
            </a:extLst>
          </p:cNvPr>
          <p:cNvSpPr txBox="1"/>
          <p:nvPr/>
        </p:nvSpPr>
        <p:spPr>
          <a:xfrm>
            <a:off x="8802255" y="55417"/>
            <a:ext cx="2419927" cy="300082"/>
          </a:xfrm>
          <a:prstGeom prst="rect">
            <a:avLst/>
          </a:prstGeom>
          <a:noFill/>
        </p:spPr>
        <p:txBody>
          <a:bodyPr wrap="square">
            <a:spAutoFit/>
          </a:bodyPr>
          <a:lstStyle/>
          <a:p>
            <a:r>
              <a:rPr lang="en-US" dirty="0">
                <a:solidFill>
                  <a:srgbClr val="0070C0"/>
                </a:solidFill>
              </a:rPr>
              <a:t>One of predefined base types</a:t>
            </a:r>
          </a:p>
        </p:txBody>
      </p:sp>
      <p:sp>
        <p:nvSpPr>
          <p:cNvPr id="10" name="TextBox 9">
            <a:extLst>
              <a:ext uri="{FF2B5EF4-FFF2-40B4-BE49-F238E27FC236}">
                <a16:creationId xmlns:a16="http://schemas.microsoft.com/office/drawing/2014/main" id="{73C870D2-C8CD-4AAB-105E-6135FC5BD9A9}"/>
              </a:ext>
            </a:extLst>
          </p:cNvPr>
          <p:cNvSpPr txBox="1"/>
          <p:nvPr/>
        </p:nvSpPr>
        <p:spPr>
          <a:xfrm>
            <a:off x="9911773" y="5778869"/>
            <a:ext cx="2538845" cy="300082"/>
          </a:xfrm>
          <a:prstGeom prst="rect">
            <a:avLst/>
          </a:prstGeom>
          <a:noFill/>
        </p:spPr>
        <p:txBody>
          <a:bodyPr wrap="square">
            <a:spAutoFit/>
          </a:bodyPr>
          <a:lstStyle/>
          <a:p>
            <a:r>
              <a:rPr lang="en-US" dirty="0">
                <a:solidFill>
                  <a:srgbClr val="0070C0"/>
                </a:solidFill>
              </a:rPr>
              <a:t>Defining data &amp; behavior</a:t>
            </a:r>
          </a:p>
        </p:txBody>
      </p:sp>
      <p:sp>
        <p:nvSpPr>
          <p:cNvPr id="11" name="Line 36">
            <a:extLst>
              <a:ext uri="{FF2B5EF4-FFF2-40B4-BE49-F238E27FC236}">
                <a16:creationId xmlns:a16="http://schemas.microsoft.com/office/drawing/2014/main" id="{41504135-9F2C-4CB1-A26A-F88D8454272B}"/>
              </a:ext>
            </a:extLst>
          </p:cNvPr>
          <p:cNvSpPr>
            <a:spLocks noChangeShapeType="1"/>
          </p:cNvSpPr>
          <p:nvPr/>
        </p:nvSpPr>
        <p:spPr bwMode="auto">
          <a:xfrm flipV="1">
            <a:off x="11856639" y="4975606"/>
            <a:ext cx="12139" cy="111768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Tree>
    <p:extLst>
      <p:ext uri="{BB962C8B-B14F-4D97-AF65-F5344CB8AC3E}">
        <p14:creationId xmlns:p14="http://schemas.microsoft.com/office/powerpoint/2010/main" val="410820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Ways of customization</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868615" y="6362393"/>
            <a:ext cx="7113709" cy="485999"/>
          </a:xfrm>
        </p:spPr>
        <p:txBody>
          <a:bodyPr/>
          <a:lstStyle/>
          <a:p>
            <a:pPr indent="0">
              <a:buNone/>
            </a:pPr>
            <a:endParaRPr lang="en-US" dirty="0"/>
          </a:p>
        </p:txBody>
      </p:sp>
      <p:pic>
        <p:nvPicPr>
          <p:cNvPr id="2050" name="Picture 2" descr="Customising MYOB forms MYOB forms for easier business practices!">
            <a:extLst>
              <a:ext uri="{FF2B5EF4-FFF2-40B4-BE49-F238E27FC236}">
                <a16:creationId xmlns:a16="http://schemas.microsoft.com/office/drawing/2014/main" id="{30A75CBF-42C2-3A9B-FEBB-E07CB59AD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25" y="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10B3948-A7D2-54B5-888F-11EEAE1D5E83}"/>
              </a:ext>
            </a:extLst>
          </p:cNvPr>
          <p:cNvSpPr txBox="1"/>
          <p:nvPr/>
        </p:nvSpPr>
        <p:spPr>
          <a:xfrm>
            <a:off x="1341409" y="4044803"/>
            <a:ext cx="3313719"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External API </a:t>
            </a:r>
            <a:r>
              <a:rPr lang="en-US" dirty="0">
                <a:solidFill>
                  <a:prstClr val="black"/>
                </a:solidFill>
              </a:rPr>
              <a:t>(server-side code only)</a:t>
            </a:r>
          </a:p>
          <a:p>
            <a:pPr lvl="1" defTabSz="685800"/>
            <a:r>
              <a:rPr lang="en-US" dirty="0">
                <a:solidFill>
                  <a:prstClr val="black"/>
                </a:solidFill>
              </a:rPr>
              <a:t>Validation &amp; Data Extraction for User-Defined Data Types</a:t>
            </a:r>
            <a:r>
              <a:rPr lang="ru-RU" dirty="0">
                <a:solidFill>
                  <a:prstClr val="black"/>
                </a:solidFill>
              </a:rPr>
              <a:t> (</a:t>
            </a:r>
            <a:r>
              <a:rPr lang="en-US" dirty="0">
                <a:solidFill>
                  <a:prstClr val="black"/>
                </a:solidFill>
              </a:rPr>
              <a:t>any language</a:t>
            </a:r>
            <a:r>
              <a:rPr lang="ru-RU" dirty="0">
                <a:solidFill>
                  <a:prstClr val="black"/>
                </a:solidFill>
              </a:rPr>
              <a:t>)</a:t>
            </a:r>
            <a:endParaRPr lang="en-US" dirty="0">
              <a:solidFill>
                <a:prstClr val="black"/>
              </a:solidFill>
            </a:endParaRPr>
          </a:p>
        </p:txBody>
      </p:sp>
      <p:sp>
        <p:nvSpPr>
          <p:cNvPr id="4" name="TextBox 3">
            <a:extLst>
              <a:ext uri="{FF2B5EF4-FFF2-40B4-BE49-F238E27FC236}">
                <a16:creationId xmlns:a16="http://schemas.microsoft.com/office/drawing/2014/main" id="{9BD57220-CB6A-E416-7FD4-1D2379408672}"/>
              </a:ext>
            </a:extLst>
          </p:cNvPr>
          <p:cNvSpPr txBox="1"/>
          <p:nvPr/>
        </p:nvSpPr>
        <p:spPr>
          <a:xfrm>
            <a:off x="6040460" y="1942260"/>
            <a:ext cx="3238622"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Simple </a:t>
            </a:r>
            <a:r>
              <a:rPr lang="en-US" dirty="0">
                <a:solidFill>
                  <a:prstClr val="black"/>
                </a:solidFill>
              </a:rPr>
              <a:t>(client-side code only)</a:t>
            </a:r>
          </a:p>
          <a:p>
            <a:pPr lvl="1" defTabSz="685800"/>
            <a:r>
              <a:rPr lang="en-US" dirty="0">
                <a:solidFill>
                  <a:prstClr val="black"/>
                </a:solidFill>
              </a:rPr>
              <a:t>Page-code injection:</a:t>
            </a:r>
          </a:p>
          <a:p>
            <a:pPr lvl="2" defTabSz="685800"/>
            <a:r>
              <a:rPr lang="ru-RU" dirty="0">
                <a:solidFill>
                  <a:prstClr val="black"/>
                </a:solidFill>
              </a:rPr>
              <a:t>- </a:t>
            </a:r>
            <a:r>
              <a:rPr lang="en-US" dirty="0">
                <a:solidFill>
                  <a:prstClr val="black"/>
                </a:solidFill>
              </a:rPr>
              <a:t>HTML</a:t>
            </a:r>
          </a:p>
          <a:p>
            <a:pPr lvl="2" defTabSz="685800"/>
            <a:r>
              <a:rPr lang="ru-RU" dirty="0">
                <a:solidFill>
                  <a:prstClr val="black"/>
                </a:solidFill>
              </a:rPr>
              <a:t>- </a:t>
            </a:r>
            <a:r>
              <a:rPr lang="en-US" dirty="0" err="1">
                <a:solidFill>
                  <a:prstClr val="black"/>
                </a:solidFill>
              </a:rPr>
              <a:t>Javascript</a:t>
            </a:r>
            <a:endParaRPr lang="en-US" dirty="0">
              <a:solidFill>
                <a:prstClr val="black"/>
              </a:solidFill>
            </a:endParaRPr>
          </a:p>
          <a:p>
            <a:pPr lvl="2" defTabSz="685800"/>
            <a:r>
              <a:rPr lang="ru-RU" dirty="0">
                <a:solidFill>
                  <a:prstClr val="black"/>
                </a:solidFill>
              </a:rPr>
              <a:t>- </a:t>
            </a:r>
            <a:r>
              <a:rPr lang="en-US" dirty="0">
                <a:solidFill>
                  <a:prstClr val="black"/>
                </a:solidFill>
              </a:rPr>
              <a:t>CSS</a:t>
            </a:r>
          </a:p>
        </p:txBody>
      </p:sp>
      <p:sp>
        <p:nvSpPr>
          <p:cNvPr id="7" name="Line 36">
            <a:extLst>
              <a:ext uri="{FF2B5EF4-FFF2-40B4-BE49-F238E27FC236}">
                <a16:creationId xmlns:a16="http://schemas.microsoft.com/office/drawing/2014/main" id="{80342A13-32AE-C152-54D7-CD858D667624}"/>
              </a:ext>
            </a:extLst>
          </p:cNvPr>
          <p:cNvSpPr>
            <a:spLocks noChangeShapeType="1"/>
          </p:cNvSpPr>
          <p:nvPr/>
        </p:nvSpPr>
        <p:spPr bwMode="auto">
          <a:xfrm>
            <a:off x="159374" y="3500977"/>
            <a:ext cx="10158292" cy="1008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TextBox 7">
            <a:extLst>
              <a:ext uri="{FF2B5EF4-FFF2-40B4-BE49-F238E27FC236}">
                <a16:creationId xmlns:a16="http://schemas.microsoft.com/office/drawing/2014/main" id="{627513BC-D473-6E2B-7681-67A50256D326}"/>
              </a:ext>
            </a:extLst>
          </p:cNvPr>
          <p:cNvSpPr txBox="1"/>
          <p:nvPr/>
        </p:nvSpPr>
        <p:spPr>
          <a:xfrm>
            <a:off x="234224" y="1127659"/>
            <a:ext cx="4701877" cy="1200329"/>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Basic </a:t>
            </a:r>
            <a:r>
              <a:rPr lang="en-US" dirty="0">
                <a:solidFill>
                  <a:prstClr val="black"/>
                </a:solidFill>
              </a:rPr>
              <a:t>(no-code)</a:t>
            </a:r>
          </a:p>
          <a:p>
            <a:pPr lvl="1" defTabSz="685800"/>
            <a:r>
              <a:rPr lang="en-US" dirty="0">
                <a:solidFill>
                  <a:prstClr val="black"/>
                </a:solidFill>
              </a:rPr>
              <a:t>Introducing User-Defined Data Types:</a:t>
            </a:r>
          </a:p>
          <a:p>
            <a:pPr lvl="2" defTabSz="685800"/>
            <a:r>
              <a:rPr lang="ru-RU" dirty="0">
                <a:solidFill>
                  <a:prstClr val="black"/>
                </a:solidFill>
              </a:rPr>
              <a:t>- </a:t>
            </a:r>
            <a:r>
              <a:rPr lang="en-US" dirty="0">
                <a:solidFill>
                  <a:prstClr val="black"/>
                </a:solidFill>
              </a:rPr>
              <a:t>List templates</a:t>
            </a:r>
          </a:p>
          <a:p>
            <a:pPr lvl="2" defTabSz="685800"/>
            <a:r>
              <a:rPr lang="ru-RU" dirty="0">
                <a:solidFill>
                  <a:prstClr val="black"/>
                </a:solidFill>
              </a:rPr>
              <a:t>- </a:t>
            </a:r>
            <a:r>
              <a:rPr lang="en-US" dirty="0">
                <a:solidFill>
                  <a:prstClr val="black"/>
                </a:solidFill>
              </a:rPr>
              <a:t>Table templates</a:t>
            </a:r>
          </a:p>
        </p:txBody>
      </p:sp>
      <p:sp>
        <p:nvSpPr>
          <p:cNvPr id="9" name="TextBox 8">
            <a:extLst>
              <a:ext uri="{FF2B5EF4-FFF2-40B4-BE49-F238E27FC236}">
                <a16:creationId xmlns:a16="http://schemas.microsoft.com/office/drawing/2014/main" id="{830C5909-451D-C00D-9E2C-1B204CC8ED4A}"/>
              </a:ext>
            </a:extLst>
          </p:cNvPr>
          <p:cNvSpPr txBox="1"/>
          <p:nvPr/>
        </p:nvSpPr>
        <p:spPr>
          <a:xfrm>
            <a:off x="6559737" y="4728926"/>
            <a:ext cx="4701877"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Complex </a:t>
            </a:r>
            <a:r>
              <a:rPr lang="en-US" dirty="0">
                <a:solidFill>
                  <a:prstClr val="black"/>
                </a:solidFill>
              </a:rPr>
              <a:t>(client- &amp; server-side code)	</a:t>
            </a:r>
          </a:p>
          <a:p>
            <a:pPr lvl="1" defTabSz="685800"/>
            <a:r>
              <a:rPr lang="en-US" dirty="0">
                <a:solidFill>
                  <a:prstClr val="black"/>
                </a:solidFill>
              </a:rPr>
              <a:t>INF-code adjust (</a:t>
            </a:r>
            <a:r>
              <a:rPr lang="en-US" dirty="0" err="1">
                <a:solidFill>
                  <a:prstClr val="black"/>
                </a:solidFill>
              </a:rPr>
              <a:t>ASP.Net</a:t>
            </a:r>
            <a:r>
              <a:rPr lang="en-US" dirty="0">
                <a:solidFill>
                  <a:prstClr val="black"/>
                </a:solidFill>
              </a:rPr>
              <a:t> Core App)</a:t>
            </a:r>
          </a:p>
          <a:p>
            <a:pPr lvl="2" defTabSz="685800"/>
            <a:r>
              <a:rPr lang="ru-RU" dirty="0">
                <a:solidFill>
                  <a:prstClr val="black"/>
                </a:solidFill>
              </a:rPr>
              <a:t>- </a:t>
            </a:r>
            <a:r>
              <a:rPr lang="en-US" dirty="0">
                <a:solidFill>
                  <a:prstClr val="black"/>
                </a:solidFill>
              </a:rPr>
              <a:t>C#</a:t>
            </a:r>
          </a:p>
          <a:p>
            <a:pPr lvl="2" defTabSz="685800"/>
            <a:r>
              <a:rPr lang="ru-RU" dirty="0">
                <a:solidFill>
                  <a:prstClr val="black"/>
                </a:solidFill>
              </a:rPr>
              <a:t>- </a:t>
            </a:r>
            <a:r>
              <a:rPr lang="en-US" dirty="0">
                <a:solidFill>
                  <a:prstClr val="black"/>
                </a:solidFill>
              </a:rPr>
              <a:t>SQL</a:t>
            </a:r>
          </a:p>
          <a:p>
            <a:pPr lvl="2" defTabSz="685800"/>
            <a:r>
              <a:rPr lang="ru-RU" dirty="0">
                <a:solidFill>
                  <a:prstClr val="black"/>
                </a:solidFill>
              </a:rPr>
              <a:t>- </a:t>
            </a:r>
            <a:r>
              <a:rPr lang="en-US" dirty="0">
                <a:solidFill>
                  <a:prstClr val="black"/>
                </a:solidFill>
              </a:rPr>
              <a:t>HTML/</a:t>
            </a:r>
            <a:r>
              <a:rPr lang="en-US" dirty="0" err="1">
                <a:solidFill>
                  <a:prstClr val="black"/>
                </a:solidFill>
              </a:rPr>
              <a:t>Javascript</a:t>
            </a:r>
            <a:r>
              <a:rPr lang="en-US" dirty="0">
                <a:solidFill>
                  <a:prstClr val="black"/>
                </a:solidFill>
              </a:rPr>
              <a:t>/CSS</a:t>
            </a:r>
          </a:p>
        </p:txBody>
      </p:sp>
      <p:sp>
        <p:nvSpPr>
          <p:cNvPr id="11" name="TextBox 10">
            <a:extLst>
              <a:ext uri="{FF2B5EF4-FFF2-40B4-BE49-F238E27FC236}">
                <a16:creationId xmlns:a16="http://schemas.microsoft.com/office/drawing/2014/main" id="{230FA4F1-DBCC-4F29-6E90-9809879D4CD9}"/>
              </a:ext>
            </a:extLst>
          </p:cNvPr>
          <p:cNvSpPr txBox="1"/>
          <p:nvPr/>
        </p:nvSpPr>
        <p:spPr>
          <a:xfrm>
            <a:off x="4390927" y="5870634"/>
            <a:ext cx="1504741" cy="369332"/>
          </a:xfrm>
          <a:prstGeom prst="rect">
            <a:avLst/>
          </a:prstGeom>
          <a:noFill/>
        </p:spPr>
        <p:txBody>
          <a:bodyPr wrap="square">
            <a:spAutoFit/>
          </a:bodyPr>
          <a:lstStyle/>
          <a:p>
            <a:r>
              <a:rPr lang="en-US" b="1" dirty="0">
                <a:solidFill>
                  <a:srgbClr val="0070C0"/>
                </a:solidFill>
              </a:rPr>
              <a:t>Complexity </a:t>
            </a:r>
            <a:endParaRPr lang="en-US" dirty="0">
              <a:solidFill>
                <a:srgbClr val="0070C0"/>
              </a:solidFill>
            </a:endParaRPr>
          </a:p>
        </p:txBody>
      </p:sp>
      <p:sp>
        <p:nvSpPr>
          <p:cNvPr id="12" name="Line 36">
            <a:extLst>
              <a:ext uri="{FF2B5EF4-FFF2-40B4-BE49-F238E27FC236}">
                <a16:creationId xmlns:a16="http://schemas.microsoft.com/office/drawing/2014/main" id="{3B7BCC64-DF2B-CD1E-05FE-F4E08D6B4823}"/>
              </a:ext>
            </a:extLst>
          </p:cNvPr>
          <p:cNvSpPr>
            <a:spLocks noChangeShapeType="1"/>
          </p:cNvSpPr>
          <p:nvPr/>
        </p:nvSpPr>
        <p:spPr bwMode="auto">
          <a:xfrm flipH="1">
            <a:off x="4871864" y="980728"/>
            <a:ext cx="22240" cy="4968552"/>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4" name="TextBox 13">
            <a:extLst>
              <a:ext uri="{FF2B5EF4-FFF2-40B4-BE49-F238E27FC236}">
                <a16:creationId xmlns:a16="http://schemas.microsoft.com/office/drawing/2014/main" id="{30084067-A0F2-2DDB-AB4E-D905E0D828BC}"/>
              </a:ext>
            </a:extLst>
          </p:cNvPr>
          <p:cNvSpPr txBox="1"/>
          <p:nvPr/>
        </p:nvSpPr>
        <p:spPr>
          <a:xfrm rot="5400000">
            <a:off x="2375287" y="3414046"/>
            <a:ext cx="5403275" cy="300082"/>
          </a:xfrm>
          <a:prstGeom prst="rect">
            <a:avLst/>
          </a:prstGeom>
          <a:noFill/>
        </p:spPr>
        <p:txBody>
          <a:bodyPr wrap="square">
            <a:spAutoFit/>
          </a:bodyPr>
          <a:lstStyle/>
          <a:p>
            <a:r>
              <a:rPr lang="en-US" dirty="0">
                <a:solidFill>
                  <a:schemeClr val="bg1">
                    <a:lumMod val="50000"/>
                  </a:schemeClr>
                </a:solidFill>
              </a:rPr>
              <a:t>easy</a:t>
            </a:r>
            <a:r>
              <a:rPr lang="en-US" b="1" dirty="0">
                <a:solidFill>
                  <a:schemeClr val="bg1">
                    <a:lumMod val="50000"/>
                  </a:schemeClr>
                </a:solidFill>
              </a:rPr>
              <a:t>						             </a:t>
            </a:r>
            <a:r>
              <a:rPr lang="en-US" dirty="0">
                <a:solidFill>
                  <a:schemeClr val="bg1">
                    <a:lumMod val="50000"/>
                  </a:schemeClr>
                </a:solidFill>
              </a:rPr>
              <a:t>hard</a:t>
            </a:r>
          </a:p>
        </p:txBody>
      </p:sp>
      <p:sp>
        <p:nvSpPr>
          <p:cNvPr id="15" name="TextBox 14">
            <a:extLst>
              <a:ext uri="{FF2B5EF4-FFF2-40B4-BE49-F238E27FC236}">
                <a16:creationId xmlns:a16="http://schemas.microsoft.com/office/drawing/2014/main" id="{06CDA124-FD3E-6465-6E4A-47EF7B11863F}"/>
              </a:ext>
            </a:extLst>
          </p:cNvPr>
          <p:cNvSpPr txBox="1"/>
          <p:nvPr/>
        </p:nvSpPr>
        <p:spPr>
          <a:xfrm>
            <a:off x="0" y="3460516"/>
            <a:ext cx="10577945" cy="300082"/>
          </a:xfrm>
          <a:prstGeom prst="rect">
            <a:avLst/>
          </a:prstGeom>
          <a:noFill/>
        </p:spPr>
        <p:txBody>
          <a:bodyPr wrap="square">
            <a:spAutoFit/>
          </a:bodyPr>
          <a:lstStyle/>
          <a:p>
            <a:r>
              <a:rPr lang="en-US" dirty="0">
                <a:solidFill>
                  <a:schemeClr val="bg1">
                    <a:lumMod val="50000"/>
                  </a:schemeClr>
                </a:solidFill>
              </a:rPr>
              <a:t>data</a:t>
            </a:r>
            <a:r>
              <a:rPr lang="en-US" b="1" dirty="0">
                <a:solidFill>
                  <a:schemeClr val="bg1">
                    <a:lumMod val="50000"/>
                  </a:schemeClr>
                </a:solidFill>
              </a:rPr>
              <a:t>							   </a:t>
            </a:r>
            <a:r>
              <a:rPr lang="en-US" dirty="0">
                <a:solidFill>
                  <a:schemeClr val="bg1">
                    <a:lumMod val="50000"/>
                  </a:schemeClr>
                </a:solidFill>
              </a:rPr>
              <a:t>layout     		workflow    		application</a:t>
            </a:r>
          </a:p>
        </p:txBody>
      </p:sp>
      <p:sp>
        <p:nvSpPr>
          <p:cNvPr id="16" name="TextBox 15">
            <a:extLst>
              <a:ext uri="{FF2B5EF4-FFF2-40B4-BE49-F238E27FC236}">
                <a16:creationId xmlns:a16="http://schemas.microsoft.com/office/drawing/2014/main" id="{99DDA50C-39CF-7321-E2A9-71A15EC9E3C5}"/>
              </a:ext>
            </a:extLst>
          </p:cNvPr>
          <p:cNvSpPr txBox="1"/>
          <p:nvPr/>
        </p:nvSpPr>
        <p:spPr>
          <a:xfrm>
            <a:off x="10339147" y="3236052"/>
            <a:ext cx="1504741" cy="923330"/>
          </a:xfrm>
          <a:prstGeom prst="rect">
            <a:avLst/>
          </a:prstGeom>
          <a:noFill/>
        </p:spPr>
        <p:txBody>
          <a:bodyPr wrap="square">
            <a:spAutoFit/>
          </a:bodyPr>
          <a:lstStyle/>
          <a:p>
            <a:r>
              <a:rPr lang="en-US" b="1" dirty="0">
                <a:solidFill>
                  <a:srgbClr val="0070C0"/>
                </a:solidFill>
              </a:rPr>
              <a:t>Development abstraction layers</a:t>
            </a:r>
            <a:endParaRPr lang="en-US" dirty="0">
              <a:solidFill>
                <a:srgbClr val="0070C0"/>
              </a:solidFill>
            </a:endParaRPr>
          </a:p>
        </p:txBody>
      </p:sp>
      <p:sp>
        <p:nvSpPr>
          <p:cNvPr id="2" name="Rectangle: Rounded Corners 1">
            <a:extLst>
              <a:ext uri="{FF2B5EF4-FFF2-40B4-BE49-F238E27FC236}">
                <a16:creationId xmlns:a16="http://schemas.microsoft.com/office/drawing/2014/main" id="{E05E8863-3C5B-28A4-0DD3-ED8A921107F2}"/>
              </a:ext>
            </a:extLst>
          </p:cNvPr>
          <p:cNvSpPr/>
          <p:nvPr/>
        </p:nvSpPr>
        <p:spPr>
          <a:xfrm>
            <a:off x="222827" y="868154"/>
            <a:ext cx="3418609" cy="1947708"/>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CB7F46-59A7-734A-80AE-3A3A9C07D185}"/>
              </a:ext>
            </a:extLst>
          </p:cNvPr>
          <p:cNvSpPr txBox="1"/>
          <p:nvPr/>
        </p:nvSpPr>
        <p:spPr>
          <a:xfrm rot="19662707">
            <a:off x="1951833" y="2167017"/>
            <a:ext cx="2755965" cy="300082"/>
          </a:xfrm>
          <a:prstGeom prst="rect">
            <a:avLst/>
          </a:prstGeom>
          <a:noFill/>
        </p:spPr>
        <p:txBody>
          <a:bodyPr wrap="square">
            <a:spAutoFit/>
          </a:bodyPr>
          <a:lstStyle/>
          <a:p>
            <a:r>
              <a:rPr lang="en-US" i="1" dirty="0">
                <a:solidFill>
                  <a:srgbClr val="0432FF"/>
                </a:solidFill>
              </a:rPr>
              <a:t>Shortly illustrated in today’s talk</a:t>
            </a:r>
          </a:p>
        </p:txBody>
      </p:sp>
    </p:spTree>
    <p:extLst>
      <p:ext uri="{BB962C8B-B14F-4D97-AF65-F5344CB8AC3E}">
        <p14:creationId xmlns:p14="http://schemas.microsoft.com/office/powerpoint/2010/main" val="221829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9AC3F-0471-24E3-9688-7379C04F5EDF}"/>
              </a:ext>
            </a:extLst>
          </p:cNvPr>
          <p:cNvSpPr>
            <a:spLocks noGrp="1"/>
          </p:cNvSpPr>
          <p:nvPr>
            <p:ph type="title"/>
          </p:nvPr>
        </p:nvSpPr>
        <p:spPr/>
        <p:txBody>
          <a:bodyPr/>
          <a:lstStyle/>
          <a:p>
            <a:r>
              <a:rPr lang="en-US" dirty="0"/>
              <a:t>Tenants</a:t>
            </a:r>
          </a:p>
        </p:txBody>
      </p:sp>
      <p:sp>
        <p:nvSpPr>
          <p:cNvPr id="3" name="Textplatzhalter 2">
            <a:extLst>
              <a:ext uri="{FF2B5EF4-FFF2-40B4-BE49-F238E27FC236}">
                <a16:creationId xmlns:a16="http://schemas.microsoft.com/office/drawing/2014/main" id="{75DCC8B1-85F9-F893-BF6A-49F79A43D294}"/>
              </a:ext>
            </a:extLst>
          </p:cNvPr>
          <p:cNvSpPr>
            <a:spLocks noGrp="1"/>
          </p:cNvSpPr>
          <p:nvPr>
            <p:ph type="body" sz="quarter" idx="10"/>
          </p:nvPr>
        </p:nvSpPr>
        <p:spPr/>
        <p:txBody>
          <a:bodyPr/>
          <a:lstStyle/>
          <a:p>
            <a:r>
              <a:rPr lang="en-US" sz="3200" dirty="0"/>
              <a:t>Multiple Tenant Support</a:t>
            </a:r>
          </a:p>
        </p:txBody>
      </p:sp>
    </p:spTree>
    <p:extLst>
      <p:ext uri="{BB962C8B-B14F-4D97-AF65-F5344CB8AC3E}">
        <p14:creationId xmlns:p14="http://schemas.microsoft.com/office/powerpoint/2010/main" val="2717607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no</a:t>
            </a:r>
            <a:r>
              <a:rPr lang="de-DE" dirty="0"/>
              <a:t>-code </a:t>
            </a:r>
            <a:r>
              <a:rPr lang="de-DE" dirty="0" err="1"/>
              <a:t>customisation</a:t>
            </a:r>
            <a:r>
              <a:rPr lang="de-DE" dirty="0"/>
              <a:t>: </a:t>
            </a:r>
            <a:r>
              <a:rPr lang="en-US" dirty="0"/>
              <a:t>Templates for object type</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6262254" y="6279266"/>
            <a:ext cx="3657601" cy="485999"/>
          </a:xfrm>
        </p:spPr>
        <p:txBody>
          <a:bodyPr>
            <a:normAutofit lnSpcReduction="10000"/>
          </a:bodyPr>
          <a:lstStyle/>
          <a:p>
            <a:pPr indent="0" defTabSz="914377">
              <a:spcAft>
                <a:spcPts val="0"/>
              </a:spcAft>
              <a:buNone/>
            </a:pPr>
            <a:r>
              <a:rPr lang="en-US" altLang="ru-RU" sz="8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https://crc247.mdi.ruhr-uni-bochum.de/object/synthesis-for-sample-8220-co-deposition-221111-k3-3-1922</a:t>
            </a:r>
            <a:endParaRPr lang="en-US" altLang="ru-RU" sz="800" b="0" dirty="0">
              <a:solidFill>
                <a:srgbClr val="0070C0"/>
              </a:solidFill>
              <a:latin typeface="Arial" panose="020B0604020202020204" pitchFamily="34" charset="0"/>
            </a:endParaRPr>
          </a:p>
          <a:p>
            <a:pPr indent="0" defTabSz="914377">
              <a:spcAft>
                <a:spcPts val="0"/>
              </a:spcAft>
              <a:buNone/>
            </a:pPr>
            <a:endParaRPr lang="en-US" altLang="ru-RU" sz="800" b="0" dirty="0">
              <a:solidFill>
                <a:srgbClr val="0070C0"/>
              </a:solidFill>
              <a:latin typeface="Arial" panose="020B0604020202020204" pitchFamily="34" charset="0"/>
            </a:endParaRPr>
          </a:p>
          <a:p>
            <a:pPr indent="0" defTabSz="914377">
              <a:spcAft>
                <a:spcPts val="0"/>
              </a:spcAft>
              <a:buNone/>
            </a:pPr>
            <a:r>
              <a:rPr lang="en-US" altLang="ru-RU" sz="800" b="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https://demo.mdi.ruhr-uni-bochum.de/object/ag2s-4870</a:t>
            </a:r>
            <a:endParaRPr lang="en-US" sz="800" b="0" dirty="0">
              <a:solidFill>
                <a:srgbClr val="0070C0"/>
              </a:solidFill>
            </a:endParaRPr>
          </a:p>
        </p:txBody>
      </p:sp>
      <p:sp>
        <p:nvSpPr>
          <p:cNvPr id="31" name="Text Box 10">
            <a:extLst>
              <a:ext uri="{FF2B5EF4-FFF2-40B4-BE49-F238E27FC236}">
                <a16:creationId xmlns:a16="http://schemas.microsoft.com/office/drawing/2014/main" id="{1908EAB5-C3AB-8ADF-3129-D38672F8CD96}"/>
              </a:ext>
            </a:extLst>
          </p:cNvPr>
          <p:cNvSpPr txBox="1">
            <a:spLocks noChangeArrowheads="1"/>
          </p:cNvSpPr>
          <p:nvPr/>
        </p:nvSpPr>
        <p:spPr bwMode="auto">
          <a:xfrm>
            <a:off x="95683" y="1668328"/>
            <a:ext cx="3312019"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prstClr val="black"/>
                </a:solidFill>
                <a:latin typeface="Arial" panose="020B0604020202020204" pitchFamily="34" charset="0"/>
              </a:rPr>
              <a:t>List</a:t>
            </a:r>
            <a:endParaRPr lang="ru-RU" altLang="ru-RU" sz="2133" b="1"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specify sorted properties list with separators</a:t>
            </a:r>
            <a:r>
              <a:rPr lang="ru-RU" altLang="ru-RU" sz="1200" dirty="0">
                <a:solidFill>
                  <a:prstClr val="black"/>
                </a:solidFill>
                <a:latin typeface="Arial" panose="020B0604020202020204" pitchFamily="34" charset="0"/>
              </a:rPr>
              <a:t>)</a:t>
            </a:r>
          </a:p>
        </p:txBody>
      </p:sp>
      <p:sp>
        <p:nvSpPr>
          <p:cNvPr id="32" name="Line 11">
            <a:extLst>
              <a:ext uri="{FF2B5EF4-FFF2-40B4-BE49-F238E27FC236}">
                <a16:creationId xmlns:a16="http://schemas.microsoft.com/office/drawing/2014/main" id="{5C469BCA-988F-9935-9DC5-008271A3A651}"/>
              </a:ext>
            </a:extLst>
          </p:cNvPr>
          <p:cNvSpPr>
            <a:spLocks noChangeShapeType="1"/>
          </p:cNvSpPr>
          <p:nvPr/>
        </p:nvSpPr>
        <p:spPr bwMode="auto">
          <a:xfrm flipH="1">
            <a:off x="3407699" y="1195960"/>
            <a:ext cx="1907878" cy="47341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33" name="Line 36">
            <a:extLst>
              <a:ext uri="{FF2B5EF4-FFF2-40B4-BE49-F238E27FC236}">
                <a16:creationId xmlns:a16="http://schemas.microsoft.com/office/drawing/2014/main" id="{0EDD996A-F214-78C2-AE18-7249AC129707}"/>
              </a:ext>
            </a:extLst>
          </p:cNvPr>
          <p:cNvSpPr>
            <a:spLocks noChangeShapeType="1"/>
          </p:cNvSpPr>
          <p:nvPr/>
        </p:nvSpPr>
        <p:spPr bwMode="auto">
          <a:xfrm>
            <a:off x="6722348" y="1226105"/>
            <a:ext cx="1917586" cy="44222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34" name="Titel 4">
            <a:extLst>
              <a:ext uri="{FF2B5EF4-FFF2-40B4-BE49-F238E27FC236}">
                <a16:creationId xmlns:a16="http://schemas.microsoft.com/office/drawing/2014/main" id="{AE330AE2-ECC2-79F9-4132-ABD2E5BBDAC1}"/>
              </a:ext>
            </a:extLst>
          </p:cNvPr>
          <p:cNvSpPr txBox="1">
            <a:spLocks/>
          </p:cNvSpPr>
          <p:nvPr/>
        </p:nvSpPr>
        <p:spPr>
          <a:xfrm>
            <a:off x="4366475" y="607933"/>
            <a:ext cx="3264363"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pPr algn="ctr" defTabSz="1219170"/>
            <a:r>
              <a:rPr lang="en-US" sz="3000" dirty="0"/>
              <a:t>Template</a:t>
            </a:r>
            <a:endParaRPr lang="en-GB" sz="3000" dirty="0"/>
          </a:p>
        </p:txBody>
      </p:sp>
      <p:sp>
        <p:nvSpPr>
          <p:cNvPr id="35" name="Text Box 10">
            <a:extLst>
              <a:ext uri="{FF2B5EF4-FFF2-40B4-BE49-F238E27FC236}">
                <a16:creationId xmlns:a16="http://schemas.microsoft.com/office/drawing/2014/main" id="{BDF01054-06E6-40CD-64CD-CDA86C8AD4AB}"/>
              </a:ext>
            </a:extLst>
          </p:cNvPr>
          <p:cNvSpPr txBox="1">
            <a:spLocks noChangeArrowheads="1"/>
          </p:cNvSpPr>
          <p:nvPr/>
        </p:nvSpPr>
        <p:spPr bwMode="auto">
          <a:xfrm>
            <a:off x="8639935" y="1663933"/>
            <a:ext cx="3456383"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Table</a:t>
            </a:r>
            <a:endParaRPr lang="ru-RU" altLang="ru-RU" sz="2133" b="1" dirty="0">
              <a:solidFill>
                <a:schemeClr val="tx1"/>
              </a:solidFill>
              <a:latin typeface="Arial" panose="020B0604020202020204" pitchFamily="34" charset="0"/>
            </a:endParaRPr>
          </a:p>
          <a:p>
            <a:pPr algn="ctr" defTabSz="914377">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specify table structure: columns &amp; types</a:t>
            </a:r>
            <a:r>
              <a:rPr lang="ru-RU" altLang="ru-RU" sz="1200" dirty="0">
                <a:solidFill>
                  <a:schemeClr val="tx1"/>
                </a:solidFill>
                <a:latin typeface="Arial" panose="020B0604020202020204" pitchFamily="34" charset="0"/>
              </a:rPr>
              <a:t>)</a:t>
            </a:r>
          </a:p>
        </p:txBody>
      </p:sp>
      <p:sp>
        <p:nvSpPr>
          <p:cNvPr id="48" name="TextBox 47">
            <a:extLst>
              <a:ext uri="{FF2B5EF4-FFF2-40B4-BE49-F238E27FC236}">
                <a16:creationId xmlns:a16="http://schemas.microsoft.com/office/drawing/2014/main" id="{C14966DA-8124-1E9D-2095-50F889CA2CCD}"/>
              </a:ext>
            </a:extLst>
          </p:cNvPr>
          <p:cNvSpPr txBox="1"/>
          <p:nvPr/>
        </p:nvSpPr>
        <p:spPr>
          <a:xfrm>
            <a:off x="4818184" y="1579026"/>
            <a:ext cx="2929095" cy="1200329"/>
          </a:xfrm>
          <a:prstGeom prst="rect">
            <a:avLst/>
          </a:prstGeom>
          <a:noFill/>
        </p:spPr>
        <p:txBody>
          <a:bodyPr wrap="square">
            <a:spAutoFit/>
          </a:bodyPr>
          <a:lstStyle/>
          <a:p>
            <a:pPr marL="285750" indent="-285750">
              <a:buFont typeface="Arial" panose="020B0604020202020204" pitchFamily="34" charset="0"/>
              <a:buChar char="•"/>
            </a:pPr>
            <a:r>
              <a:rPr lang="en-US" altLang="ru-RU" sz="1800" dirty="0">
                <a:solidFill>
                  <a:prstClr val="black"/>
                </a:solidFill>
                <a:latin typeface="+mn-lt"/>
              </a:rPr>
              <a:t>Create an object with </a:t>
            </a:r>
            <a:r>
              <a:rPr lang="en-US" altLang="ru-RU" sz="1800" b="1" dirty="0">
                <a:solidFill>
                  <a:prstClr val="black"/>
                </a:solidFill>
                <a:latin typeface="+mn-lt"/>
              </a:rPr>
              <a:t>“_Template” </a:t>
            </a:r>
            <a:r>
              <a:rPr lang="en-US" altLang="ru-RU" sz="1800" dirty="0">
                <a:solidFill>
                  <a:prstClr val="black"/>
                </a:solidFill>
                <a:latin typeface="+mn-lt"/>
              </a:rPr>
              <a:t>name</a:t>
            </a:r>
          </a:p>
          <a:p>
            <a:pPr marL="285750" indent="-285750">
              <a:buFont typeface="Arial" panose="020B0604020202020204" pitchFamily="34" charset="0"/>
              <a:buChar char="•"/>
            </a:pPr>
            <a:r>
              <a:rPr lang="en-US" dirty="0">
                <a:solidFill>
                  <a:prstClr val="black"/>
                </a:solidFill>
              </a:rPr>
              <a:t>Specify properties set for a type</a:t>
            </a:r>
            <a:endParaRPr lang="en-US" dirty="0"/>
          </a:p>
        </p:txBody>
      </p:sp>
      <p:pic>
        <p:nvPicPr>
          <p:cNvPr id="50" name="Picture 49">
            <a:extLst>
              <a:ext uri="{FF2B5EF4-FFF2-40B4-BE49-F238E27FC236}">
                <a16:creationId xmlns:a16="http://schemas.microsoft.com/office/drawing/2014/main" id="{7D02F1F5-A3F7-EA76-1190-6017E2FEC752}"/>
              </a:ext>
            </a:extLst>
          </p:cNvPr>
          <p:cNvPicPr>
            <a:picLocks noChangeAspect="1"/>
          </p:cNvPicPr>
          <p:nvPr/>
        </p:nvPicPr>
        <p:blipFill>
          <a:blip r:embed="rId5"/>
          <a:stretch>
            <a:fillRect/>
          </a:stretch>
        </p:blipFill>
        <p:spPr>
          <a:xfrm>
            <a:off x="95713" y="2426869"/>
            <a:ext cx="4405950" cy="3459673"/>
          </a:xfrm>
          <a:prstGeom prst="rect">
            <a:avLst/>
          </a:prstGeom>
          <a:ln>
            <a:solidFill>
              <a:schemeClr val="tx1"/>
            </a:solidFill>
          </a:ln>
        </p:spPr>
      </p:pic>
      <p:pic>
        <p:nvPicPr>
          <p:cNvPr id="52" name="Picture 51">
            <a:extLst>
              <a:ext uri="{FF2B5EF4-FFF2-40B4-BE49-F238E27FC236}">
                <a16:creationId xmlns:a16="http://schemas.microsoft.com/office/drawing/2014/main" id="{1EF8F877-A92D-5F19-8EF6-9990B8BB499F}"/>
              </a:ext>
            </a:extLst>
          </p:cNvPr>
          <p:cNvPicPr>
            <a:picLocks noChangeAspect="1"/>
          </p:cNvPicPr>
          <p:nvPr/>
        </p:nvPicPr>
        <p:blipFill>
          <a:blip r:embed="rId6"/>
          <a:stretch>
            <a:fillRect/>
          </a:stretch>
        </p:blipFill>
        <p:spPr>
          <a:xfrm>
            <a:off x="7012389" y="2648767"/>
            <a:ext cx="5054655" cy="1977232"/>
          </a:xfrm>
          <a:prstGeom prst="rect">
            <a:avLst/>
          </a:prstGeom>
          <a:ln>
            <a:solidFill>
              <a:schemeClr val="tx1"/>
            </a:solidFill>
          </a:ln>
        </p:spPr>
      </p:pic>
      <p:sp>
        <p:nvSpPr>
          <p:cNvPr id="4" name="TextBox 3">
            <a:extLst>
              <a:ext uri="{FF2B5EF4-FFF2-40B4-BE49-F238E27FC236}">
                <a16:creationId xmlns:a16="http://schemas.microsoft.com/office/drawing/2014/main" id="{4B371A41-E4E4-5FD2-A582-4D14F5892A7C}"/>
              </a:ext>
            </a:extLst>
          </p:cNvPr>
          <p:cNvSpPr txBox="1"/>
          <p:nvPr/>
        </p:nvSpPr>
        <p:spPr>
          <a:xfrm>
            <a:off x="1584289" y="5851251"/>
            <a:ext cx="2929095" cy="307777"/>
          </a:xfrm>
          <a:prstGeom prst="rect">
            <a:avLst/>
          </a:prstGeom>
          <a:noFill/>
        </p:spPr>
        <p:txBody>
          <a:bodyPr wrap="square">
            <a:spAutoFit/>
          </a:bodyPr>
          <a:lstStyle/>
          <a:p>
            <a:r>
              <a:rPr lang="en-US" altLang="ru-RU" sz="1400" b="1" dirty="0">
                <a:solidFill>
                  <a:prstClr val="black"/>
                </a:solidFill>
                <a:latin typeface="+mn-lt"/>
              </a:rPr>
              <a:t>Key-value pairs</a:t>
            </a:r>
            <a:endParaRPr lang="en-US" sz="1400" b="1" dirty="0"/>
          </a:p>
        </p:txBody>
      </p:sp>
      <p:sp>
        <p:nvSpPr>
          <p:cNvPr id="5" name="TextBox 4">
            <a:extLst>
              <a:ext uri="{FF2B5EF4-FFF2-40B4-BE49-F238E27FC236}">
                <a16:creationId xmlns:a16="http://schemas.microsoft.com/office/drawing/2014/main" id="{0950B0E8-404C-6978-5AB4-73B6BE2AB3D6}"/>
              </a:ext>
            </a:extLst>
          </p:cNvPr>
          <p:cNvSpPr txBox="1"/>
          <p:nvPr/>
        </p:nvSpPr>
        <p:spPr>
          <a:xfrm>
            <a:off x="7947906" y="4581809"/>
            <a:ext cx="3315841" cy="307777"/>
          </a:xfrm>
          <a:prstGeom prst="rect">
            <a:avLst/>
          </a:prstGeom>
          <a:noFill/>
        </p:spPr>
        <p:txBody>
          <a:bodyPr wrap="square">
            <a:spAutoFit/>
          </a:bodyPr>
          <a:lstStyle/>
          <a:p>
            <a:pPr algn="ctr"/>
            <a:r>
              <a:rPr lang="en-US" altLang="ru-RU" sz="1400" b="1" dirty="0">
                <a:solidFill>
                  <a:prstClr val="black"/>
                </a:solidFill>
                <a:latin typeface="+mn-lt"/>
              </a:rPr>
              <a:t>Data in a table with predefined structure</a:t>
            </a:r>
            <a:endParaRPr lang="en-US" sz="1400" b="1" dirty="0"/>
          </a:p>
        </p:txBody>
      </p:sp>
      <p:pic>
        <p:nvPicPr>
          <p:cNvPr id="7" name="Picture 6">
            <a:extLst>
              <a:ext uri="{FF2B5EF4-FFF2-40B4-BE49-F238E27FC236}">
                <a16:creationId xmlns:a16="http://schemas.microsoft.com/office/drawing/2014/main" id="{8711F010-0063-7728-D739-5D76A2174332}"/>
              </a:ext>
            </a:extLst>
          </p:cNvPr>
          <p:cNvPicPr>
            <a:picLocks noChangeAspect="1"/>
          </p:cNvPicPr>
          <p:nvPr/>
        </p:nvPicPr>
        <p:blipFill>
          <a:blip r:embed="rId7"/>
          <a:stretch>
            <a:fillRect/>
          </a:stretch>
        </p:blipFill>
        <p:spPr>
          <a:xfrm>
            <a:off x="2178402" y="3509820"/>
            <a:ext cx="2744931" cy="2389909"/>
          </a:xfrm>
          <a:prstGeom prst="rect">
            <a:avLst/>
          </a:prstGeom>
          <a:ln>
            <a:solidFill>
              <a:schemeClr val="accent1"/>
            </a:solidFill>
          </a:ln>
        </p:spPr>
      </p:pic>
      <p:pic>
        <p:nvPicPr>
          <p:cNvPr id="2050" name="Picture 2" descr="Xlsx file Generic color fill icon">
            <a:extLst>
              <a:ext uri="{FF2B5EF4-FFF2-40B4-BE49-F238E27FC236}">
                <a16:creationId xmlns:a16="http://schemas.microsoft.com/office/drawing/2014/main" id="{92760E59-C40C-2DDD-3B61-A2A5DC28A3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3271" y="4839856"/>
            <a:ext cx="1118755" cy="11187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ack background with a black square&#10;&#10;Description automatically generated with medium confidence">
            <a:extLst>
              <a:ext uri="{FF2B5EF4-FFF2-40B4-BE49-F238E27FC236}">
                <a16:creationId xmlns:a16="http://schemas.microsoft.com/office/drawing/2014/main" id="{8B1487D4-E144-AFCC-2E6F-61EB2FA435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629954">
            <a:off x="4689757" y="4171376"/>
            <a:ext cx="1285015" cy="1285015"/>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D047217-D03F-2481-86B2-6D120E1395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71232">
            <a:off x="6141022" y="4126348"/>
            <a:ext cx="1285015" cy="1285015"/>
          </a:xfrm>
          <a:prstGeom prst="rect">
            <a:avLst/>
          </a:prstGeom>
        </p:spPr>
      </p:pic>
    </p:spTree>
    <p:extLst>
      <p:ext uri="{BB962C8B-B14F-4D97-AF65-F5344CB8AC3E}">
        <p14:creationId xmlns:p14="http://schemas.microsoft.com/office/powerpoint/2010/main" val="2086886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err="1"/>
              <a:t>Customisation</a:t>
            </a:r>
            <a:r>
              <a:rPr lang="en-US" dirty="0"/>
              <a:t> via External Services</a:t>
            </a: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endParaRPr lang="en-US" altLang="ru-RU" sz="1000" dirty="0">
              <a:solidFill>
                <a:prstClr val="black"/>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394854" y="790465"/>
            <a:ext cx="11728669"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b="1" dirty="0">
                <a:solidFill>
                  <a:prstClr val="black"/>
                </a:solidFill>
                <a:latin typeface="+mn-lt"/>
              </a:rPr>
              <a:t>Motivation: </a:t>
            </a:r>
            <a:r>
              <a:rPr lang="en-US" altLang="ru-RU" sz="2800" dirty="0">
                <a:solidFill>
                  <a:prstClr val="black"/>
                </a:solidFill>
                <a:latin typeface="+mn-lt"/>
              </a:rPr>
              <a:t>support new data formats (models) without RDMS code change</a:t>
            </a:r>
          </a:p>
          <a:p>
            <a:pPr defTabSz="914377">
              <a:spcBef>
                <a:spcPts val="0"/>
              </a:spcBef>
            </a:pPr>
            <a:endParaRPr lang="en-US" altLang="ru-RU" sz="2800" dirty="0">
              <a:solidFill>
                <a:prstClr val="black"/>
              </a:solidFill>
              <a:latin typeface="+mn-lt"/>
            </a:endParaRPr>
          </a:p>
          <a:p>
            <a:pPr defTabSz="914377">
              <a:spcBef>
                <a:spcPts val="1200"/>
              </a:spcBef>
            </a:pPr>
            <a:r>
              <a:rPr lang="en-US" altLang="ru-RU" sz="2800" b="1" dirty="0">
                <a:solidFill>
                  <a:prstClr val="black"/>
                </a:solidFill>
                <a:latin typeface="+mn-lt"/>
              </a:rPr>
              <a:t>Solution: </a:t>
            </a:r>
            <a:r>
              <a:rPr lang="en-US" altLang="ru-RU" sz="2800" dirty="0">
                <a:solidFill>
                  <a:prstClr val="black"/>
                </a:solidFill>
                <a:latin typeface="+mn-lt"/>
              </a:rPr>
              <a:t>RDMS can calls external services to get assistance dealing with new data formats with respect to:</a:t>
            </a:r>
            <a:endParaRPr lang="en-US" altLang="ru-RU" sz="2800" i="1" dirty="0">
              <a:solidFill>
                <a:prstClr val="black"/>
              </a:solidFill>
              <a:latin typeface="+mn-lt"/>
            </a:endParaRPr>
          </a:p>
          <a:p>
            <a:pPr marL="342900" indent="-342900" defTabSz="914377">
              <a:spcBef>
                <a:spcPts val="1200"/>
              </a:spcBef>
              <a:buFont typeface="Arial" panose="020B0604020202020204" pitchFamily="34" charset="0"/>
              <a:buChar char="•"/>
            </a:pPr>
            <a:r>
              <a:rPr lang="en-US" altLang="ru-RU" sz="2800" b="1" dirty="0">
                <a:solidFill>
                  <a:prstClr val="black"/>
                </a:solidFill>
                <a:latin typeface="+mn-lt"/>
              </a:rPr>
              <a:t>Validation </a:t>
            </a:r>
          </a:p>
          <a:p>
            <a:pPr marL="342900" indent="-342900" defTabSz="914377">
              <a:spcBef>
                <a:spcPts val="1200"/>
              </a:spcBef>
              <a:buFont typeface="Arial" panose="020B0604020202020204" pitchFamily="34" charset="0"/>
              <a:buChar char="•"/>
            </a:pPr>
            <a:r>
              <a:rPr lang="en-US" altLang="ru-RU" sz="2800" b="1" dirty="0">
                <a:solidFill>
                  <a:prstClr val="black"/>
                </a:solidFill>
                <a:latin typeface="+mn-lt"/>
              </a:rPr>
              <a:t>Data Extraction</a:t>
            </a:r>
          </a:p>
          <a:p>
            <a:pPr marL="342900" indent="-342900" defTabSz="914377">
              <a:spcBef>
                <a:spcPts val="1200"/>
              </a:spcBef>
              <a:buFont typeface="Arial" panose="020B0604020202020204" pitchFamily="34" charset="0"/>
              <a:buChar char="•"/>
            </a:pPr>
            <a:r>
              <a:rPr lang="en-US" altLang="ru-RU" sz="2800" b="1" dirty="0" err="1">
                <a:solidFill>
                  <a:prstClr val="black"/>
                </a:solidFill>
                <a:latin typeface="+mn-lt"/>
              </a:rPr>
              <a:t>Visualisation</a:t>
            </a:r>
            <a:endParaRPr lang="en-US" altLang="ru-RU" sz="2800" b="1" dirty="0">
              <a:solidFill>
                <a:prstClr val="black"/>
              </a:solidFill>
              <a:latin typeface="+mn-lt"/>
            </a:endParaRPr>
          </a:p>
        </p:txBody>
      </p:sp>
      <p:sp>
        <p:nvSpPr>
          <p:cNvPr id="4" name="Rectangle: Rounded Corners 3">
            <a:extLst>
              <a:ext uri="{FF2B5EF4-FFF2-40B4-BE49-F238E27FC236}">
                <a16:creationId xmlns:a16="http://schemas.microsoft.com/office/drawing/2014/main" id="{2AD2F087-80D2-A309-D5CF-0033E5A045C8}"/>
              </a:ext>
            </a:extLst>
          </p:cNvPr>
          <p:cNvSpPr/>
          <p:nvPr/>
        </p:nvSpPr>
        <p:spPr>
          <a:xfrm>
            <a:off x="249383" y="2703880"/>
            <a:ext cx="11274135" cy="1947708"/>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8 Points 5">
            <a:extLst>
              <a:ext uri="{FF2B5EF4-FFF2-40B4-BE49-F238E27FC236}">
                <a16:creationId xmlns:a16="http://schemas.microsoft.com/office/drawing/2014/main" id="{E247C8A2-157C-167B-D5C3-CC1EB44A3B1B}"/>
              </a:ext>
            </a:extLst>
          </p:cNvPr>
          <p:cNvSpPr/>
          <p:nvPr/>
        </p:nvSpPr>
        <p:spPr>
          <a:xfrm>
            <a:off x="5434445" y="2202873"/>
            <a:ext cx="6639790" cy="3501736"/>
          </a:xfrm>
          <a:prstGeom prst="irregularSeal1">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To provide full object type support </a:t>
            </a:r>
            <a:r>
              <a:rPr lang="en-US" sz="1800" dirty="0"/>
              <a:t>(as if it was natively implemented in RDMS) one needs to implement three Web Services</a:t>
            </a:r>
          </a:p>
        </p:txBody>
      </p:sp>
    </p:spTree>
    <p:extLst>
      <p:ext uri="{BB962C8B-B14F-4D97-AF65-F5344CB8AC3E}">
        <p14:creationId xmlns:p14="http://schemas.microsoft.com/office/powerpoint/2010/main" val="1848122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Validation</a:t>
            </a:r>
            <a:r>
              <a:rPr lang="ru-RU" dirty="0"/>
              <a:t> </a:t>
            </a:r>
            <a:r>
              <a:rPr lang="en-US" dirty="0"/>
              <a:t>from RDMS perspective: API makes it flexible</a:t>
            </a:r>
            <a:endParaRPr lang="en-GB" dirty="0"/>
          </a:p>
        </p:txBody>
      </p:sp>
      <p:sp>
        <p:nvSpPr>
          <p:cNvPr id="19" name="Text Placeholder 18">
            <a:extLst>
              <a:ext uri="{FF2B5EF4-FFF2-40B4-BE49-F238E27FC236}">
                <a16:creationId xmlns:a16="http://schemas.microsoft.com/office/drawing/2014/main" id="{3995CC1E-0C05-4AF0-16CE-6E4C51958828}"/>
              </a:ext>
            </a:extLst>
          </p:cNvPr>
          <p:cNvSpPr>
            <a:spLocks noGrp="1"/>
          </p:cNvSpPr>
          <p:nvPr>
            <p:ph type="body" sz="quarter" idx="13"/>
          </p:nvPr>
        </p:nvSpPr>
        <p:spPr>
          <a:xfrm>
            <a:off x="6345382" y="6225309"/>
            <a:ext cx="2757901" cy="632691"/>
          </a:xfrm>
        </p:spPr>
        <p:txBody>
          <a:bodyPr>
            <a:noAutofit/>
          </a:bodyPr>
          <a:lstStyle/>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API – Application Programming </a:t>
            </a:r>
            <a:r>
              <a:rPr lang="en-US" sz="800" b="0" kern="100" dirty="0">
                <a:latin typeface="Arial" panose="020B0604020202020204" pitchFamily="34" charset="0"/>
                <a:ea typeface="Noto Sans" panose="020B0604020202020204" pitchFamily="34" charset="0"/>
                <a:cs typeface="Arial" panose="020B0604020202020204" pitchFamily="34" charset="0"/>
              </a:rPr>
              <a:t>I</a:t>
            </a:r>
            <a:r>
              <a:rPr lang="en-US" sz="800" b="0" kern="100" dirty="0">
                <a:effectLst/>
                <a:latin typeface="Arial" panose="020B0604020202020204" pitchFamily="34" charset="0"/>
                <a:ea typeface="Noto Sans" panose="020B0604020202020204" pitchFamily="34" charset="0"/>
                <a:cs typeface="Arial" panose="020B0604020202020204" pitchFamily="34" charset="0"/>
              </a:rPr>
              <a:t>nterface</a:t>
            </a:r>
          </a:p>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URL – Uniform Resource Locator</a:t>
            </a:r>
          </a:p>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REST – </a:t>
            </a:r>
            <a:r>
              <a:rPr lang="en-US" sz="800" b="0" kern="100" dirty="0" err="1">
                <a:effectLst/>
                <a:latin typeface="Arial" panose="020B0604020202020204" pitchFamily="34" charset="0"/>
                <a:ea typeface="Noto Sans" panose="020B0604020202020204" pitchFamily="34" charset="0"/>
                <a:cs typeface="Arial" panose="020B0604020202020204" pitchFamily="34" charset="0"/>
              </a:rPr>
              <a:t>REpresentational</a:t>
            </a:r>
            <a:r>
              <a:rPr lang="en-US" sz="800" b="0" kern="100" dirty="0">
                <a:effectLst/>
                <a:latin typeface="Arial" panose="020B0604020202020204" pitchFamily="34" charset="0"/>
                <a:ea typeface="Noto Sans" panose="020B0604020202020204" pitchFamily="34" charset="0"/>
                <a:cs typeface="Arial" panose="020B0604020202020204" pitchFamily="34" charset="0"/>
              </a:rPr>
              <a:t> State Transfer</a:t>
            </a:r>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851248"/>
            <a:ext cx="1115329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200" b="1" dirty="0">
                <a:solidFill>
                  <a:prstClr val="black"/>
                </a:solidFill>
                <a:latin typeface="+mn-lt"/>
              </a:rPr>
              <a:t>Provide a validator for every object type in configuration: </a:t>
            </a:r>
          </a:p>
          <a:p>
            <a:pPr marL="342900" indent="-342900" defTabSz="914377">
              <a:spcBef>
                <a:spcPct val="5000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pic>
        <p:nvPicPr>
          <p:cNvPr id="60" name="Picture 59">
            <a:extLst>
              <a:ext uri="{FF2B5EF4-FFF2-40B4-BE49-F238E27FC236}">
                <a16:creationId xmlns:a16="http://schemas.microsoft.com/office/drawing/2014/main" id="{5728376B-5C03-A62E-6766-EECFD66FFC5C}"/>
              </a:ext>
            </a:extLst>
          </p:cNvPr>
          <p:cNvPicPr>
            <a:picLocks noChangeAspect="1"/>
          </p:cNvPicPr>
          <p:nvPr/>
        </p:nvPicPr>
        <p:blipFill>
          <a:blip r:embed="rId3"/>
          <a:stretch>
            <a:fillRect/>
          </a:stretch>
        </p:blipFill>
        <p:spPr>
          <a:xfrm>
            <a:off x="321129" y="2357913"/>
            <a:ext cx="4414380" cy="3725737"/>
          </a:xfrm>
          <a:prstGeom prst="rect">
            <a:avLst/>
          </a:prstGeom>
          <a:ln>
            <a:solidFill>
              <a:schemeClr val="tx1"/>
            </a:solidFill>
          </a:ln>
        </p:spPr>
      </p:pic>
      <p:sp>
        <p:nvSpPr>
          <p:cNvPr id="61" name="Text Box 52">
            <a:extLst>
              <a:ext uri="{FF2B5EF4-FFF2-40B4-BE49-F238E27FC236}">
                <a16:creationId xmlns:a16="http://schemas.microsoft.com/office/drawing/2014/main" id="{B97EBDAA-614F-80AC-B8EF-E6103855A31B}"/>
              </a:ext>
            </a:extLst>
          </p:cNvPr>
          <p:cNvSpPr txBox="1">
            <a:spLocks noChangeArrowheads="1"/>
          </p:cNvSpPr>
          <p:nvPr/>
        </p:nvSpPr>
        <p:spPr bwMode="auto">
          <a:xfrm>
            <a:off x="3063311" y="3270323"/>
            <a:ext cx="372186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Validation result</a:t>
            </a:r>
            <a:br>
              <a:rPr lang="en-US" altLang="ru-RU" sz="2600" dirty="0">
                <a:solidFill>
                  <a:prstClr val="black"/>
                </a:solidFill>
                <a:latin typeface="+mn-lt"/>
              </a:rPr>
            </a:br>
            <a:r>
              <a:rPr lang="en-US" altLang="ru-RU" sz="2600" dirty="0">
                <a:solidFill>
                  <a:prstClr val="black"/>
                </a:solidFill>
                <a:latin typeface="+mn-lt"/>
              </a:rPr>
              <a:t>via external API call</a:t>
            </a:r>
          </a:p>
        </p:txBody>
      </p:sp>
      <p:cxnSp>
        <p:nvCxnSpPr>
          <p:cNvPr id="62" name="Straight Arrow Connector 61">
            <a:extLst>
              <a:ext uri="{FF2B5EF4-FFF2-40B4-BE49-F238E27FC236}">
                <a16:creationId xmlns:a16="http://schemas.microsoft.com/office/drawing/2014/main" id="{43DEFD5E-4C32-E90E-3952-9128D5B29AA3}"/>
              </a:ext>
            </a:extLst>
          </p:cNvPr>
          <p:cNvCxnSpPr>
            <a:cxnSpLocks/>
          </p:cNvCxnSpPr>
          <p:nvPr/>
        </p:nvCxnSpPr>
        <p:spPr>
          <a:xfrm flipH="1">
            <a:off x="3113981" y="4114142"/>
            <a:ext cx="1225790" cy="9806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42FE322-39D1-1288-DD28-DE2A3F3DD38E}"/>
              </a:ext>
            </a:extLst>
          </p:cNvPr>
          <p:cNvSpPr txBox="1"/>
          <p:nvPr/>
        </p:nvSpPr>
        <p:spPr>
          <a:xfrm>
            <a:off x="8069741" y="1007662"/>
            <a:ext cx="3378201" cy="1631216"/>
          </a:xfrm>
          <a:prstGeom prst="rect">
            <a:avLst/>
          </a:prstGeom>
          <a:noFill/>
          <a:ln>
            <a:solidFill>
              <a:srgbClr val="0070C0"/>
            </a:solidFill>
          </a:ln>
        </p:spPr>
        <p:txBody>
          <a:bodyPr wrap="square">
            <a:spAutoFit/>
          </a:bodyPr>
          <a:lstStyle/>
          <a:p>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Code</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0</a:t>
            </a:r>
            <a:r>
              <a:rPr lang="en-US" sz="2000" dirty="0">
                <a:solidFill>
                  <a:schemeClr val="bg1">
                    <a:lumMod val="50000"/>
                  </a:schemeClr>
                </a:solidFill>
                <a:latin typeface="Courier New" panose="02070309020205020404" pitchFamily="49" charset="0"/>
                <a:cs typeface="Courier New" panose="02070309020205020404" pitchFamily="49" charset="0"/>
              </a:rPr>
              <a:t>,</a:t>
            </a:r>
          </a:p>
          <a:p>
            <a:r>
              <a:rPr lang="en-US" sz="2000" dirty="0">
                <a:solidFill>
                  <a:schemeClr val="bg1">
                    <a:lumMod val="50000"/>
                  </a:schemeClr>
                </a:solidFill>
                <a:latin typeface="Courier New" panose="02070309020205020404" pitchFamily="49" charset="0"/>
                <a:cs typeface="Courier New" panose="02070309020205020404" pitchFamily="49" charset="0"/>
              </a:rPr>
              <a:t>  "Message": null,</a:t>
            </a:r>
          </a:p>
          <a:p>
            <a:r>
              <a:rPr lang="en-US" sz="20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000" dirty="0">
                <a:latin typeface="Courier New" panose="02070309020205020404" pitchFamily="49" charset="0"/>
                <a:cs typeface="Courier New" panose="02070309020205020404" pitchFamily="49" charset="0"/>
              </a:rPr>
              <a:t>}</a:t>
            </a:r>
          </a:p>
        </p:txBody>
      </p:sp>
      <p:sp>
        <p:nvSpPr>
          <p:cNvPr id="1024" name="TextBox 1023">
            <a:extLst>
              <a:ext uri="{FF2B5EF4-FFF2-40B4-BE49-F238E27FC236}">
                <a16:creationId xmlns:a16="http://schemas.microsoft.com/office/drawing/2014/main" id="{CA36F3FD-E277-BC81-B1ED-C802F7184AD8}"/>
              </a:ext>
            </a:extLst>
          </p:cNvPr>
          <p:cNvSpPr txBox="1"/>
          <p:nvPr/>
        </p:nvSpPr>
        <p:spPr>
          <a:xfrm>
            <a:off x="6245854" y="4466118"/>
            <a:ext cx="4886603" cy="1631216"/>
          </a:xfrm>
          <a:prstGeom prst="rect">
            <a:avLst/>
          </a:prstGeom>
          <a:noFill/>
          <a:ln>
            <a:solidFill>
              <a:srgbClr val="0070C0"/>
            </a:solidFill>
          </a:ln>
        </p:spPr>
        <p:txBody>
          <a:bodyPr wrap="square">
            <a:spAutoFit/>
          </a:bodyPr>
          <a:lstStyle/>
          <a:p>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Code</a:t>
            </a:r>
            <a:r>
              <a:rPr lang="en-US" sz="2000" dirty="0">
                <a:latin typeface="Courier New" panose="02070309020205020404" pitchFamily="49" charset="0"/>
                <a:cs typeface="Courier New" panose="02070309020205020404" pitchFamily="49" charset="0"/>
              </a:rPr>
              <a:t>": </a:t>
            </a:r>
            <a:r>
              <a:rPr lang="en-US" sz="2000" b="1" dirty="0">
                <a:solidFill>
                  <a:srgbClr val="FF0000"/>
                </a:solidFill>
                <a:latin typeface="Courier New" panose="02070309020205020404" pitchFamily="49" charset="0"/>
                <a:cs typeface="Courier New" panose="02070309020205020404" pitchFamily="49" charset="0"/>
              </a:rPr>
              <a:t>500</a:t>
            </a:r>
            <a:r>
              <a:rPr lang="en-US" sz="2000" dirty="0">
                <a:solidFill>
                  <a:schemeClr val="bg1">
                    <a:lumMod val="50000"/>
                  </a:schemeClr>
                </a:solidFill>
                <a:latin typeface="Courier New" panose="02070309020205020404" pitchFamily="49" charset="0"/>
                <a:cs typeface="Courier New" panose="02070309020205020404" pitchFamily="49" charset="0"/>
              </a:rPr>
              <a:t>,</a:t>
            </a:r>
          </a:p>
          <a:p>
            <a:r>
              <a:rPr lang="en-US" sz="2000" dirty="0">
                <a:solidFill>
                  <a:schemeClr val="bg1">
                    <a:lumMod val="50000"/>
                  </a:schemeClr>
                </a:solidFill>
                <a:latin typeface="Courier New" panose="02070309020205020404" pitchFamily="49" charset="0"/>
                <a:cs typeface="Courier New" panose="02070309020205020404" pitchFamily="49" charset="0"/>
              </a:rPr>
              <a:t>  "Message": "error text",</a:t>
            </a:r>
          </a:p>
          <a:p>
            <a:r>
              <a:rPr lang="en-US" sz="20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000" dirty="0">
                <a:latin typeface="Courier New" panose="02070309020205020404" pitchFamily="49" charset="0"/>
                <a:cs typeface="Courier New" panose="02070309020205020404" pitchFamily="49" charset="0"/>
              </a:rPr>
              <a:t>}</a:t>
            </a:r>
          </a:p>
        </p:txBody>
      </p:sp>
      <p:cxnSp>
        <p:nvCxnSpPr>
          <p:cNvPr id="1025" name="Straight Arrow Connector 1024">
            <a:extLst>
              <a:ext uri="{FF2B5EF4-FFF2-40B4-BE49-F238E27FC236}">
                <a16:creationId xmlns:a16="http://schemas.microsoft.com/office/drawing/2014/main" id="{552AB7C6-C8C1-1A4C-D18C-71B4823776F0}"/>
              </a:ext>
            </a:extLst>
          </p:cNvPr>
          <p:cNvCxnSpPr>
            <a:cxnSpLocks/>
          </p:cNvCxnSpPr>
          <p:nvPr/>
        </p:nvCxnSpPr>
        <p:spPr>
          <a:xfrm>
            <a:off x="5503258" y="3393621"/>
            <a:ext cx="1445985" cy="1072497"/>
          </a:xfrm>
          <a:prstGeom prst="straightConnector1">
            <a:avLst/>
          </a:prstGeom>
          <a:ln w="63500">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F6AACA4D-1828-5BC7-14D4-291AC512F3AB}"/>
              </a:ext>
            </a:extLst>
          </p:cNvPr>
          <p:cNvCxnSpPr>
            <a:cxnSpLocks/>
            <a:endCxn id="63" idx="1"/>
          </p:cNvCxnSpPr>
          <p:nvPr/>
        </p:nvCxnSpPr>
        <p:spPr>
          <a:xfrm flipV="1">
            <a:off x="5515429" y="1823270"/>
            <a:ext cx="2554312" cy="1587587"/>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29" name="Text Box 52">
            <a:extLst>
              <a:ext uri="{FF2B5EF4-FFF2-40B4-BE49-F238E27FC236}">
                <a16:creationId xmlns:a16="http://schemas.microsoft.com/office/drawing/2014/main" id="{AAD7594E-C206-4908-5775-35806002D5BC}"/>
              </a:ext>
            </a:extLst>
          </p:cNvPr>
          <p:cNvSpPr txBox="1">
            <a:spLocks noChangeArrowheads="1"/>
          </p:cNvSpPr>
          <p:nvPr/>
        </p:nvSpPr>
        <p:spPr bwMode="auto">
          <a:xfrm rot="19317632">
            <a:off x="2947980" y="4309678"/>
            <a:ext cx="938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type</a:t>
            </a:r>
          </a:p>
        </p:txBody>
      </p:sp>
      <p:sp>
        <p:nvSpPr>
          <p:cNvPr id="1031" name="Text Box 52">
            <a:extLst>
              <a:ext uri="{FF2B5EF4-FFF2-40B4-BE49-F238E27FC236}">
                <a16:creationId xmlns:a16="http://schemas.microsoft.com/office/drawing/2014/main" id="{EBFE850E-A5C1-45DB-9163-9C98756C1E15}"/>
              </a:ext>
            </a:extLst>
          </p:cNvPr>
          <p:cNvSpPr txBox="1">
            <a:spLocks noChangeArrowheads="1"/>
          </p:cNvSpPr>
          <p:nvPr/>
        </p:nvSpPr>
        <p:spPr bwMode="auto">
          <a:xfrm rot="2257149">
            <a:off x="6012774" y="3684114"/>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D63838"/>
                </a:solidFill>
                <a:latin typeface="+mn-lt"/>
              </a:rPr>
              <a:t>invalid</a:t>
            </a:r>
          </a:p>
        </p:txBody>
      </p:sp>
      <p:sp>
        <p:nvSpPr>
          <p:cNvPr id="1033" name="Text Box 52">
            <a:extLst>
              <a:ext uri="{FF2B5EF4-FFF2-40B4-BE49-F238E27FC236}">
                <a16:creationId xmlns:a16="http://schemas.microsoft.com/office/drawing/2014/main" id="{76A9EB78-BBF7-94FF-881B-D31DACC2D7FA}"/>
              </a:ext>
            </a:extLst>
          </p:cNvPr>
          <p:cNvSpPr txBox="1">
            <a:spLocks noChangeArrowheads="1"/>
          </p:cNvSpPr>
          <p:nvPr/>
        </p:nvSpPr>
        <p:spPr bwMode="auto">
          <a:xfrm rot="19843362">
            <a:off x="6122333" y="2142395"/>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00B050"/>
                </a:solidFill>
                <a:latin typeface="+mn-lt"/>
              </a:rPr>
              <a:t>valid</a:t>
            </a:r>
          </a:p>
        </p:txBody>
      </p:sp>
      <p:sp>
        <p:nvSpPr>
          <p:cNvPr id="1035" name="Text Box 52">
            <a:extLst>
              <a:ext uri="{FF2B5EF4-FFF2-40B4-BE49-F238E27FC236}">
                <a16:creationId xmlns:a16="http://schemas.microsoft.com/office/drawing/2014/main" id="{50956DDD-5D59-148A-4751-9C0357D9398C}"/>
              </a:ext>
            </a:extLst>
          </p:cNvPr>
          <p:cNvSpPr txBox="1">
            <a:spLocks noChangeArrowheads="1"/>
          </p:cNvSpPr>
          <p:nvPr/>
        </p:nvSpPr>
        <p:spPr bwMode="auto">
          <a:xfrm>
            <a:off x="7730694" y="3415489"/>
            <a:ext cx="35323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External service decision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3" y="1588869"/>
            <a:ext cx="5747658" cy="307777"/>
          </a:xfrm>
          <a:prstGeom prst="rect">
            <a:avLst/>
          </a:prstGeom>
          <a:noFill/>
        </p:spPr>
        <p:txBody>
          <a:bodyPr wrap="square">
            <a:spAutoFit/>
          </a:bodyPr>
          <a:lstStyle/>
          <a:p>
            <a:r>
              <a:rPr lang="en-US" sz="1400" dirty="0" err="1">
                <a:solidFill>
                  <a:srgbClr val="0070C0"/>
                </a:solidFill>
              </a:rPr>
              <a:t>type:TypeValidationLibrary.TypeValidator_EDX_CSV</a:t>
            </a:r>
            <a:r>
              <a:rPr lang="en-US" sz="1400" dirty="0">
                <a:solidFill>
                  <a:srgbClr val="0070C0"/>
                </a:solidFill>
              </a:rPr>
              <a:t> (interface </a:t>
            </a:r>
            <a:r>
              <a:rPr lang="en-US" sz="1400" b="1" dirty="0" err="1">
                <a:solidFill>
                  <a:srgbClr val="0070C0"/>
                </a:solidFill>
              </a:rPr>
              <a:t>IFileValidator</a:t>
            </a:r>
            <a:r>
              <a:rPr lang="en-US" sz="1400" dirty="0">
                <a:solidFill>
                  <a:srgbClr val="0070C0"/>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40782" y="2041044"/>
            <a:ext cx="3818374" cy="307777"/>
          </a:xfrm>
          <a:prstGeom prst="rect">
            <a:avLst/>
          </a:prstGeom>
          <a:noFill/>
        </p:spPr>
        <p:txBody>
          <a:bodyPr wrap="square">
            <a:spAutoFit/>
          </a:bodyPr>
          <a:lstStyle/>
          <a:p>
            <a:r>
              <a:rPr lang="en-US" sz="1400" dirty="0">
                <a:solidFill>
                  <a:srgbClr val="0070C0"/>
                </a:solidFill>
              </a:rPr>
              <a:t>https://validation.matinf.pro/edx/validation</a:t>
            </a:r>
          </a:p>
        </p:txBody>
      </p:sp>
    </p:spTree>
    <p:extLst>
      <p:ext uri="{BB962C8B-B14F-4D97-AF65-F5344CB8AC3E}">
        <p14:creationId xmlns:p14="http://schemas.microsoft.com/office/powerpoint/2010/main" val="694218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8D27D-C032-6904-BEBF-4753D1A650DE}"/>
            </a:ext>
          </a:extLst>
        </p:cNvPr>
        <p:cNvGrpSpPr/>
        <p:nvPr/>
      </p:nvGrpSpPr>
      <p:grpSpPr>
        <a:xfrm>
          <a:off x="0" y="0"/>
          <a:ext cx="0" cy="0"/>
          <a:chOff x="0" y="0"/>
          <a:chExt cx="0" cy="0"/>
        </a:xfrm>
      </p:grpSpPr>
      <p:sp>
        <p:nvSpPr>
          <p:cNvPr id="4" name="Text Box 52">
            <a:extLst>
              <a:ext uri="{FF2B5EF4-FFF2-40B4-BE49-F238E27FC236}">
                <a16:creationId xmlns:a16="http://schemas.microsoft.com/office/drawing/2014/main" id="{EF365D28-9C89-1092-3A13-9BCED06A3D12}"/>
              </a:ext>
            </a:extLst>
          </p:cNvPr>
          <p:cNvSpPr txBox="1">
            <a:spLocks noChangeArrowheads="1"/>
          </p:cNvSpPr>
          <p:nvPr/>
        </p:nvSpPr>
        <p:spPr bwMode="auto">
          <a:xfrm>
            <a:off x="0" y="3119296"/>
            <a:ext cx="121920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1400" dirty="0">
                <a:solidFill>
                  <a:prstClr val="black"/>
                </a:solidFill>
                <a:latin typeface="+mn-lt"/>
              </a:rPr>
              <a:t>Request URL (data): </a:t>
            </a:r>
            <a:r>
              <a:rPr lang="en-US" altLang="ru-RU" sz="1400" dirty="0">
                <a:solidFill>
                  <a:srgbClr val="0070C0"/>
                </a:solidFill>
                <a:latin typeface="+mn-lt"/>
                <a:hlinkClick r:id="rId3">
                  <a:extLst>
                    <a:ext uri="{A12FA001-AC4F-418D-AE19-62706E023703}">
                      <ahyp:hlinkClr xmlns:ahyp="http://schemas.microsoft.com/office/drawing/2018/hyperlinkcolor" val="tx"/>
                    </a:ext>
                  </a:extLst>
                </a:hlinkClick>
              </a:rPr>
              <a:t>https://validation.matinf.pro/edx/data/databasevaluesbody</a:t>
            </a:r>
            <a:r>
              <a:rPr lang="en-US" altLang="ru-RU" sz="1400" dirty="0">
                <a:solidFill>
                  <a:srgbClr val="0070C0"/>
                </a:solidFill>
                <a:latin typeface="+mn-lt"/>
              </a:rPr>
              <a:t> </a:t>
            </a:r>
            <a:r>
              <a:rPr lang="en-US" altLang="ru-RU" sz="1400" dirty="0">
                <a:solidFill>
                  <a:prstClr val="black"/>
                </a:solidFill>
                <a:latin typeface="+mn-lt"/>
              </a:rPr>
              <a:t>	           Request URL (table): </a:t>
            </a:r>
            <a:r>
              <a:rPr lang="en-US" altLang="ru-RU" sz="1400" dirty="0">
                <a:solidFill>
                  <a:srgbClr val="0070C0"/>
                </a:solidFill>
                <a:latin typeface="+mn-lt"/>
                <a:hlinkClick r:id="rId4">
                  <a:extLst>
                    <a:ext uri="{A12FA001-AC4F-418D-AE19-62706E023703}">
                      <ahyp:hlinkClr xmlns:ahyp="http://schemas.microsoft.com/office/drawing/2018/hyperlinkcolor" val="tx"/>
                    </a:ext>
                  </a:extLst>
                </a:hlinkClick>
              </a:rPr>
              <a:t>https://validation.matinf.pro/edx/data/table</a:t>
            </a:r>
            <a:endParaRPr lang="en-US" altLang="ru-RU" sz="1400" dirty="0">
              <a:solidFill>
                <a:srgbClr val="0070C0"/>
              </a:solidFill>
              <a:latin typeface="+mn-lt"/>
            </a:endParaRPr>
          </a:p>
          <a:p>
            <a:pPr defTabSz="914377">
              <a:spcBef>
                <a:spcPct val="50000"/>
              </a:spcBef>
            </a:pPr>
            <a:r>
              <a:rPr lang="en-US" altLang="ru-RU" sz="1800" dirty="0">
                <a:solidFill>
                  <a:prstClr val="black"/>
                </a:solidFill>
                <a:latin typeface="+mn-lt"/>
              </a:rPr>
              <a:t>                                            see next slides…</a:t>
            </a:r>
          </a:p>
          <a:p>
            <a:pPr defTabSz="914377">
              <a:spcBef>
                <a:spcPct val="50000"/>
              </a:spcBef>
            </a:pPr>
            <a:endParaRPr lang="en-US" altLang="ru-RU" sz="1800" dirty="0">
              <a:solidFill>
                <a:prstClr val="black"/>
              </a:solidFill>
              <a:latin typeface="+mn-lt"/>
            </a:endParaRPr>
          </a:p>
          <a:p>
            <a:pPr defTabSz="914377">
              <a:spcBef>
                <a:spcPct val="50000"/>
              </a:spcBef>
            </a:pPr>
            <a:r>
              <a:rPr lang="en-US" altLang="ru-RU" sz="1800" dirty="0">
                <a:solidFill>
                  <a:prstClr val="black"/>
                </a:solidFill>
                <a:latin typeface="+mn-lt"/>
              </a:rPr>
              <a:t>Data schema values (current status):</a:t>
            </a:r>
          </a:p>
        </p:txBody>
      </p:sp>
      <p:sp>
        <p:nvSpPr>
          <p:cNvPr id="2" name="Titel 1">
            <a:extLst>
              <a:ext uri="{FF2B5EF4-FFF2-40B4-BE49-F238E27FC236}">
                <a16:creationId xmlns:a16="http://schemas.microsoft.com/office/drawing/2014/main" id="{B6BFBABD-03B4-FF3F-6D37-3C9353CA11F3}"/>
              </a:ext>
            </a:extLst>
          </p:cNvPr>
          <p:cNvSpPr>
            <a:spLocks noGrp="1"/>
          </p:cNvSpPr>
          <p:nvPr>
            <p:ph type="title"/>
          </p:nvPr>
        </p:nvSpPr>
        <p:spPr/>
        <p:txBody>
          <a:bodyPr/>
          <a:lstStyle/>
          <a:p>
            <a:r>
              <a:rPr lang="en-US" dirty="0"/>
              <a:t>Type configuration: Data Extraction (external Web Service)</a:t>
            </a:r>
            <a:endParaRPr lang="en-US" sz="1600" dirty="0"/>
          </a:p>
        </p:txBody>
      </p:sp>
      <p:sp>
        <p:nvSpPr>
          <p:cNvPr id="3" name="Text Placeholder 2">
            <a:extLst>
              <a:ext uri="{FF2B5EF4-FFF2-40B4-BE49-F238E27FC236}">
                <a16:creationId xmlns:a16="http://schemas.microsoft.com/office/drawing/2014/main" id="{67091196-2D0F-2E7C-1724-400260AB4F71}"/>
              </a:ext>
            </a:extLst>
          </p:cNvPr>
          <p:cNvSpPr>
            <a:spLocks noGrp="1"/>
          </p:cNvSpPr>
          <p:nvPr>
            <p:ph type="body" sz="quarter" idx="13"/>
          </p:nvPr>
        </p:nvSpPr>
        <p:spPr>
          <a:xfrm>
            <a:off x="6279502" y="6362393"/>
            <a:ext cx="5420662" cy="485999"/>
          </a:xfrm>
        </p:spPr>
        <p:txBody>
          <a:bodyPr>
            <a:normAutofit/>
          </a:bodyPr>
          <a:lstStyle/>
          <a:p>
            <a:pPr indent="0">
              <a:buNone/>
            </a:pPr>
            <a:r>
              <a:rPr lang="en-US" sz="1000" b="0" kern="100" dirty="0">
                <a:solidFill>
                  <a:srgbClr val="0070C0"/>
                </a:solidFill>
                <a:effectLst/>
                <a:latin typeface="Arial" panose="020B0604020202020204" pitchFamily="34" charset="0"/>
                <a:ea typeface="Noto Sans"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https://validation.matinf.pro/</a:t>
            </a:r>
            <a:endParaRPr lang="en-US" sz="1000" b="0" kern="100" dirty="0">
              <a:solidFill>
                <a:srgbClr val="0070C0"/>
              </a:solidFill>
              <a:effectLst/>
              <a:latin typeface="Arial" panose="020B0604020202020204" pitchFamily="34" charset="0"/>
              <a:ea typeface="Noto Sans" panose="020B0604020202020204" pitchFamily="34" charset="0"/>
              <a:cs typeface="Arial" panose="020B0604020202020204" pitchFamily="34" charset="0"/>
            </a:endParaRPr>
          </a:p>
          <a:p>
            <a:pPr indent="0">
              <a:buNone/>
            </a:pPr>
            <a:endParaRPr lang="en-US" sz="1000" kern="100" dirty="0">
              <a:effectLst/>
              <a:latin typeface="Arial" panose="020B0604020202020204" pitchFamily="34" charset="0"/>
              <a:ea typeface="Noto Sans"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8D69AC1-A812-B6B4-BEF9-717F35594652}"/>
              </a:ext>
            </a:extLst>
          </p:cNvPr>
          <p:cNvSpPr txBox="1"/>
          <p:nvPr/>
        </p:nvSpPr>
        <p:spPr>
          <a:xfrm>
            <a:off x="125147" y="829557"/>
            <a:ext cx="11756571" cy="300082"/>
          </a:xfrm>
          <a:prstGeom prst="rect">
            <a:avLst/>
          </a:prstGeom>
          <a:noFill/>
        </p:spPr>
        <p:txBody>
          <a:bodyPr wrap="square">
            <a:spAutoFit/>
          </a:bodyPr>
          <a:lstStyle/>
          <a:p>
            <a:r>
              <a:rPr lang="en-US" b="0" i="0" dirty="0">
                <a:solidFill>
                  <a:srgbClr val="3B4151"/>
                </a:solidFill>
                <a:effectLst/>
                <a:latin typeface="Arial" panose="020B0604020202020204" pitchFamily="34" charset="0"/>
              </a:rPr>
              <a:t>Data extraction &amp; conversion to table tasks are delegated to an external service</a:t>
            </a:r>
          </a:p>
        </p:txBody>
      </p:sp>
      <p:graphicFrame>
        <p:nvGraphicFramePr>
          <p:cNvPr id="6" name="Table 5">
            <a:extLst>
              <a:ext uri="{FF2B5EF4-FFF2-40B4-BE49-F238E27FC236}">
                <a16:creationId xmlns:a16="http://schemas.microsoft.com/office/drawing/2014/main" id="{EB7B139F-701B-A413-15E0-D57B506C3D88}"/>
              </a:ext>
            </a:extLst>
          </p:cNvPr>
          <p:cNvGraphicFramePr>
            <a:graphicFrameLocks noGrp="1"/>
          </p:cNvGraphicFramePr>
          <p:nvPr/>
        </p:nvGraphicFramePr>
        <p:xfrm>
          <a:off x="115184" y="4689580"/>
          <a:ext cx="5867400" cy="1240155"/>
        </p:xfrm>
        <a:graphic>
          <a:graphicData uri="http://schemas.openxmlformats.org/drawingml/2006/table">
            <a:tbl>
              <a:tblPr>
                <a:tableStyleId>{5C22544A-7EE6-4342-B048-85BDC9FD1C3A}</a:tableStyleId>
              </a:tblPr>
              <a:tblGrid>
                <a:gridCol w="3183702">
                  <a:extLst>
                    <a:ext uri="{9D8B030D-6E8A-4147-A177-3AD203B41FA5}">
                      <a16:colId xmlns:a16="http://schemas.microsoft.com/office/drawing/2014/main" val="3293708834"/>
                    </a:ext>
                  </a:extLst>
                </a:gridCol>
                <a:gridCol w="2074428">
                  <a:extLst>
                    <a:ext uri="{9D8B030D-6E8A-4147-A177-3AD203B41FA5}">
                      <a16:colId xmlns:a16="http://schemas.microsoft.com/office/drawing/2014/main" val="3172066813"/>
                    </a:ext>
                  </a:extLst>
                </a:gridCol>
                <a:gridCol w="609270">
                  <a:extLst>
                    <a:ext uri="{9D8B030D-6E8A-4147-A177-3AD203B41FA5}">
                      <a16:colId xmlns:a16="http://schemas.microsoft.com/office/drawing/2014/main" val="3813991829"/>
                    </a:ext>
                  </a:extLst>
                </a:gridCol>
              </a:tblGrid>
              <a:tr h="153219">
                <a:tc>
                  <a:txBody>
                    <a:bodyPr/>
                    <a:lstStyle/>
                    <a:p>
                      <a:pPr algn="l" fontAlgn="b"/>
                      <a:r>
                        <a:rPr lang="en-US" sz="1100" b="1" u="none" strike="noStrike">
                          <a:effectLst/>
                        </a:rPr>
                        <a:t>Data Schema</a:t>
                      </a:r>
                      <a:endParaRPr lang="en-US" sz="1100" b="1"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b="1" u="none" strike="noStrike">
                          <a:effectLst/>
                        </a:rPr>
                        <a:t>Comments</a:t>
                      </a:r>
                      <a:endParaRPr lang="en-US" sz="1100" b="1"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b="1" u="none" strike="noStrike" dirty="0">
                          <a:effectLst/>
                        </a:rPr>
                        <a:t>Author</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1631571350"/>
                  </a:ext>
                </a:extLst>
              </a:tr>
              <a:tr h="152400">
                <a:tc>
                  <a:txBody>
                    <a:bodyPr/>
                    <a:lstStyle/>
                    <a:p>
                      <a:pPr algn="l" fontAlgn="b"/>
                      <a:r>
                        <a:rPr lang="en-US" sz="1100" u="none" strike="noStrike" dirty="0" err="1">
                          <a:effectLst/>
                        </a:rPr>
                        <a:t>type:TypeValidationLibrary.TypeValidator_EDX_CSV</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a:effectLst/>
                        </a:rPr>
                        <a:t>EDX</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Victor</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486770844"/>
                  </a:ext>
                </a:extLst>
              </a:tr>
              <a:tr h="152400">
                <a:tc>
                  <a:txBody>
                    <a:bodyPr/>
                    <a:lstStyle/>
                    <a:p>
                      <a:pPr algn="l" fontAlgn="b"/>
                      <a:r>
                        <a:rPr lang="en-US" sz="1100" u="none" strike="noStrike" dirty="0">
                          <a:solidFill>
                            <a:srgbClr val="0070C0"/>
                          </a:solidFill>
                          <a:effectLst/>
                          <a:hlinkClick r:id="rId6">
                            <a:extLst>
                              <a:ext uri="{A12FA001-AC4F-418D-AE19-62706E023703}">
                                <ahyp:hlinkClr xmlns:ahyp="http://schemas.microsoft.com/office/drawing/2018/hyperlinkcolor" val="tx"/>
                              </a:ext>
                            </a:extLst>
                          </a:hlinkClick>
                        </a:rPr>
                        <a:t>https://validation.matinf.pro/edx/data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a:effectLst/>
                        </a:rPr>
                        <a:t>EDX</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Victor</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136335115"/>
                  </a:ext>
                </a:extLst>
              </a:tr>
              <a:tr h="152400">
                <a:tc>
                  <a:txBody>
                    <a:bodyPr/>
                    <a:lstStyle/>
                    <a:p>
                      <a:pPr algn="l" fontAlgn="b"/>
                      <a:r>
                        <a:rPr lang="en-US" sz="1100" u="none" strike="noStrike" dirty="0">
                          <a:solidFill>
                            <a:srgbClr val="0070C0"/>
                          </a:solidFill>
                          <a:effectLst/>
                          <a:hlinkClick r:id="rId7">
                            <a:extLst>
                              <a:ext uri="{A12FA001-AC4F-418D-AE19-62706E023703}">
                                <ahyp:hlinkClr xmlns:ahyp="http://schemas.microsoft.com/office/drawing/2018/hyperlinkcolor" val="tx"/>
                              </a:ext>
                            </a:extLst>
                          </a:hlinkClick>
                        </a:rPr>
                        <a:t>https://htts.matinf.pro/resistance/csv/data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HTTS Resistance CSV</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Azadeh</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1086555205"/>
                  </a:ext>
                </a:extLst>
              </a:tr>
              <a:tr h="152400">
                <a:tc>
                  <a:txBody>
                    <a:bodyPr/>
                    <a:lstStyle/>
                    <a:p>
                      <a:pPr algn="l" fontAlgn="b"/>
                      <a:r>
                        <a:rPr lang="en-US" sz="1100" u="none" strike="noStrike" dirty="0">
                          <a:solidFill>
                            <a:srgbClr val="0070C0"/>
                          </a:solidFill>
                          <a:effectLst/>
                          <a:hlinkClick r:id="rId8">
                            <a:extLst>
                              <a:ext uri="{A12FA001-AC4F-418D-AE19-62706E023703}">
                                <ahyp:hlinkClr xmlns:ahyp="http://schemas.microsoft.com/office/drawing/2018/hyperlinkcolor" val="tx"/>
                              </a:ext>
                            </a:extLst>
                          </a:hlinkClick>
                        </a:rPr>
                        <a:t>https://htts.matinf.pro/resistance/txt/data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HTTS Resistance TXT</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Azadeh</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786192356"/>
                  </a:ext>
                </a:extLst>
              </a:tr>
              <a:tr h="172557">
                <a:tc>
                  <a:txBody>
                    <a:bodyPr/>
                    <a:lstStyle/>
                    <a:p>
                      <a:pPr algn="l" fontAlgn="b"/>
                      <a:r>
                        <a:rPr lang="en-US" sz="1100" u="none" strike="noStrike" dirty="0">
                          <a:solidFill>
                            <a:srgbClr val="0070C0"/>
                          </a:solidFill>
                          <a:effectLst/>
                          <a:hlinkClick r:id="rId9">
                            <a:extLst>
                              <a:ext uri="{A12FA001-AC4F-418D-AE19-62706E023703}">
                                <ahyp:hlinkClr xmlns:ahyp="http://schemas.microsoft.com/office/drawing/2018/hyperlinkcolor" val="tx"/>
                              </a:ext>
                            </a:extLst>
                          </a:hlinkClick>
                        </a:rPr>
                        <a:t>https://thickness.matinf.pro/thickness/xlsx/data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Thickness XLSX</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err="1">
                          <a:effectLst/>
                        </a:rPr>
                        <a:t>Azadeh</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451482210"/>
                  </a:ext>
                </a:extLst>
              </a:tr>
              <a:tr h="152400">
                <a:tc>
                  <a:txBody>
                    <a:bodyPr/>
                    <a:lstStyle/>
                    <a:p>
                      <a:pPr algn="l" fontAlgn="b"/>
                      <a:r>
                        <a:rPr lang="en-US" sz="1100" u="none" strike="noStrike" dirty="0">
                          <a:solidFill>
                            <a:srgbClr val="0070C0"/>
                          </a:solidFill>
                          <a:effectLst/>
                          <a:hlinkClick r:id="rId10">
                            <a:extLst>
                              <a:ext uri="{A12FA001-AC4F-418D-AE19-62706E023703}">
                                <ahyp:hlinkClr xmlns:ahyp="http://schemas.microsoft.com/office/drawing/2018/hyperlinkcolor" val="tx"/>
                              </a:ext>
                            </a:extLst>
                          </a:hlinkClick>
                        </a:rPr>
                        <a:t>https://thickness.matinf.pro/thickness/txt/data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Thickness TXT</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err="1">
                          <a:effectLst/>
                        </a:rPr>
                        <a:t>Azadeh</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999669064"/>
                  </a:ext>
                </a:extLst>
              </a:tr>
            </a:tbl>
          </a:graphicData>
        </a:graphic>
      </p:graphicFrame>
      <p:cxnSp>
        <p:nvCxnSpPr>
          <p:cNvPr id="8" name="Straight Arrow Connector 7">
            <a:extLst>
              <a:ext uri="{FF2B5EF4-FFF2-40B4-BE49-F238E27FC236}">
                <a16:creationId xmlns:a16="http://schemas.microsoft.com/office/drawing/2014/main" id="{317DB79B-25A0-CBE2-BEDE-943395B81E3C}"/>
              </a:ext>
            </a:extLst>
          </p:cNvPr>
          <p:cNvCxnSpPr>
            <a:cxnSpLocks/>
            <a:stCxn id="17" idx="2"/>
            <a:endCxn id="16" idx="0"/>
          </p:cNvCxnSpPr>
          <p:nvPr/>
        </p:nvCxnSpPr>
        <p:spPr>
          <a:xfrm>
            <a:off x="5948527" y="1593600"/>
            <a:ext cx="3235568" cy="75509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589B20-73C8-7773-AFB7-6BA01923D0E7}"/>
              </a:ext>
            </a:extLst>
          </p:cNvPr>
          <p:cNvCxnSpPr>
            <a:cxnSpLocks/>
            <a:stCxn id="17" idx="2"/>
            <a:endCxn id="15" idx="0"/>
          </p:cNvCxnSpPr>
          <p:nvPr/>
        </p:nvCxnSpPr>
        <p:spPr>
          <a:xfrm flipH="1">
            <a:off x="3143361" y="1593600"/>
            <a:ext cx="2805166" cy="77351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10">
            <a:extLst>
              <a:ext uri="{FF2B5EF4-FFF2-40B4-BE49-F238E27FC236}">
                <a16:creationId xmlns:a16="http://schemas.microsoft.com/office/drawing/2014/main" id="{BA0910B4-8505-B28A-89FF-DDC7737898E3}"/>
              </a:ext>
            </a:extLst>
          </p:cNvPr>
          <p:cNvSpPr txBox="1">
            <a:spLocks noChangeArrowheads="1"/>
          </p:cNvSpPr>
          <p:nvPr/>
        </p:nvSpPr>
        <p:spPr bwMode="auto">
          <a:xfrm>
            <a:off x="1415169" y="2367116"/>
            <a:ext cx="3456383" cy="7898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Data</a:t>
            </a:r>
            <a:endParaRPr lang="ru-RU" altLang="ru-RU" sz="2133" b="1" dirty="0">
              <a:solidFill>
                <a:schemeClr val="tx1"/>
              </a:solidFill>
              <a:latin typeface="Arial" panose="020B0604020202020204" pitchFamily="34" charset="0"/>
            </a:endParaRPr>
          </a:p>
          <a:p>
            <a:pPr algn="ctr" defTabSz="914377">
              <a:spcBef>
                <a:spcPct val="0"/>
              </a:spcBef>
            </a:pPr>
            <a:r>
              <a:rPr lang="en-US" altLang="ru-RU" sz="1200" b="1" i="1" dirty="0" err="1">
                <a:solidFill>
                  <a:schemeClr val="tx1"/>
                </a:solidFill>
                <a:latin typeface="Arial" panose="020B0604020202020204" pitchFamily="34" charset="0"/>
              </a:rPr>
              <a:t>IDatabaseValuesGetter</a:t>
            </a:r>
            <a:r>
              <a:rPr lang="en-US" altLang="ru-RU" sz="1200" dirty="0">
                <a:solidFill>
                  <a:schemeClr val="tx1"/>
                </a:solidFill>
                <a:latin typeface="Arial" panose="020B0604020202020204" pitchFamily="34" charset="0"/>
              </a:rPr>
              <a:t>: properties, compositions, properties for measurement areas</a:t>
            </a:r>
            <a:endParaRPr lang="ru-RU" altLang="ru-RU" sz="1200" dirty="0">
              <a:solidFill>
                <a:schemeClr val="tx1"/>
              </a:solidFill>
              <a:latin typeface="Arial" panose="020B0604020202020204" pitchFamily="34" charset="0"/>
            </a:endParaRPr>
          </a:p>
        </p:txBody>
      </p:sp>
      <p:sp>
        <p:nvSpPr>
          <p:cNvPr id="16" name="Text Box 10">
            <a:extLst>
              <a:ext uri="{FF2B5EF4-FFF2-40B4-BE49-F238E27FC236}">
                <a16:creationId xmlns:a16="http://schemas.microsoft.com/office/drawing/2014/main" id="{86F29AD8-9DB7-CC26-F022-F352D6B3B164}"/>
              </a:ext>
            </a:extLst>
          </p:cNvPr>
          <p:cNvSpPr txBox="1">
            <a:spLocks noChangeArrowheads="1"/>
          </p:cNvSpPr>
          <p:nvPr/>
        </p:nvSpPr>
        <p:spPr bwMode="auto">
          <a:xfrm>
            <a:off x="7455903" y="2348694"/>
            <a:ext cx="3456383" cy="7898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Table</a:t>
            </a:r>
            <a:endParaRPr lang="ru-RU" altLang="ru-RU" sz="2133" b="1" dirty="0">
              <a:solidFill>
                <a:schemeClr val="tx1"/>
              </a:solidFill>
              <a:latin typeface="Arial" panose="020B0604020202020204" pitchFamily="34" charset="0"/>
            </a:endParaRPr>
          </a:p>
          <a:p>
            <a:pPr algn="ctr" defTabSz="914377">
              <a:spcBef>
                <a:spcPct val="0"/>
              </a:spcBef>
            </a:pPr>
            <a:r>
              <a:rPr lang="en-US" altLang="ru-RU" sz="1200" b="1" i="1" dirty="0" err="1">
                <a:solidFill>
                  <a:schemeClr val="tx1"/>
                </a:solidFill>
                <a:latin typeface="Arial" panose="020B0604020202020204" pitchFamily="34" charset="0"/>
              </a:rPr>
              <a:t>ITableGetter</a:t>
            </a:r>
            <a:r>
              <a:rPr lang="en-US" altLang="ru-RU" sz="1200" dirty="0">
                <a:solidFill>
                  <a:schemeClr val="tx1"/>
                </a:solidFill>
                <a:latin typeface="Arial" panose="020B0604020202020204" pitchFamily="34" charset="0"/>
              </a:rPr>
              <a:t>: arbitrary table</a:t>
            </a:r>
          </a:p>
          <a:p>
            <a:pPr algn="ctr" defTabSz="914377">
              <a:spcBef>
                <a:spcPct val="0"/>
              </a:spcBef>
            </a:pPr>
            <a:r>
              <a:rPr lang="en-US" altLang="ru-RU" sz="1200" dirty="0">
                <a:solidFill>
                  <a:schemeClr val="tx1"/>
                </a:solidFill>
                <a:latin typeface="Arial" panose="020B0604020202020204" pitchFamily="34" charset="0"/>
              </a:rPr>
              <a:t>(used for table </a:t>
            </a:r>
            <a:r>
              <a:rPr lang="en-US" altLang="ru-RU" sz="1200" dirty="0" err="1">
                <a:solidFill>
                  <a:schemeClr val="tx1"/>
                </a:solidFill>
                <a:latin typeface="Arial" panose="020B0604020202020204" pitchFamily="34" charset="0"/>
              </a:rPr>
              <a:t>visualisation</a:t>
            </a:r>
            <a:r>
              <a:rPr lang="en-US" altLang="ru-RU" sz="1200" dirty="0">
                <a:solidFill>
                  <a:schemeClr val="tx1"/>
                </a:solidFill>
                <a:latin typeface="Arial" panose="020B0604020202020204" pitchFamily="34" charset="0"/>
              </a:rPr>
              <a:t>)</a:t>
            </a:r>
            <a:endParaRPr lang="ru-RU" altLang="ru-RU" sz="1200" dirty="0">
              <a:solidFill>
                <a:schemeClr val="tx1"/>
              </a:solidFill>
              <a:latin typeface="Arial" panose="020B0604020202020204" pitchFamily="34" charset="0"/>
            </a:endParaRPr>
          </a:p>
        </p:txBody>
      </p:sp>
      <p:sp>
        <p:nvSpPr>
          <p:cNvPr id="17" name="Text Box 10">
            <a:extLst>
              <a:ext uri="{FF2B5EF4-FFF2-40B4-BE49-F238E27FC236}">
                <a16:creationId xmlns:a16="http://schemas.microsoft.com/office/drawing/2014/main" id="{9780EE11-738D-205A-DECE-8A89E463DE1C}"/>
              </a:ext>
            </a:extLst>
          </p:cNvPr>
          <p:cNvSpPr txBox="1">
            <a:spLocks noChangeArrowheads="1"/>
          </p:cNvSpPr>
          <p:nvPr/>
        </p:nvSpPr>
        <p:spPr bwMode="auto">
          <a:xfrm>
            <a:off x="4220335" y="1173036"/>
            <a:ext cx="3456383" cy="420564"/>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Data Extraction</a:t>
            </a:r>
            <a:endParaRPr lang="ru-RU" altLang="ru-RU" sz="2133" b="1" dirty="0">
              <a:solidFill>
                <a:schemeClr val="tx1"/>
              </a:solidFill>
              <a:latin typeface="Arial" panose="020B0604020202020204" pitchFamily="34" charset="0"/>
            </a:endParaRPr>
          </a:p>
        </p:txBody>
      </p:sp>
      <p:sp>
        <p:nvSpPr>
          <p:cNvPr id="25" name="TextBox 24">
            <a:extLst>
              <a:ext uri="{FF2B5EF4-FFF2-40B4-BE49-F238E27FC236}">
                <a16:creationId xmlns:a16="http://schemas.microsoft.com/office/drawing/2014/main" id="{549BD4D2-139D-826C-CCB8-031065C7A3C2}"/>
              </a:ext>
            </a:extLst>
          </p:cNvPr>
          <p:cNvSpPr txBox="1"/>
          <p:nvPr/>
        </p:nvSpPr>
        <p:spPr>
          <a:xfrm rot="20686125">
            <a:off x="3280786" y="1779787"/>
            <a:ext cx="1622809" cy="276999"/>
          </a:xfrm>
          <a:prstGeom prst="rect">
            <a:avLst/>
          </a:prstGeom>
          <a:noFill/>
        </p:spPr>
        <p:txBody>
          <a:bodyPr wrap="square">
            <a:spAutoFit/>
          </a:bodyPr>
          <a:lstStyle/>
          <a:p>
            <a:r>
              <a:rPr lang="en-US" altLang="ru-RU" sz="1200" dirty="0">
                <a:solidFill>
                  <a:prstClr val="black"/>
                </a:solidFill>
                <a:latin typeface="+mn-lt"/>
              </a:rPr>
              <a:t>/</a:t>
            </a:r>
            <a:r>
              <a:rPr lang="en-US" altLang="ru-RU" sz="1200" dirty="0" err="1">
                <a:solidFill>
                  <a:prstClr val="black"/>
                </a:solidFill>
                <a:latin typeface="+mn-lt"/>
              </a:rPr>
              <a:t>databasevaluesbody</a:t>
            </a:r>
            <a:endParaRPr lang="en-US" sz="1200" dirty="0"/>
          </a:p>
        </p:txBody>
      </p:sp>
      <p:sp>
        <p:nvSpPr>
          <p:cNvPr id="27" name="TextBox 26">
            <a:extLst>
              <a:ext uri="{FF2B5EF4-FFF2-40B4-BE49-F238E27FC236}">
                <a16:creationId xmlns:a16="http://schemas.microsoft.com/office/drawing/2014/main" id="{2C967443-65EF-CED0-9E28-CDDEC6D99011}"/>
              </a:ext>
            </a:extLst>
          </p:cNvPr>
          <p:cNvSpPr txBox="1"/>
          <p:nvPr/>
        </p:nvSpPr>
        <p:spPr>
          <a:xfrm rot="821710">
            <a:off x="7782447" y="1799882"/>
            <a:ext cx="1019909" cy="276999"/>
          </a:xfrm>
          <a:prstGeom prst="rect">
            <a:avLst/>
          </a:prstGeom>
          <a:noFill/>
        </p:spPr>
        <p:txBody>
          <a:bodyPr wrap="square">
            <a:spAutoFit/>
          </a:bodyPr>
          <a:lstStyle/>
          <a:p>
            <a:r>
              <a:rPr lang="en-US" altLang="ru-RU" sz="1200" dirty="0">
                <a:solidFill>
                  <a:prstClr val="black"/>
                </a:solidFill>
                <a:latin typeface="+mn-lt"/>
              </a:rPr>
              <a:t>/</a:t>
            </a:r>
            <a:r>
              <a:rPr lang="en-US" altLang="ru-RU" sz="1200" dirty="0" err="1">
                <a:solidFill>
                  <a:prstClr val="black"/>
                </a:solidFill>
                <a:latin typeface="+mn-lt"/>
              </a:rPr>
              <a:t>tablebody</a:t>
            </a:r>
            <a:endParaRPr lang="en-US" sz="1200" dirty="0"/>
          </a:p>
        </p:txBody>
      </p:sp>
      <p:sp>
        <p:nvSpPr>
          <p:cNvPr id="30" name="TextBox 29">
            <a:extLst>
              <a:ext uri="{FF2B5EF4-FFF2-40B4-BE49-F238E27FC236}">
                <a16:creationId xmlns:a16="http://schemas.microsoft.com/office/drawing/2014/main" id="{913A9BAD-2AC6-7A91-D8C2-39F9B7C91B19}"/>
              </a:ext>
            </a:extLst>
          </p:cNvPr>
          <p:cNvSpPr txBox="1"/>
          <p:nvPr/>
        </p:nvSpPr>
        <p:spPr>
          <a:xfrm>
            <a:off x="8212949" y="3390484"/>
            <a:ext cx="2024742" cy="2923877"/>
          </a:xfrm>
          <a:prstGeom prst="rect">
            <a:avLst/>
          </a:prstGeom>
          <a:noFill/>
          <a:ln>
            <a:solidFill>
              <a:schemeClr val="accent1"/>
            </a:solidFill>
          </a:ln>
        </p:spPr>
        <p:txBody>
          <a:bodyPr wrap="square">
            <a:spAutoFit/>
          </a:bodyPr>
          <a:lstStyle/>
          <a:p>
            <a:r>
              <a:rPr lang="en-US" sz="800" dirty="0">
                <a:solidFill>
                  <a:srgbClr val="000000"/>
                </a:solidFill>
                <a:latin typeface="Cascadia Mono" panose="020B0609020000020004" pitchFamily="49" charset="0"/>
              </a:rPr>
              <a:t>{</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DataTable</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"Index"</a:t>
            </a:r>
            <a:r>
              <a:rPr lang="en-US" sz="800" dirty="0">
                <a:solidFill>
                  <a:srgbClr val="000000"/>
                </a:solidFill>
                <a:latin typeface="Cascadia Mono" panose="020B0609020000020004" pitchFamily="49" charset="0"/>
              </a:rPr>
              <a:t>: </a:t>
            </a:r>
            <a:r>
              <a:rPr lang="en-US" sz="800" dirty="0">
                <a:solidFill>
                  <a:srgbClr val="A31515"/>
                </a:solidFill>
                <a:latin typeface="Cascadia Mono" panose="020B0609020000020004" pitchFamily="49" charset="0"/>
              </a:rPr>
              <a:t>"1"</a:t>
            </a:r>
            <a:r>
              <a:rPr lang="en-US" sz="800" dirty="0">
                <a:solidFill>
                  <a:srgbClr val="000000"/>
                </a:solidFill>
                <a:latin typeface="Cascadia Mono" panose="020B0609020000020004" pitchFamily="49" charset="0"/>
              </a:rPr>
              <a:t>,</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"V"</a:t>
            </a:r>
            <a:r>
              <a:rPr lang="en-US" sz="800" dirty="0">
                <a:solidFill>
                  <a:srgbClr val="000000"/>
                </a:solidFill>
                <a:latin typeface="Cascadia Mono" panose="020B0609020000020004" pitchFamily="49" charset="0"/>
              </a:rPr>
              <a:t>: 31.3,</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"Mn"</a:t>
            </a:r>
            <a:r>
              <a:rPr lang="en-US" sz="800" dirty="0">
                <a:solidFill>
                  <a:srgbClr val="000000"/>
                </a:solidFill>
                <a:latin typeface="Cascadia Mono" panose="020B0609020000020004" pitchFamily="49" charset="0"/>
              </a:rPr>
              <a:t>: 2.7,</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"Co"</a:t>
            </a:r>
            <a:r>
              <a:rPr lang="en-US" sz="800" dirty="0">
                <a:solidFill>
                  <a:srgbClr val="000000"/>
                </a:solidFill>
                <a:latin typeface="Cascadia Mono" panose="020B0609020000020004" pitchFamily="49" charset="0"/>
              </a:rPr>
              <a:t>: 22.6,</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"Ni"</a:t>
            </a:r>
            <a:r>
              <a:rPr lang="en-US" sz="800" dirty="0">
                <a:solidFill>
                  <a:srgbClr val="000000"/>
                </a:solidFill>
                <a:latin typeface="Cascadia Mono" panose="020B0609020000020004" pitchFamily="49" charset="0"/>
              </a:rPr>
              <a:t>: 6,</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"Ho"</a:t>
            </a:r>
            <a:r>
              <a:rPr lang="en-US" sz="800" dirty="0">
                <a:solidFill>
                  <a:srgbClr val="000000"/>
                </a:solidFill>
                <a:latin typeface="Cascadia Mono" panose="020B0609020000020004" pitchFamily="49" charset="0"/>
              </a:rPr>
              <a:t>: 37.4</a:t>
            </a:r>
          </a:p>
          <a:p>
            <a:r>
              <a:rPr lang="en-US" sz="800" dirty="0">
                <a:solidFill>
                  <a:srgbClr val="000000"/>
                </a:solidFill>
                <a:latin typeface="Cascadia Mono" panose="020B0609020000020004" pitchFamily="49" charset="0"/>
              </a:rPr>
              <a:t>    },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"Coordinates"</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CoordinateNames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HasCoordinates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r>
              <a:rPr lang="en-US" sz="800" dirty="0">
                <a:solidFill>
                  <a:srgbClr val="0000FF"/>
                </a:solidFill>
                <a:latin typeface="Cascadia Mono" panose="020B0609020000020004" pitchFamily="49" charset="0"/>
              </a:rPr>
              <a:t>false</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"Dependencies"</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DependencyNames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A31515"/>
                </a:solidFill>
                <a:latin typeface="Cascadia Mono" panose="020B0609020000020004" pitchFamily="49" charset="0"/>
              </a:rPr>
              <a:t>"Index"</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HasDependencies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r>
              <a:rPr lang="en-US" sz="800" dirty="0">
                <a:solidFill>
                  <a:srgbClr val="0000FF"/>
                </a:solidFill>
                <a:latin typeface="Cascadia Mono" panose="020B0609020000020004" pitchFamily="49" charset="0"/>
              </a:rPr>
              <a:t>true</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a:t>
            </a:r>
            <a:endParaRPr lang="en-US" sz="800" dirty="0"/>
          </a:p>
        </p:txBody>
      </p:sp>
      <p:sp>
        <p:nvSpPr>
          <p:cNvPr id="31" name="Rectangle: Rounded Corners 30">
            <a:extLst>
              <a:ext uri="{FF2B5EF4-FFF2-40B4-BE49-F238E27FC236}">
                <a16:creationId xmlns:a16="http://schemas.microsoft.com/office/drawing/2014/main" id="{FE20EB6B-69C0-7DBD-4011-B3838F017C51}"/>
              </a:ext>
            </a:extLst>
          </p:cNvPr>
          <p:cNvSpPr/>
          <p:nvPr/>
        </p:nvSpPr>
        <p:spPr>
          <a:xfrm>
            <a:off x="8287651" y="3526285"/>
            <a:ext cx="1884123" cy="1357883"/>
          </a:xfrm>
          <a:prstGeom prst="roundRect">
            <a:avLst/>
          </a:prstGeom>
          <a:solidFill>
            <a:srgbClr val="0070C0">
              <a:alpha val="16000"/>
            </a:srgbClr>
          </a:solidFill>
          <a:ln w="127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52">
            <a:extLst>
              <a:ext uri="{FF2B5EF4-FFF2-40B4-BE49-F238E27FC236}">
                <a16:creationId xmlns:a16="http://schemas.microsoft.com/office/drawing/2014/main" id="{DFE2D9F4-C7B5-BBAB-1501-08F49354A90D}"/>
              </a:ext>
            </a:extLst>
          </p:cNvPr>
          <p:cNvSpPr txBox="1">
            <a:spLocks noChangeArrowheads="1"/>
          </p:cNvSpPr>
          <p:nvPr/>
        </p:nvSpPr>
        <p:spPr bwMode="auto">
          <a:xfrm>
            <a:off x="7680245" y="1095162"/>
            <a:ext cx="460036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1100" b="1" dirty="0">
                <a:solidFill>
                  <a:prstClr val="black"/>
                </a:solidFill>
                <a:latin typeface="+mn-lt"/>
              </a:rPr>
              <a:t>Request URL: </a:t>
            </a:r>
            <a:r>
              <a:rPr lang="en-US" altLang="ru-RU" sz="1100" dirty="0" err="1">
                <a:solidFill>
                  <a:prstClr val="black"/>
                </a:solidFill>
                <a:latin typeface="+mn-lt"/>
              </a:rPr>
              <a:t>HTTPS_DataSchema</a:t>
            </a:r>
            <a:r>
              <a:rPr lang="en-US" altLang="ru-RU" sz="1100" dirty="0">
                <a:solidFill>
                  <a:prstClr val="black"/>
                </a:solidFill>
                <a:latin typeface="+mn-lt"/>
              </a:rPr>
              <a:t> + ("/</a:t>
            </a:r>
            <a:r>
              <a:rPr lang="en-US" altLang="ru-RU" sz="1100" dirty="0" err="1">
                <a:solidFill>
                  <a:prstClr val="black"/>
                </a:solidFill>
                <a:latin typeface="+mn-lt"/>
              </a:rPr>
              <a:t>databasevaluesbody</a:t>
            </a:r>
            <a:r>
              <a:rPr lang="en-US" altLang="ru-RU" sz="1100" dirty="0">
                <a:solidFill>
                  <a:prstClr val="black"/>
                </a:solidFill>
                <a:latin typeface="+mn-lt"/>
              </a:rPr>
              <a:t>" | "/</a:t>
            </a:r>
            <a:r>
              <a:rPr lang="en-US" altLang="ru-RU" sz="1100" dirty="0" err="1">
                <a:solidFill>
                  <a:prstClr val="black"/>
                </a:solidFill>
                <a:latin typeface="+mn-lt"/>
              </a:rPr>
              <a:t>tablebody</a:t>
            </a:r>
            <a:r>
              <a:rPr lang="en-US" altLang="ru-RU" sz="1100" dirty="0">
                <a:solidFill>
                  <a:prstClr val="black"/>
                </a:solidFill>
                <a:latin typeface="+mn-lt"/>
              </a:rPr>
              <a:t>")</a:t>
            </a:r>
          </a:p>
          <a:p>
            <a:pPr defTabSz="914377">
              <a:spcBef>
                <a:spcPct val="50000"/>
              </a:spcBef>
            </a:pPr>
            <a:r>
              <a:rPr lang="en-US" altLang="ru-RU" sz="1100" b="1" dirty="0">
                <a:solidFill>
                  <a:prstClr val="black"/>
                </a:solidFill>
                <a:latin typeface="+mn-lt"/>
              </a:rPr>
              <a:t>Example: </a:t>
            </a:r>
            <a:r>
              <a:rPr lang="en-US" altLang="ru-RU" sz="1100" dirty="0">
                <a:solidFill>
                  <a:prstClr val="black"/>
                </a:solidFill>
                <a:latin typeface="+mn-lt"/>
              </a:rPr>
              <a:t>Data Schema (for EDX): </a:t>
            </a:r>
            <a:r>
              <a:rPr lang="en-US" altLang="ru-RU" sz="1100" dirty="0">
                <a:solidFill>
                  <a:srgbClr val="0070C0"/>
                </a:solidFill>
                <a:latin typeface="+mn-lt"/>
                <a:hlinkClick r:id="rId6">
                  <a:extLst>
                    <a:ext uri="{A12FA001-AC4F-418D-AE19-62706E023703}">
                      <ahyp:hlinkClr xmlns:ahyp="http://schemas.microsoft.com/office/drawing/2018/hyperlinkcolor" val="tx"/>
                    </a:ext>
                  </a:extLst>
                </a:hlinkClick>
              </a:rPr>
              <a:t>https://validation.matinf.pro/edx/data</a:t>
            </a:r>
            <a:endParaRPr lang="en-US" altLang="ru-RU" sz="1100" dirty="0">
              <a:solidFill>
                <a:srgbClr val="0070C0"/>
              </a:solidFill>
              <a:latin typeface="+mn-lt"/>
            </a:endParaRPr>
          </a:p>
        </p:txBody>
      </p:sp>
    </p:spTree>
    <p:extLst>
      <p:ext uri="{BB962C8B-B14F-4D97-AF65-F5344CB8AC3E}">
        <p14:creationId xmlns:p14="http://schemas.microsoft.com/office/powerpoint/2010/main" val="1074399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Data </a:t>
            </a:r>
            <a:r>
              <a:rPr lang="de-DE" dirty="0" err="1"/>
              <a:t>Visualization</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a:xfrm>
            <a:off x="6185140" y="6362393"/>
            <a:ext cx="4797184"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https://dim.mdi.ruhr-uni-bochum.de/file/csv/6691</a:t>
            </a:r>
            <a:endParaRPr lang="en-US" b="0" dirty="0">
              <a:solidFill>
                <a:srgbClr val="0070C0"/>
              </a:solidFill>
            </a:endParaRPr>
          </a:p>
        </p:txBody>
      </p:sp>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130164" y="695623"/>
            <a:ext cx="5768218"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Materials Library Visualization</a:t>
            </a:r>
            <a:endParaRPr lang="en-US" altLang="ru-RU" sz="2133" dirty="0">
              <a:solidFill>
                <a:schemeClr val="tx1"/>
              </a:solidFill>
              <a:latin typeface="+mn-lt"/>
            </a:endParaRPr>
          </a:p>
        </p:txBody>
      </p:sp>
      <p:pic>
        <p:nvPicPr>
          <p:cNvPr id="8" name="Picture 7">
            <a:extLst>
              <a:ext uri="{FF2B5EF4-FFF2-40B4-BE49-F238E27FC236}">
                <a16:creationId xmlns:a16="http://schemas.microsoft.com/office/drawing/2014/main" id="{4C479EC9-3E81-A67B-9BE3-6331ACEFA402}"/>
              </a:ext>
            </a:extLst>
          </p:cNvPr>
          <p:cNvPicPr>
            <a:picLocks noChangeAspect="1"/>
          </p:cNvPicPr>
          <p:nvPr/>
        </p:nvPicPr>
        <p:blipFill>
          <a:blip r:embed="rId4"/>
          <a:stretch>
            <a:fillRect/>
          </a:stretch>
        </p:blipFill>
        <p:spPr>
          <a:xfrm>
            <a:off x="6674537" y="2881636"/>
            <a:ext cx="5356689" cy="3208327"/>
          </a:xfrm>
          <a:prstGeom prst="rect">
            <a:avLst/>
          </a:prstGeom>
          <a:ln>
            <a:solidFill>
              <a:schemeClr val="tx2">
                <a:lumMod val="90000"/>
                <a:lumOff val="10000"/>
              </a:schemeClr>
            </a:solidFill>
          </a:ln>
        </p:spPr>
      </p:pic>
      <p:sp>
        <p:nvSpPr>
          <p:cNvPr id="11" name="TextBox 10">
            <a:extLst>
              <a:ext uri="{FF2B5EF4-FFF2-40B4-BE49-F238E27FC236}">
                <a16:creationId xmlns:a16="http://schemas.microsoft.com/office/drawing/2014/main" id="{B6559CC1-F695-FD64-5083-953B8E73F340}"/>
              </a:ext>
            </a:extLst>
          </p:cNvPr>
          <p:cNvSpPr txBox="1"/>
          <p:nvPr/>
        </p:nvSpPr>
        <p:spPr>
          <a:xfrm>
            <a:off x="6672107" y="2508291"/>
            <a:ext cx="2843683"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Configurable XY-charts</a:t>
            </a:r>
            <a:endParaRPr lang="en-US" altLang="ru-RU" sz="1800" dirty="0">
              <a:solidFill>
                <a:schemeClr val="tx1"/>
              </a:solidFill>
              <a:latin typeface="+mn-lt"/>
            </a:endParaRPr>
          </a:p>
        </p:txBody>
      </p:sp>
      <p:pic>
        <p:nvPicPr>
          <p:cNvPr id="13" name="Picture 12">
            <a:extLst>
              <a:ext uri="{FF2B5EF4-FFF2-40B4-BE49-F238E27FC236}">
                <a16:creationId xmlns:a16="http://schemas.microsoft.com/office/drawing/2014/main" id="{45EAE565-A063-D542-74F3-0FCA37D4DD85}"/>
              </a:ext>
            </a:extLst>
          </p:cNvPr>
          <p:cNvPicPr>
            <a:picLocks noChangeAspect="1"/>
          </p:cNvPicPr>
          <p:nvPr/>
        </p:nvPicPr>
        <p:blipFill>
          <a:blip r:embed="rId5"/>
          <a:stretch>
            <a:fillRect/>
          </a:stretch>
        </p:blipFill>
        <p:spPr>
          <a:xfrm>
            <a:off x="6908909" y="0"/>
            <a:ext cx="5283091" cy="2452668"/>
          </a:xfrm>
          <a:prstGeom prst="rect">
            <a:avLst/>
          </a:prstGeom>
          <a:ln>
            <a:solidFill>
              <a:schemeClr val="tx2">
                <a:lumMod val="90000"/>
                <a:lumOff val="10000"/>
              </a:schemeClr>
            </a:solidFill>
          </a:ln>
        </p:spPr>
      </p:pic>
      <p:pic>
        <p:nvPicPr>
          <p:cNvPr id="5" name="Picture 4">
            <a:extLst>
              <a:ext uri="{FF2B5EF4-FFF2-40B4-BE49-F238E27FC236}">
                <a16:creationId xmlns:a16="http://schemas.microsoft.com/office/drawing/2014/main" id="{71AD0E6C-2580-35A4-F08C-FC8577773A1A}"/>
              </a:ext>
            </a:extLst>
          </p:cNvPr>
          <p:cNvPicPr>
            <a:picLocks noChangeAspect="1"/>
          </p:cNvPicPr>
          <p:nvPr/>
        </p:nvPicPr>
        <p:blipFill>
          <a:blip r:embed="rId6"/>
          <a:stretch>
            <a:fillRect/>
          </a:stretch>
        </p:blipFill>
        <p:spPr>
          <a:xfrm>
            <a:off x="174878" y="1093044"/>
            <a:ext cx="6228255" cy="4994032"/>
          </a:xfrm>
          <a:prstGeom prst="rect">
            <a:avLst/>
          </a:prstGeom>
          <a:ln>
            <a:solidFill>
              <a:srgbClr val="004C93"/>
            </a:solidFill>
          </a:ln>
        </p:spPr>
      </p:pic>
    </p:spTree>
    <p:extLst>
      <p:ext uri="{BB962C8B-B14F-4D97-AF65-F5344CB8AC3E}">
        <p14:creationId xmlns:p14="http://schemas.microsoft.com/office/powerpoint/2010/main" val="2603131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Sample </a:t>
            </a:r>
            <a:r>
              <a:rPr lang="en-US" dirty="0" err="1"/>
              <a:t>Customised</a:t>
            </a:r>
            <a:r>
              <a:rPr lang="en-US" dirty="0"/>
              <a:t> Form</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289964" y="6362393"/>
            <a:ext cx="3648363" cy="485999"/>
          </a:xfrm>
        </p:spPr>
        <p:txBody>
          <a:bodyPr>
            <a:normAutofit fontScale="77500" lnSpcReduction="20000"/>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https://crc1625.mdi.ruhr-uni-bochum.de/custom/editsample/0/?idr=1079&amp;returl=%2Frubric%2Fa01_ag-au-pd-pt-x</a:t>
            </a:r>
            <a:endParaRPr lang="en-US" b="0" dirty="0">
              <a:solidFill>
                <a:srgbClr val="0070C0"/>
              </a:solidFill>
            </a:endParaRPr>
          </a:p>
          <a:p>
            <a:pPr indent="0">
              <a:buNone/>
            </a:pPr>
            <a:endParaRPr lang="en-US" b="0" dirty="0">
              <a:solidFill>
                <a:srgbClr val="0070C0"/>
              </a:solidFill>
            </a:endParaRPr>
          </a:p>
        </p:txBody>
      </p:sp>
      <p:sp>
        <p:nvSpPr>
          <p:cNvPr id="9" name="TextBox 8">
            <a:extLst>
              <a:ext uri="{FF2B5EF4-FFF2-40B4-BE49-F238E27FC236}">
                <a16:creationId xmlns:a16="http://schemas.microsoft.com/office/drawing/2014/main" id="{2D1A33C2-EF4D-EA40-8982-5B12B3D63E0E}"/>
              </a:ext>
            </a:extLst>
          </p:cNvPr>
          <p:cNvSpPr txBox="1"/>
          <p:nvPr/>
        </p:nvSpPr>
        <p:spPr>
          <a:xfrm>
            <a:off x="1838846" y="891674"/>
            <a:ext cx="5566787" cy="830997"/>
          </a:xfrm>
          <a:prstGeom prst="rect">
            <a:avLst/>
          </a:prstGeom>
          <a:noFill/>
        </p:spPr>
        <p:txBody>
          <a:bodyPr wrap="square">
            <a:spAutoFit/>
          </a:bodyPr>
          <a:lstStyle/>
          <a:p>
            <a:pPr defTabSz="685800"/>
            <a:r>
              <a:rPr lang="en-US" sz="2800" dirty="0">
                <a:solidFill>
                  <a:prstClr val="black"/>
                </a:solidFill>
              </a:rPr>
              <a:t>- </a:t>
            </a:r>
            <a:r>
              <a:rPr lang="en-US" sz="2800" dirty="0" err="1">
                <a:solidFill>
                  <a:prstClr val="black"/>
                </a:solidFill>
              </a:rPr>
              <a:t>Customised</a:t>
            </a:r>
            <a:r>
              <a:rPr lang="en-US" sz="2800" dirty="0">
                <a:solidFill>
                  <a:prstClr val="black"/>
                </a:solidFill>
              </a:rPr>
              <a:t> sample input</a:t>
            </a:r>
            <a:endParaRPr lang="en-US" sz="2000" dirty="0">
              <a:solidFill>
                <a:prstClr val="black"/>
              </a:solidFill>
            </a:endParaRPr>
          </a:p>
          <a:p>
            <a:pPr marL="285750" indent="-285750" defTabSz="685800">
              <a:buFont typeface="Arial" panose="020B0604020202020204" pitchFamily="34" charset="0"/>
              <a:buChar char="•"/>
            </a:pPr>
            <a:endParaRPr lang="en-US" sz="2000" dirty="0">
              <a:solidFill>
                <a:prstClr val="black"/>
              </a:solidFill>
            </a:endParaRPr>
          </a:p>
        </p:txBody>
      </p:sp>
      <p:pic>
        <p:nvPicPr>
          <p:cNvPr id="7" name="Picture 6">
            <a:extLst>
              <a:ext uri="{FF2B5EF4-FFF2-40B4-BE49-F238E27FC236}">
                <a16:creationId xmlns:a16="http://schemas.microsoft.com/office/drawing/2014/main" id="{3D60B322-4DDA-1E84-5483-9D4F38F64DCD}"/>
              </a:ext>
            </a:extLst>
          </p:cNvPr>
          <p:cNvPicPr>
            <a:picLocks noChangeAspect="1"/>
          </p:cNvPicPr>
          <p:nvPr/>
        </p:nvPicPr>
        <p:blipFill>
          <a:blip r:embed="rId4"/>
          <a:stretch>
            <a:fillRect/>
          </a:stretch>
        </p:blipFill>
        <p:spPr>
          <a:xfrm>
            <a:off x="268546" y="938444"/>
            <a:ext cx="1305107" cy="419158"/>
          </a:xfrm>
          <a:prstGeom prst="rect">
            <a:avLst/>
          </a:prstGeom>
        </p:spPr>
      </p:pic>
      <p:sp>
        <p:nvSpPr>
          <p:cNvPr id="10" name="TextBox 9">
            <a:extLst>
              <a:ext uri="{FF2B5EF4-FFF2-40B4-BE49-F238E27FC236}">
                <a16:creationId xmlns:a16="http://schemas.microsoft.com/office/drawing/2014/main" id="{DEE955B9-20AE-54AE-9313-69B1E10DE5CE}"/>
              </a:ext>
            </a:extLst>
          </p:cNvPr>
          <p:cNvSpPr txBox="1"/>
          <p:nvPr/>
        </p:nvSpPr>
        <p:spPr>
          <a:xfrm>
            <a:off x="222738" y="5365283"/>
            <a:ext cx="6017287" cy="523220"/>
          </a:xfrm>
          <a:prstGeom prst="rect">
            <a:avLst/>
          </a:prstGeom>
          <a:noFill/>
        </p:spPr>
        <p:txBody>
          <a:bodyPr wrap="square">
            <a:spAutoFit/>
          </a:bodyPr>
          <a:lstStyle/>
          <a:p>
            <a:pPr defTabSz="685800"/>
            <a:r>
              <a:rPr lang="en-US" sz="2800" dirty="0" err="1">
                <a:solidFill>
                  <a:prstClr val="black"/>
                </a:solidFill>
              </a:rPr>
              <a:t>Customisation</a:t>
            </a:r>
            <a:r>
              <a:rPr lang="en-US" sz="2800" dirty="0">
                <a:solidFill>
                  <a:prstClr val="black"/>
                </a:solidFill>
              </a:rPr>
              <a:t> with UI form / JS </a:t>
            </a:r>
            <a:endParaRPr lang="en-US" sz="2000" dirty="0">
              <a:solidFill>
                <a:prstClr val="black"/>
              </a:solidFill>
            </a:endParaRPr>
          </a:p>
        </p:txBody>
      </p:sp>
      <p:pic>
        <p:nvPicPr>
          <p:cNvPr id="12" name="Picture 11">
            <a:extLst>
              <a:ext uri="{FF2B5EF4-FFF2-40B4-BE49-F238E27FC236}">
                <a16:creationId xmlns:a16="http://schemas.microsoft.com/office/drawing/2014/main" id="{13DC0947-5340-4B35-0943-5A7079C9EEA6}"/>
              </a:ext>
            </a:extLst>
          </p:cNvPr>
          <p:cNvPicPr>
            <a:picLocks noChangeAspect="1"/>
          </p:cNvPicPr>
          <p:nvPr/>
        </p:nvPicPr>
        <p:blipFill>
          <a:blip r:embed="rId5"/>
          <a:stretch>
            <a:fillRect/>
          </a:stretch>
        </p:blipFill>
        <p:spPr>
          <a:xfrm>
            <a:off x="7972917" y="374277"/>
            <a:ext cx="4219083" cy="1694149"/>
          </a:xfrm>
          <a:prstGeom prst="rect">
            <a:avLst/>
          </a:prstGeom>
        </p:spPr>
      </p:pic>
      <p:pic>
        <p:nvPicPr>
          <p:cNvPr id="14" name="Picture 13">
            <a:extLst>
              <a:ext uri="{FF2B5EF4-FFF2-40B4-BE49-F238E27FC236}">
                <a16:creationId xmlns:a16="http://schemas.microsoft.com/office/drawing/2014/main" id="{C909A7B8-5AED-AEE1-E078-E9C19A26D405}"/>
              </a:ext>
            </a:extLst>
          </p:cNvPr>
          <p:cNvPicPr>
            <a:picLocks noChangeAspect="1"/>
          </p:cNvPicPr>
          <p:nvPr/>
        </p:nvPicPr>
        <p:blipFill>
          <a:blip r:embed="rId6"/>
          <a:stretch>
            <a:fillRect/>
          </a:stretch>
        </p:blipFill>
        <p:spPr>
          <a:xfrm>
            <a:off x="238281" y="1517301"/>
            <a:ext cx="7406515" cy="3746364"/>
          </a:xfrm>
          <a:prstGeom prst="rect">
            <a:avLst/>
          </a:prstGeom>
          <a:ln>
            <a:solidFill>
              <a:schemeClr val="accent1"/>
            </a:solidFill>
          </a:ln>
        </p:spPr>
      </p:pic>
      <p:cxnSp>
        <p:nvCxnSpPr>
          <p:cNvPr id="15" name="Straight Arrow Connector 14">
            <a:extLst>
              <a:ext uri="{FF2B5EF4-FFF2-40B4-BE49-F238E27FC236}">
                <a16:creationId xmlns:a16="http://schemas.microsoft.com/office/drawing/2014/main" id="{5DDC8181-77EF-09B4-9DA2-9FA76E0B7264}"/>
              </a:ext>
            </a:extLst>
          </p:cNvPr>
          <p:cNvCxnSpPr>
            <a:cxnSpLocks/>
          </p:cNvCxnSpPr>
          <p:nvPr/>
        </p:nvCxnSpPr>
        <p:spPr>
          <a:xfrm flipV="1">
            <a:off x="7417614" y="602901"/>
            <a:ext cx="560777" cy="1658684"/>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9" name="Straight Arrow Connector 18">
            <a:extLst>
              <a:ext uri="{FF2B5EF4-FFF2-40B4-BE49-F238E27FC236}">
                <a16:creationId xmlns:a16="http://schemas.microsoft.com/office/drawing/2014/main" id="{7F34AE98-6649-2170-6748-B1448D4BBCA1}"/>
              </a:ext>
            </a:extLst>
          </p:cNvPr>
          <p:cNvCxnSpPr>
            <a:cxnSpLocks/>
          </p:cNvCxnSpPr>
          <p:nvPr/>
        </p:nvCxnSpPr>
        <p:spPr>
          <a:xfrm>
            <a:off x="7389143" y="2735532"/>
            <a:ext cx="750022" cy="0"/>
          </a:xfrm>
          <a:prstGeom prst="straightConnector1">
            <a:avLst/>
          </a:prstGeom>
          <a:noFill/>
          <a:ln w="63500" cap="flat" cmpd="sng" algn="ctr">
            <a:solidFill>
              <a:srgbClr val="0070C0">
                <a:alpha val="50000"/>
              </a:srgbClr>
            </a:solidFill>
            <a:prstDash val="solid"/>
            <a:miter lim="800000"/>
            <a:tailEnd type="triangle"/>
          </a:ln>
          <a:effectLst/>
        </p:spPr>
      </p:cxnSp>
      <p:pic>
        <p:nvPicPr>
          <p:cNvPr id="22" name="Picture 21">
            <a:extLst>
              <a:ext uri="{FF2B5EF4-FFF2-40B4-BE49-F238E27FC236}">
                <a16:creationId xmlns:a16="http://schemas.microsoft.com/office/drawing/2014/main" id="{C6831081-BA40-AE4B-58CF-9ADD48C0EEB6}"/>
              </a:ext>
            </a:extLst>
          </p:cNvPr>
          <p:cNvPicPr>
            <a:picLocks noChangeAspect="1"/>
          </p:cNvPicPr>
          <p:nvPr/>
        </p:nvPicPr>
        <p:blipFill>
          <a:blip r:embed="rId7"/>
          <a:stretch>
            <a:fillRect/>
          </a:stretch>
        </p:blipFill>
        <p:spPr>
          <a:xfrm>
            <a:off x="8293405" y="4058079"/>
            <a:ext cx="3433022" cy="2169387"/>
          </a:xfrm>
          <a:prstGeom prst="rect">
            <a:avLst/>
          </a:prstGeom>
          <a:ln>
            <a:solidFill>
              <a:srgbClr val="0070C0"/>
            </a:solidFill>
          </a:ln>
        </p:spPr>
      </p:pic>
      <p:cxnSp>
        <p:nvCxnSpPr>
          <p:cNvPr id="23" name="Straight Arrow Connector 22">
            <a:extLst>
              <a:ext uri="{FF2B5EF4-FFF2-40B4-BE49-F238E27FC236}">
                <a16:creationId xmlns:a16="http://schemas.microsoft.com/office/drawing/2014/main" id="{80E031C0-D3C0-E4A7-E3D1-C1FFC97BB6BE}"/>
              </a:ext>
            </a:extLst>
          </p:cNvPr>
          <p:cNvCxnSpPr>
            <a:cxnSpLocks/>
          </p:cNvCxnSpPr>
          <p:nvPr/>
        </p:nvCxnSpPr>
        <p:spPr>
          <a:xfrm>
            <a:off x="7451108" y="4274605"/>
            <a:ext cx="828734" cy="0"/>
          </a:xfrm>
          <a:prstGeom prst="straightConnector1">
            <a:avLst/>
          </a:prstGeom>
          <a:noFill/>
          <a:ln w="63500" cap="flat" cmpd="sng" algn="ctr">
            <a:solidFill>
              <a:srgbClr val="0070C0">
                <a:alpha val="50000"/>
              </a:srgbClr>
            </a:solidFill>
            <a:prstDash val="solid"/>
            <a:miter lim="800000"/>
            <a:tailEnd type="triangle"/>
          </a:ln>
          <a:effectLst/>
        </p:spPr>
      </p:cxnSp>
      <p:sp>
        <p:nvSpPr>
          <p:cNvPr id="27" name="TextBox 26">
            <a:extLst>
              <a:ext uri="{FF2B5EF4-FFF2-40B4-BE49-F238E27FC236}">
                <a16:creationId xmlns:a16="http://schemas.microsoft.com/office/drawing/2014/main" id="{883BA3F2-8A32-9F70-DABC-42D5935B7BB6}"/>
              </a:ext>
            </a:extLst>
          </p:cNvPr>
          <p:cNvSpPr txBox="1"/>
          <p:nvPr/>
        </p:nvSpPr>
        <p:spPr>
          <a:xfrm>
            <a:off x="7963217" y="-9236"/>
            <a:ext cx="3736314" cy="461665"/>
          </a:xfrm>
          <a:prstGeom prst="rect">
            <a:avLst/>
          </a:prstGeom>
          <a:noFill/>
        </p:spPr>
        <p:txBody>
          <a:bodyPr wrap="square">
            <a:spAutoFit/>
          </a:bodyPr>
          <a:lstStyle/>
          <a:p>
            <a:pPr defTabSz="685800"/>
            <a:r>
              <a:rPr lang="en-US" sz="2400" dirty="0">
                <a:solidFill>
                  <a:prstClr val="black"/>
                </a:solidFill>
              </a:rPr>
              <a:t>List from subproject</a:t>
            </a:r>
          </a:p>
        </p:txBody>
      </p:sp>
      <p:sp>
        <p:nvSpPr>
          <p:cNvPr id="28" name="TextBox 27">
            <a:extLst>
              <a:ext uri="{FF2B5EF4-FFF2-40B4-BE49-F238E27FC236}">
                <a16:creationId xmlns:a16="http://schemas.microsoft.com/office/drawing/2014/main" id="{883C9327-0A52-4053-A609-7FF42FD220F7}"/>
              </a:ext>
            </a:extLst>
          </p:cNvPr>
          <p:cNvSpPr txBox="1"/>
          <p:nvPr/>
        </p:nvSpPr>
        <p:spPr>
          <a:xfrm>
            <a:off x="8092272" y="2162070"/>
            <a:ext cx="4099728" cy="461665"/>
          </a:xfrm>
          <a:prstGeom prst="rect">
            <a:avLst/>
          </a:prstGeom>
          <a:noFill/>
        </p:spPr>
        <p:txBody>
          <a:bodyPr wrap="square">
            <a:spAutoFit/>
          </a:bodyPr>
          <a:lstStyle/>
          <a:p>
            <a:pPr defTabSz="685800"/>
            <a:r>
              <a:rPr lang="en-US" sz="2400" dirty="0">
                <a:solidFill>
                  <a:prstClr val="black"/>
                </a:solidFill>
              </a:rPr>
              <a:t>List from JS-template</a:t>
            </a:r>
          </a:p>
        </p:txBody>
      </p:sp>
      <p:sp>
        <p:nvSpPr>
          <p:cNvPr id="29" name="TextBox 28">
            <a:extLst>
              <a:ext uri="{FF2B5EF4-FFF2-40B4-BE49-F238E27FC236}">
                <a16:creationId xmlns:a16="http://schemas.microsoft.com/office/drawing/2014/main" id="{26897F2C-5B71-6596-195B-E552BE9E038C}"/>
              </a:ext>
            </a:extLst>
          </p:cNvPr>
          <p:cNvSpPr txBox="1"/>
          <p:nvPr/>
        </p:nvSpPr>
        <p:spPr>
          <a:xfrm>
            <a:off x="8253046" y="3660948"/>
            <a:ext cx="4099728" cy="461665"/>
          </a:xfrm>
          <a:prstGeom prst="rect">
            <a:avLst/>
          </a:prstGeom>
          <a:noFill/>
        </p:spPr>
        <p:txBody>
          <a:bodyPr wrap="square">
            <a:spAutoFit/>
          </a:bodyPr>
          <a:lstStyle/>
          <a:p>
            <a:pPr defTabSz="685800"/>
            <a:r>
              <a:rPr lang="en-US" sz="2400" dirty="0">
                <a:solidFill>
                  <a:prstClr val="black"/>
                </a:solidFill>
              </a:rPr>
              <a:t>Standard chemical system</a:t>
            </a:r>
          </a:p>
        </p:txBody>
      </p:sp>
      <p:pic>
        <p:nvPicPr>
          <p:cNvPr id="13" name="Picture 12">
            <a:extLst>
              <a:ext uri="{FF2B5EF4-FFF2-40B4-BE49-F238E27FC236}">
                <a16:creationId xmlns:a16="http://schemas.microsoft.com/office/drawing/2014/main" id="{36414F54-4466-A5FE-83DF-3F5D0DCA314F}"/>
              </a:ext>
            </a:extLst>
          </p:cNvPr>
          <p:cNvPicPr>
            <a:picLocks noChangeAspect="1"/>
          </p:cNvPicPr>
          <p:nvPr/>
        </p:nvPicPr>
        <p:blipFill>
          <a:blip r:embed="rId8"/>
          <a:stretch>
            <a:fillRect/>
          </a:stretch>
        </p:blipFill>
        <p:spPr>
          <a:xfrm>
            <a:off x="8115008" y="2522137"/>
            <a:ext cx="3520008" cy="1245960"/>
          </a:xfrm>
          <a:prstGeom prst="rect">
            <a:avLst/>
          </a:prstGeom>
        </p:spPr>
      </p:pic>
    </p:spTree>
    <p:extLst>
      <p:ext uri="{BB962C8B-B14F-4D97-AF65-F5344CB8AC3E}">
        <p14:creationId xmlns:p14="http://schemas.microsoft.com/office/powerpoint/2010/main" val="697379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Use Case: Sample Transformation Workflow</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234545" y="6362393"/>
            <a:ext cx="3713019" cy="485999"/>
          </a:xfrm>
        </p:spPr>
        <p:txBody>
          <a:bodyPr>
            <a:normAutofit fontScale="70000" lnSpcReduction="20000"/>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https://crc1625.mdi.ruhr-uni-bochum.de/custom/editsample/11098/?idr=1079&amp;returl=%252Frubric%252Fa01_ag-au-pd-pt-x</a:t>
            </a:r>
            <a:endParaRPr lang="en-US" b="0" dirty="0">
              <a:solidFill>
                <a:srgbClr val="0070C0"/>
              </a:solidFill>
            </a:endParaRPr>
          </a:p>
          <a:p>
            <a:pPr indent="0">
              <a:buNone/>
            </a:pPr>
            <a:endParaRPr lang="en-US" dirty="0">
              <a:solidFill>
                <a:srgbClr val="0070C0"/>
              </a:solidFill>
            </a:endParaRPr>
          </a:p>
        </p:txBody>
      </p:sp>
      <p:sp>
        <p:nvSpPr>
          <p:cNvPr id="9" name="TextBox 8">
            <a:extLst>
              <a:ext uri="{FF2B5EF4-FFF2-40B4-BE49-F238E27FC236}">
                <a16:creationId xmlns:a16="http://schemas.microsoft.com/office/drawing/2014/main" id="{2D1A33C2-EF4D-EA40-8982-5B12B3D63E0E}"/>
              </a:ext>
            </a:extLst>
          </p:cNvPr>
          <p:cNvSpPr txBox="1"/>
          <p:nvPr/>
        </p:nvSpPr>
        <p:spPr>
          <a:xfrm>
            <a:off x="231112" y="791190"/>
            <a:ext cx="9827287" cy="523220"/>
          </a:xfrm>
          <a:prstGeom prst="rect">
            <a:avLst/>
          </a:prstGeom>
          <a:noFill/>
        </p:spPr>
        <p:txBody>
          <a:bodyPr wrap="square">
            <a:spAutoFit/>
          </a:bodyPr>
          <a:lstStyle/>
          <a:p>
            <a:pPr defTabSz="685800"/>
            <a:r>
              <a:rPr lang="en-US" sz="2800" dirty="0"/>
              <a:t>Create Processing State &amp; Split Sample</a:t>
            </a:r>
            <a:endParaRPr lang="en-US" sz="2800" dirty="0">
              <a:solidFill>
                <a:prstClr val="black"/>
              </a:solidFill>
            </a:endParaRPr>
          </a:p>
        </p:txBody>
      </p:sp>
      <p:pic>
        <p:nvPicPr>
          <p:cNvPr id="3" name="Picture 2">
            <a:extLst>
              <a:ext uri="{FF2B5EF4-FFF2-40B4-BE49-F238E27FC236}">
                <a16:creationId xmlns:a16="http://schemas.microsoft.com/office/drawing/2014/main" id="{FFBD65FF-7CD8-A9E8-EA02-908191801286}"/>
              </a:ext>
            </a:extLst>
          </p:cNvPr>
          <p:cNvPicPr>
            <a:picLocks noChangeAspect="1"/>
          </p:cNvPicPr>
          <p:nvPr/>
        </p:nvPicPr>
        <p:blipFill>
          <a:blip r:embed="rId4"/>
          <a:stretch>
            <a:fillRect/>
          </a:stretch>
        </p:blipFill>
        <p:spPr>
          <a:xfrm>
            <a:off x="401529" y="1559356"/>
            <a:ext cx="6866581" cy="1374763"/>
          </a:xfrm>
          <a:prstGeom prst="rect">
            <a:avLst/>
          </a:prstGeom>
          <a:ln>
            <a:solidFill>
              <a:srgbClr val="0070C0"/>
            </a:solidFill>
          </a:ln>
        </p:spPr>
      </p:pic>
      <p:sp>
        <p:nvSpPr>
          <p:cNvPr id="2" name="Text Box 10">
            <a:extLst>
              <a:ext uri="{FF2B5EF4-FFF2-40B4-BE49-F238E27FC236}">
                <a16:creationId xmlns:a16="http://schemas.microsoft.com/office/drawing/2014/main" id="{B11A2F9E-5C88-5224-E5C4-59716E325572}"/>
              </a:ext>
            </a:extLst>
          </p:cNvPr>
          <p:cNvSpPr txBox="1">
            <a:spLocks noChangeArrowheads="1"/>
          </p:cNvSpPr>
          <p:nvPr/>
        </p:nvSpPr>
        <p:spPr bwMode="auto">
          <a:xfrm>
            <a:off x="139287" y="3721599"/>
            <a:ext cx="2160588" cy="652463"/>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initial state</a:t>
            </a:r>
            <a:r>
              <a:rPr lang="ru-RU" altLang="ru-RU" sz="1200" dirty="0">
                <a:solidFill>
                  <a:schemeClr val="tx1"/>
                </a:solidFill>
                <a:latin typeface="Arial" panose="020B0604020202020204" pitchFamily="34" charset="0"/>
              </a:rPr>
              <a:t>)</a:t>
            </a:r>
          </a:p>
        </p:txBody>
      </p:sp>
      <p:sp>
        <p:nvSpPr>
          <p:cNvPr id="4" name="Text Box 10">
            <a:extLst>
              <a:ext uri="{FF2B5EF4-FFF2-40B4-BE49-F238E27FC236}">
                <a16:creationId xmlns:a16="http://schemas.microsoft.com/office/drawing/2014/main" id="{99C727D9-1DA9-5856-583C-4F3C23D24056}"/>
              </a:ext>
            </a:extLst>
          </p:cNvPr>
          <p:cNvSpPr txBox="1">
            <a:spLocks noChangeArrowheads="1"/>
          </p:cNvSpPr>
          <p:nvPr/>
        </p:nvSpPr>
        <p:spPr bwMode="auto">
          <a:xfrm>
            <a:off x="3477030" y="3713226"/>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changed state 2</a:t>
            </a:r>
            <a:r>
              <a:rPr lang="ru-RU" altLang="ru-RU" sz="1200" dirty="0">
                <a:solidFill>
                  <a:schemeClr val="tx1"/>
                </a:solidFill>
                <a:latin typeface="Arial" panose="020B0604020202020204" pitchFamily="34" charset="0"/>
              </a:rPr>
              <a:t>)</a:t>
            </a:r>
          </a:p>
        </p:txBody>
      </p:sp>
      <p:cxnSp>
        <p:nvCxnSpPr>
          <p:cNvPr id="8" name="Straight Arrow Connector 7">
            <a:extLst>
              <a:ext uri="{FF2B5EF4-FFF2-40B4-BE49-F238E27FC236}">
                <a16:creationId xmlns:a16="http://schemas.microsoft.com/office/drawing/2014/main" id="{E989F477-9A98-7B4A-F6FA-1756407C0C04}"/>
              </a:ext>
            </a:extLst>
          </p:cNvPr>
          <p:cNvCxnSpPr>
            <a:cxnSpLocks/>
          </p:cNvCxnSpPr>
          <p:nvPr/>
        </p:nvCxnSpPr>
        <p:spPr>
          <a:xfrm>
            <a:off x="2304683" y="4031770"/>
            <a:ext cx="1192149" cy="0"/>
          </a:xfrm>
          <a:prstGeom prst="straightConnector1">
            <a:avLst/>
          </a:prstGeom>
          <a:noFill/>
          <a:ln w="63500" cap="flat" cmpd="sng" algn="ctr">
            <a:solidFill>
              <a:srgbClr val="0070C0">
                <a:alpha val="50000"/>
              </a:srgbClr>
            </a:solidFill>
            <a:prstDash val="solid"/>
            <a:miter lim="800000"/>
            <a:tailEnd type="triangle"/>
          </a:ln>
          <a:effectLst/>
        </p:spPr>
      </p:cxnSp>
      <p:sp>
        <p:nvSpPr>
          <p:cNvPr id="13" name="TextBox 12">
            <a:extLst>
              <a:ext uri="{FF2B5EF4-FFF2-40B4-BE49-F238E27FC236}">
                <a16:creationId xmlns:a16="http://schemas.microsoft.com/office/drawing/2014/main" id="{53DD6333-E85E-DB72-8168-8BA9CD311679}"/>
              </a:ext>
            </a:extLst>
          </p:cNvPr>
          <p:cNvSpPr txBox="1"/>
          <p:nvPr/>
        </p:nvSpPr>
        <p:spPr>
          <a:xfrm>
            <a:off x="2332898" y="3686790"/>
            <a:ext cx="1646255" cy="338554"/>
          </a:xfrm>
          <a:prstGeom prst="rect">
            <a:avLst/>
          </a:prstGeom>
          <a:noFill/>
        </p:spPr>
        <p:txBody>
          <a:bodyPr wrap="square">
            <a:spAutoFit/>
          </a:bodyPr>
          <a:lstStyle/>
          <a:p>
            <a:pPr defTabSz="685800"/>
            <a:r>
              <a:rPr lang="en-US" sz="1600" dirty="0">
                <a:solidFill>
                  <a:prstClr val="black"/>
                </a:solidFill>
              </a:rPr>
              <a:t>annealing</a:t>
            </a:r>
          </a:p>
        </p:txBody>
      </p:sp>
      <p:sp>
        <p:nvSpPr>
          <p:cNvPr id="16" name="Text Box 10">
            <a:extLst>
              <a:ext uri="{FF2B5EF4-FFF2-40B4-BE49-F238E27FC236}">
                <a16:creationId xmlns:a16="http://schemas.microsoft.com/office/drawing/2014/main" id="{99448755-4E5C-17E1-9E5D-74A835440C11}"/>
              </a:ext>
            </a:extLst>
          </p:cNvPr>
          <p:cNvSpPr txBox="1">
            <a:spLocks noChangeArrowheads="1"/>
          </p:cNvSpPr>
          <p:nvPr/>
        </p:nvSpPr>
        <p:spPr bwMode="auto">
          <a:xfrm>
            <a:off x="6674082" y="3212489"/>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2a</a:t>
            </a:r>
            <a:r>
              <a:rPr lang="ru-RU" altLang="ru-RU" sz="1200" dirty="0">
                <a:solidFill>
                  <a:schemeClr val="tx1"/>
                </a:solidFill>
                <a:latin typeface="Arial" panose="020B0604020202020204" pitchFamily="34" charset="0"/>
              </a:rPr>
              <a:t>)</a:t>
            </a:r>
          </a:p>
        </p:txBody>
      </p:sp>
      <p:cxnSp>
        <p:nvCxnSpPr>
          <p:cNvPr id="17" name="Straight Arrow Connector 16">
            <a:extLst>
              <a:ext uri="{FF2B5EF4-FFF2-40B4-BE49-F238E27FC236}">
                <a16:creationId xmlns:a16="http://schemas.microsoft.com/office/drawing/2014/main" id="{FEF40CE2-276D-413A-0964-2FCD099FD087}"/>
              </a:ext>
            </a:extLst>
          </p:cNvPr>
          <p:cNvCxnSpPr>
            <a:cxnSpLocks/>
            <a:stCxn id="16" idx="3"/>
            <a:endCxn id="49" idx="1"/>
          </p:cNvCxnSpPr>
          <p:nvPr/>
        </p:nvCxnSpPr>
        <p:spPr>
          <a:xfrm flipV="1">
            <a:off x="8834670" y="1297937"/>
            <a:ext cx="1064928" cy="2240784"/>
          </a:xfrm>
          <a:prstGeom prst="straightConnector1">
            <a:avLst/>
          </a:prstGeom>
          <a:noFill/>
          <a:ln w="63500" cap="flat" cmpd="sng" algn="ctr">
            <a:solidFill>
              <a:srgbClr val="0070C0">
                <a:alpha val="50000"/>
              </a:srgbClr>
            </a:solidFill>
            <a:prstDash val="solid"/>
            <a:miter lim="800000"/>
            <a:tailEnd type="triangle"/>
          </a:ln>
          <a:effectLst/>
        </p:spPr>
      </p:cxnSp>
      <p:sp>
        <p:nvSpPr>
          <p:cNvPr id="20" name="TextBox 19">
            <a:extLst>
              <a:ext uri="{FF2B5EF4-FFF2-40B4-BE49-F238E27FC236}">
                <a16:creationId xmlns:a16="http://schemas.microsoft.com/office/drawing/2014/main" id="{97251AB0-3126-0AAB-C604-24D7B2A9C54E}"/>
              </a:ext>
            </a:extLst>
          </p:cNvPr>
          <p:cNvSpPr txBox="1"/>
          <p:nvPr/>
        </p:nvSpPr>
        <p:spPr>
          <a:xfrm rot="17739558">
            <a:off x="8705229" y="2291746"/>
            <a:ext cx="991438" cy="338554"/>
          </a:xfrm>
          <a:prstGeom prst="rect">
            <a:avLst/>
          </a:prstGeom>
          <a:noFill/>
        </p:spPr>
        <p:txBody>
          <a:bodyPr wrap="square">
            <a:spAutoFit/>
          </a:bodyPr>
          <a:lstStyle/>
          <a:p>
            <a:pPr defTabSz="685800"/>
            <a:r>
              <a:rPr lang="en-US" sz="1600" dirty="0">
                <a:solidFill>
                  <a:prstClr val="black"/>
                </a:solidFill>
              </a:rPr>
              <a:t>polishing</a:t>
            </a:r>
          </a:p>
        </p:txBody>
      </p:sp>
      <p:sp>
        <p:nvSpPr>
          <p:cNvPr id="21" name="Flowchart: Multidocument 20">
            <a:extLst>
              <a:ext uri="{FF2B5EF4-FFF2-40B4-BE49-F238E27FC236}">
                <a16:creationId xmlns:a16="http://schemas.microsoft.com/office/drawing/2014/main" id="{ED4A8531-542B-393C-1DE8-D82F7E99B2E0}"/>
              </a:ext>
            </a:extLst>
          </p:cNvPr>
          <p:cNvSpPr/>
          <p:nvPr/>
        </p:nvSpPr>
        <p:spPr>
          <a:xfrm>
            <a:off x="331605" y="4885936"/>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a:t>
            </a:r>
          </a:p>
        </p:txBody>
      </p:sp>
      <p:cxnSp>
        <p:nvCxnSpPr>
          <p:cNvPr id="25" name="Straight Arrow Connector 24">
            <a:extLst>
              <a:ext uri="{FF2B5EF4-FFF2-40B4-BE49-F238E27FC236}">
                <a16:creationId xmlns:a16="http://schemas.microsoft.com/office/drawing/2014/main" id="{7224DA7A-2AF7-DB62-1E34-0BB935E24F5B}"/>
              </a:ext>
            </a:extLst>
          </p:cNvPr>
          <p:cNvCxnSpPr>
            <a:cxnSpLocks/>
          </p:cNvCxnSpPr>
          <p:nvPr/>
        </p:nvCxnSpPr>
        <p:spPr>
          <a:xfrm flipV="1">
            <a:off x="5632493" y="3858567"/>
            <a:ext cx="1079811" cy="175526"/>
          </a:xfrm>
          <a:prstGeom prst="straightConnector1">
            <a:avLst/>
          </a:prstGeom>
          <a:noFill/>
          <a:ln w="63500" cap="flat" cmpd="sng" algn="ctr">
            <a:solidFill>
              <a:srgbClr val="00B050">
                <a:alpha val="50000"/>
              </a:srgbClr>
            </a:solidFill>
            <a:prstDash val="solid"/>
            <a:miter lim="800000"/>
            <a:tailEnd type="triangle"/>
          </a:ln>
          <a:effectLst/>
        </p:spPr>
      </p:cxnSp>
      <p:cxnSp>
        <p:nvCxnSpPr>
          <p:cNvPr id="31" name="Straight Arrow Connector 30">
            <a:extLst>
              <a:ext uri="{FF2B5EF4-FFF2-40B4-BE49-F238E27FC236}">
                <a16:creationId xmlns:a16="http://schemas.microsoft.com/office/drawing/2014/main" id="{1DD10BEB-2CCD-7D55-516C-F3BB4CBB8965}"/>
              </a:ext>
            </a:extLst>
          </p:cNvPr>
          <p:cNvCxnSpPr>
            <a:cxnSpLocks/>
          </p:cNvCxnSpPr>
          <p:nvPr/>
        </p:nvCxnSpPr>
        <p:spPr>
          <a:xfrm>
            <a:off x="1219581" y="4364826"/>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41" name="Text Box 10">
            <a:extLst>
              <a:ext uri="{FF2B5EF4-FFF2-40B4-BE49-F238E27FC236}">
                <a16:creationId xmlns:a16="http://schemas.microsoft.com/office/drawing/2014/main" id="{2EDFE7ED-05D6-0B12-E78F-8DCD36825CBC}"/>
              </a:ext>
            </a:extLst>
          </p:cNvPr>
          <p:cNvSpPr txBox="1">
            <a:spLocks noChangeArrowheads="1"/>
          </p:cNvSpPr>
          <p:nvPr/>
        </p:nvSpPr>
        <p:spPr bwMode="auto">
          <a:xfrm>
            <a:off x="6665708" y="4219001"/>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Sample_2b</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2b</a:t>
            </a:r>
            <a:r>
              <a:rPr lang="ru-RU" altLang="ru-RU" sz="1200" dirty="0">
                <a:solidFill>
                  <a:schemeClr val="tx1"/>
                </a:solidFill>
                <a:latin typeface="Arial" panose="020B0604020202020204" pitchFamily="34" charset="0"/>
              </a:rPr>
              <a:t>)</a:t>
            </a:r>
          </a:p>
        </p:txBody>
      </p:sp>
      <p:sp>
        <p:nvSpPr>
          <p:cNvPr id="42" name="Flowchart: Multidocument 41">
            <a:extLst>
              <a:ext uri="{FF2B5EF4-FFF2-40B4-BE49-F238E27FC236}">
                <a16:creationId xmlns:a16="http://schemas.microsoft.com/office/drawing/2014/main" id="{CB1303DF-0501-FF45-BC7C-2C745980F9C9}"/>
              </a:ext>
            </a:extLst>
          </p:cNvPr>
          <p:cNvSpPr/>
          <p:nvPr/>
        </p:nvSpPr>
        <p:spPr>
          <a:xfrm>
            <a:off x="3719575" y="4888426"/>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a:t>
            </a:r>
          </a:p>
        </p:txBody>
      </p:sp>
      <p:cxnSp>
        <p:nvCxnSpPr>
          <p:cNvPr id="43" name="Straight Arrow Connector 42">
            <a:extLst>
              <a:ext uri="{FF2B5EF4-FFF2-40B4-BE49-F238E27FC236}">
                <a16:creationId xmlns:a16="http://schemas.microsoft.com/office/drawing/2014/main" id="{154DD39C-F4B2-B93A-0C58-84B4FE790C14}"/>
              </a:ext>
            </a:extLst>
          </p:cNvPr>
          <p:cNvCxnSpPr>
            <a:cxnSpLocks/>
          </p:cNvCxnSpPr>
          <p:nvPr/>
        </p:nvCxnSpPr>
        <p:spPr>
          <a:xfrm>
            <a:off x="4607551" y="4358080"/>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45" name="TextBox 44">
            <a:extLst>
              <a:ext uri="{FF2B5EF4-FFF2-40B4-BE49-F238E27FC236}">
                <a16:creationId xmlns:a16="http://schemas.microsoft.com/office/drawing/2014/main" id="{2AE05135-84A4-A3EA-18E1-BF716C1D8AE8}"/>
              </a:ext>
            </a:extLst>
          </p:cNvPr>
          <p:cNvSpPr txBox="1"/>
          <p:nvPr/>
        </p:nvSpPr>
        <p:spPr>
          <a:xfrm>
            <a:off x="5690727" y="3594780"/>
            <a:ext cx="890954" cy="338554"/>
          </a:xfrm>
          <a:prstGeom prst="rect">
            <a:avLst/>
          </a:prstGeom>
          <a:noFill/>
        </p:spPr>
        <p:txBody>
          <a:bodyPr wrap="square">
            <a:spAutoFit/>
          </a:bodyPr>
          <a:lstStyle/>
          <a:p>
            <a:pPr defTabSz="685800"/>
            <a:r>
              <a:rPr lang="en-US" sz="1600" dirty="0">
                <a:solidFill>
                  <a:prstClr val="black"/>
                </a:solidFill>
              </a:rPr>
              <a:t>splitting</a:t>
            </a:r>
          </a:p>
        </p:txBody>
      </p:sp>
      <p:cxnSp>
        <p:nvCxnSpPr>
          <p:cNvPr id="47" name="Straight Arrow Connector 46">
            <a:extLst>
              <a:ext uri="{FF2B5EF4-FFF2-40B4-BE49-F238E27FC236}">
                <a16:creationId xmlns:a16="http://schemas.microsoft.com/office/drawing/2014/main" id="{707DCD58-97D0-E014-D88B-F72514B54A44}"/>
              </a:ext>
            </a:extLst>
          </p:cNvPr>
          <p:cNvCxnSpPr>
            <a:cxnSpLocks/>
          </p:cNvCxnSpPr>
          <p:nvPr/>
        </p:nvCxnSpPr>
        <p:spPr>
          <a:xfrm>
            <a:off x="5634169" y="4025719"/>
            <a:ext cx="1058039" cy="224734"/>
          </a:xfrm>
          <a:prstGeom prst="straightConnector1">
            <a:avLst/>
          </a:prstGeom>
          <a:noFill/>
          <a:ln w="63500" cap="flat" cmpd="sng" algn="ctr">
            <a:solidFill>
              <a:srgbClr val="00B050">
                <a:alpha val="50000"/>
              </a:srgbClr>
            </a:solidFill>
            <a:prstDash val="solid"/>
            <a:miter lim="800000"/>
            <a:tailEnd type="triangle"/>
          </a:ln>
          <a:effectLst/>
        </p:spPr>
      </p:cxnSp>
      <p:sp>
        <p:nvSpPr>
          <p:cNvPr id="49" name="Text Box 10">
            <a:extLst>
              <a:ext uri="{FF2B5EF4-FFF2-40B4-BE49-F238E27FC236}">
                <a16:creationId xmlns:a16="http://schemas.microsoft.com/office/drawing/2014/main" id="{94004F91-BCBC-F3E1-F6E0-A55B0A0EF085}"/>
              </a:ext>
            </a:extLst>
          </p:cNvPr>
          <p:cNvSpPr txBox="1">
            <a:spLocks noChangeArrowheads="1"/>
          </p:cNvSpPr>
          <p:nvPr/>
        </p:nvSpPr>
        <p:spPr bwMode="auto">
          <a:xfrm>
            <a:off x="9899598" y="971705"/>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2a state 2</a:t>
            </a:r>
            <a:r>
              <a:rPr lang="ru-RU" altLang="ru-RU" sz="1200" dirty="0">
                <a:solidFill>
                  <a:schemeClr val="tx1"/>
                </a:solidFill>
                <a:latin typeface="Arial" panose="020B0604020202020204" pitchFamily="34" charset="0"/>
              </a:rPr>
              <a:t>)</a:t>
            </a:r>
          </a:p>
        </p:txBody>
      </p:sp>
      <p:sp>
        <p:nvSpPr>
          <p:cNvPr id="53" name="Flowchart: Multidocument 52">
            <a:extLst>
              <a:ext uri="{FF2B5EF4-FFF2-40B4-BE49-F238E27FC236}">
                <a16:creationId xmlns:a16="http://schemas.microsoft.com/office/drawing/2014/main" id="{C34E2817-B967-6D26-CD01-1D6DAAE15650}"/>
              </a:ext>
            </a:extLst>
          </p:cNvPr>
          <p:cNvSpPr/>
          <p:nvPr/>
        </p:nvSpPr>
        <p:spPr>
          <a:xfrm>
            <a:off x="10162243" y="2173798"/>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Documents2a_2</a:t>
            </a:r>
          </a:p>
        </p:txBody>
      </p:sp>
      <p:cxnSp>
        <p:nvCxnSpPr>
          <p:cNvPr id="54" name="Straight Arrow Connector 53">
            <a:extLst>
              <a:ext uri="{FF2B5EF4-FFF2-40B4-BE49-F238E27FC236}">
                <a16:creationId xmlns:a16="http://schemas.microsoft.com/office/drawing/2014/main" id="{DC949F08-3575-0DC7-83C4-E2241457AFC9}"/>
              </a:ext>
            </a:extLst>
          </p:cNvPr>
          <p:cNvCxnSpPr>
            <a:cxnSpLocks/>
            <a:endCxn id="53" idx="0"/>
          </p:cNvCxnSpPr>
          <p:nvPr/>
        </p:nvCxnSpPr>
        <p:spPr>
          <a:xfrm>
            <a:off x="11050219" y="1634216"/>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55" name="Text Box 10">
            <a:extLst>
              <a:ext uri="{FF2B5EF4-FFF2-40B4-BE49-F238E27FC236}">
                <a16:creationId xmlns:a16="http://schemas.microsoft.com/office/drawing/2014/main" id="{42EDC877-4329-2D15-1624-AF168FC6DFA5}"/>
              </a:ext>
            </a:extLst>
          </p:cNvPr>
          <p:cNvSpPr txBox="1">
            <a:spLocks noChangeArrowheads="1"/>
          </p:cNvSpPr>
          <p:nvPr/>
        </p:nvSpPr>
        <p:spPr bwMode="auto">
          <a:xfrm>
            <a:off x="9901271" y="3656286"/>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Sample_2b_2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subsample 2b </a:t>
            </a:r>
            <a:r>
              <a:rPr lang="en-US" altLang="ru-RU" sz="1200" dirty="0">
                <a:solidFill>
                  <a:schemeClr val="tx1"/>
                </a:solidFill>
                <a:latin typeface="Arial" panose="020B0604020202020204" pitchFamily="34" charset="0"/>
              </a:rPr>
              <a:t>state 2</a:t>
            </a:r>
            <a:r>
              <a:rPr lang="ru-RU" altLang="ru-RU" sz="1200" dirty="0">
                <a:solidFill>
                  <a:schemeClr val="tx1"/>
                </a:solidFill>
                <a:latin typeface="Arial" panose="020B0604020202020204" pitchFamily="34" charset="0"/>
              </a:rPr>
              <a:t>)</a:t>
            </a:r>
          </a:p>
        </p:txBody>
      </p:sp>
      <p:sp>
        <p:nvSpPr>
          <p:cNvPr id="56" name="Flowchart: Multidocument 55">
            <a:extLst>
              <a:ext uri="{FF2B5EF4-FFF2-40B4-BE49-F238E27FC236}">
                <a16:creationId xmlns:a16="http://schemas.microsoft.com/office/drawing/2014/main" id="{8063DD91-A237-C04C-ADB6-EA381C0621D6}"/>
              </a:ext>
            </a:extLst>
          </p:cNvPr>
          <p:cNvSpPr/>
          <p:nvPr/>
        </p:nvSpPr>
        <p:spPr>
          <a:xfrm>
            <a:off x="10163916" y="4858379"/>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Documents2b_2</a:t>
            </a:r>
          </a:p>
        </p:txBody>
      </p:sp>
      <p:cxnSp>
        <p:nvCxnSpPr>
          <p:cNvPr id="57" name="Straight Arrow Connector 56">
            <a:extLst>
              <a:ext uri="{FF2B5EF4-FFF2-40B4-BE49-F238E27FC236}">
                <a16:creationId xmlns:a16="http://schemas.microsoft.com/office/drawing/2014/main" id="{BC0B7B76-6B03-6841-B3BF-680CEE9A96AE}"/>
              </a:ext>
            </a:extLst>
          </p:cNvPr>
          <p:cNvCxnSpPr>
            <a:cxnSpLocks/>
            <a:endCxn id="56" idx="0"/>
          </p:cNvCxnSpPr>
          <p:nvPr/>
        </p:nvCxnSpPr>
        <p:spPr>
          <a:xfrm>
            <a:off x="11051892" y="4318797"/>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cxnSp>
        <p:nvCxnSpPr>
          <p:cNvPr id="58" name="Straight Arrow Connector 57">
            <a:extLst>
              <a:ext uri="{FF2B5EF4-FFF2-40B4-BE49-F238E27FC236}">
                <a16:creationId xmlns:a16="http://schemas.microsoft.com/office/drawing/2014/main" id="{E0D512E1-0373-74F9-EBAC-E95DD47B2AE9}"/>
              </a:ext>
            </a:extLst>
          </p:cNvPr>
          <p:cNvCxnSpPr>
            <a:cxnSpLocks/>
            <a:stCxn id="41" idx="3"/>
            <a:endCxn id="55" idx="1"/>
          </p:cNvCxnSpPr>
          <p:nvPr/>
        </p:nvCxnSpPr>
        <p:spPr>
          <a:xfrm flipV="1">
            <a:off x="8826296" y="3982518"/>
            <a:ext cx="1074975" cy="562715"/>
          </a:xfrm>
          <a:prstGeom prst="straightConnector1">
            <a:avLst/>
          </a:prstGeom>
          <a:noFill/>
          <a:ln w="63500" cap="flat" cmpd="sng" algn="ctr">
            <a:solidFill>
              <a:srgbClr val="0070C0">
                <a:alpha val="50000"/>
              </a:srgbClr>
            </a:solidFill>
            <a:prstDash val="solid"/>
            <a:miter lim="800000"/>
            <a:tailEnd type="triangle"/>
          </a:ln>
          <a:effectLst/>
        </p:spPr>
      </p:cxnSp>
      <p:sp>
        <p:nvSpPr>
          <p:cNvPr id="61" name="TextBox 60">
            <a:extLst>
              <a:ext uri="{FF2B5EF4-FFF2-40B4-BE49-F238E27FC236}">
                <a16:creationId xmlns:a16="http://schemas.microsoft.com/office/drawing/2014/main" id="{E0F2A870-E5CF-0F50-3540-2633688DC36F}"/>
              </a:ext>
            </a:extLst>
          </p:cNvPr>
          <p:cNvSpPr txBox="1"/>
          <p:nvPr/>
        </p:nvSpPr>
        <p:spPr>
          <a:xfrm rot="19837486">
            <a:off x="8767195" y="3931302"/>
            <a:ext cx="991438" cy="338554"/>
          </a:xfrm>
          <a:prstGeom prst="rect">
            <a:avLst/>
          </a:prstGeom>
          <a:noFill/>
        </p:spPr>
        <p:txBody>
          <a:bodyPr wrap="square">
            <a:spAutoFit/>
          </a:bodyPr>
          <a:lstStyle/>
          <a:p>
            <a:pPr defTabSz="685800"/>
            <a:r>
              <a:rPr lang="en-US" sz="1600" dirty="0">
                <a:solidFill>
                  <a:prstClr val="black"/>
                </a:solidFill>
              </a:rPr>
              <a:t>oxidation</a:t>
            </a:r>
          </a:p>
        </p:txBody>
      </p:sp>
      <p:pic>
        <p:nvPicPr>
          <p:cNvPr id="10" name="Picture 9">
            <a:extLst>
              <a:ext uri="{FF2B5EF4-FFF2-40B4-BE49-F238E27FC236}">
                <a16:creationId xmlns:a16="http://schemas.microsoft.com/office/drawing/2014/main" id="{F135245A-BF8D-586C-D083-A1BC751BE52E}"/>
              </a:ext>
            </a:extLst>
          </p:cNvPr>
          <p:cNvPicPr>
            <a:picLocks noChangeAspect="1"/>
          </p:cNvPicPr>
          <p:nvPr/>
        </p:nvPicPr>
        <p:blipFill>
          <a:blip r:embed="rId5"/>
          <a:stretch>
            <a:fillRect/>
          </a:stretch>
        </p:blipFill>
        <p:spPr>
          <a:xfrm>
            <a:off x="4525724" y="1397715"/>
            <a:ext cx="3824456" cy="1779543"/>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621600FE-8D59-C053-F3EA-41A9E2C840D7}"/>
              </a:ext>
            </a:extLst>
          </p:cNvPr>
          <p:cNvCxnSpPr>
            <a:cxnSpLocks/>
          </p:cNvCxnSpPr>
          <p:nvPr/>
        </p:nvCxnSpPr>
        <p:spPr>
          <a:xfrm>
            <a:off x="1477108" y="2893925"/>
            <a:ext cx="1436914" cy="844062"/>
          </a:xfrm>
          <a:prstGeom prst="straightConnector1">
            <a:avLst/>
          </a:prstGeom>
          <a:noFill/>
          <a:ln w="63500" cap="flat" cmpd="sng" algn="ctr">
            <a:solidFill>
              <a:schemeClr val="accent4">
                <a:alpha val="50000"/>
              </a:schemeClr>
            </a:solidFill>
            <a:prstDash val="solid"/>
            <a:miter lim="800000"/>
            <a:tailEnd type="triangle"/>
          </a:ln>
          <a:effectLst/>
        </p:spPr>
      </p:cxnSp>
      <p:cxnSp>
        <p:nvCxnSpPr>
          <p:cNvPr id="15" name="Straight Arrow Connector 14">
            <a:extLst>
              <a:ext uri="{FF2B5EF4-FFF2-40B4-BE49-F238E27FC236}">
                <a16:creationId xmlns:a16="http://schemas.microsoft.com/office/drawing/2014/main" id="{AF06ED51-FFA6-05B7-9AEA-B368F7EB65F9}"/>
              </a:ext>
            </a:extLst>
          </p:cNvPr>
          <p:cNvCxnSpPr>
            <a:cxnSpLocks/>
          </p:cNvCxnSpPr>
          <p:nvPr/>
        </p:nvCxnSpPr>
        <p:spPr>
          <a:xfrm>
            <a:off x="5196673" y="3086518"/>
            <a:ext cx="932822" cy="601227"/>
          </a:xfrm>
          <a:prstGeom prst="straightConnector1">
            <a:avLst/>
          </a:prstGeom>
          <a:noFill/>
          <a:ln w="63500" cap="flat" cmpd="sng" algn="ctr">
            <a:solidFill>
              <a:schemeClr val="accent4">
                <a:alpha val="50000"/>
              </a:schemeClr>
            </a:solidFill>
            <a:prstDash val="solid"/>
            <a:miter lim="800000"/>
            <a:tailEnd type="triangle"/>
          </a:ln>
          <a:effectLst/>
        </p:spPr>
      </p:cxnSp>
    </p:spTree>
    <p:extLst>
      <p:ext uri="{BB962C8B-B14F-4D97-AF65-F5344CB8AC3E}">
        <p14:creationId xmlns:p14="http://schemas.microsoft.com/office/powerpoint/2010/main" val="248179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DED63-B919-9D37-2394-D23BE33495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9AA87B-0842-2A26-B7E6-6F622DD6F114}"/>
              </a:ext>
            </a:extLst>
          </p:cNvPr>
          <p:cNvSpPr>
            <a:spLocks noGrp="1"/>
          </p:cNvSpPr>
          <p:nvPr>
            <p:ph type="title"/>
          </p:nvPr>
        </p:nvSpPr>
        <p:spPr>
          <a:xfrm>
            <a:off x="624000" y="1008000"/>
            <a:ext cx="6672727" cy="960000"/>
          </a:xfrm>
        </p:spPr>
        <p:txBody>
          <a:bodyPr/>
          <a:lstStyle/>
          <a:p>
            <a:r>
              <a:rPr lang="en-US" dirty="0"/>
              <a:t>Materials Libraries</a:t>
            </a:r>
          </a:p>
        </p:txBody>
      </p:sp>
      <p:sp>
        <p:nvSpPr>
          <p:cNvPr id="3" name="Textplatzhalter 2">
            <a:extLst>
              <a:ext uri="{FF2B5EF4-FFF2-40B4-BE49-F238E27FC236}">
                <a16:creationId xmlns:a16="http://schemas.microsoft.com/office/drawing/2014/main" id="{D7808A42-D677-CA8C-F83A-7505ED9B000C}"/>
              </a:ext>
            </a:extLst>
          </p:cNvPr>
          <p:cNvSpPr>
            <a:spLocks noGrp="1"/>
          </p:cNvSpPr>
          <p:nvPr>
            <p:ph type="body" sz="quarter" idx="10"/>
          </p:nvPr>
        </p:nvSpPr>
        <p:spPr>
          <a:xfrm>
            <a:off x="624000" y="1968589"/>
            <a:ext cx="7032945" cy="1919817"/>
          </a:xfrm>
        </p:spPr>
        <p:txBody>
          <a:bodyPr/>
          <a:lstStyle/>
          <a:p>
            <a:r>
              <a:rPr lang="en-US" sz="2500" dirty="0"/>
              <a:t>Heterogeneous Measurement Data Integration</a:t>
            </a:r>
          </a:p>
          <a:p>
            <a:r>
              <a:rPr lang="en-US" sz="2500" dirty="0"/>
              <a:t>Reporting</a:t>
            </a:r>
          </a:p>
          <a:p>
            <a:r>
              <a:rPr lang="en-US" sz="2500" dirty="0"/>
              <a:t>Handover</a:t>
            </a:r>
          </a:p>
        </p:txBody>
      </p:sp>
    </p:spTree>
    <p:extLst>
      <p:ext uri="{BB962C8B-B14F-4D97-AF65-F5344CB8AC3E}">
        <p14:creationId xmlns:p14="http://schemas.microsoft.com/office/powerpoint/2010/main" val="2271761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C772D4DA-F96F-51E9-9A0B-A2C7E29CEB20}"/>
              </a:ext>
            </a:extLst>
          </p:cNvPr>
          <p:cNvSpPr/>
          <p:nvPr/>
        </p:nvSpPr>
        <p:spPr>
          <a:xfrm>
            <a:off x="102158" y="4769467"/>
            <a:ext cx="11553930" cy="370115"/>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22EFD964-A397-8FAD-AE01-A09B095914A1}"/>
              </a:ext>
            </a:extLst>
          </p:cNvPr>
          <p:cNvSpPr/>
          <p:nvPr/>
        </p:nvSpPr>
        <p:spPr>
          <a:xfrm>
            <a:off x="221058" y="3170104"/>
            <a:ext cx="5918479" cy="321547"/>
          </a:xfrm>
          <a:prstGeom prst="roundRect">
            <a:avLst/>
          </a:prstGeom>
          <a:solidFill>
            <a:srgbClr val="FFC000">
              <a:alpha val="2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Materials Library: integrating heterogeneous data</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7" y="695352"/>
            <a:ext cx="11826751"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spcAft>
                <a:spcPts val="600"/>
              </a:spcAft>
            </a:pPr>
            <a:r>
              <a:rPr lang="en-US" altLang="ru-RU" sz="2200" b="1" dirty="0">
                <a:solidFill>
                  <a:srgbClr val="002060"/>
                </a:solidFill>
                <a:latin typeface="+mn-lt"/>
              </a:rPr>
              <a:t>Typical Materials Library Data Lifecycle:</a:t>
            </a:r>
            <a:endParaRPr lang="en-US" altLang="ru-RU" sz="2200" b="1" dirty="0">
              <a:solidFill>
                <a:prstClr val="black"/>
              </a:solidFill>
              <a:latin typeface="+mn-lt"/>
            </a:endParaRPr>
          </a:p>
          <a:p>
            <a:pPr defTabSz="914377">
              <a:spcBef>
                <a:spcPts val="0"/>
              </a:spcBef>
            </a:pPr>
            <a:endParaRPr lang="en-US" altLang="ru-RU" sz="2200" b="1" dirty="0">
              <a:solidFill>
                <a:prstClr val="black"/>
              </a:solidFill>
              <a:latin typeface="+mn-lt"/>
            </a:endParaRPr>
          </a:p>
          <a:p>
            <a:pPr defTabSz="914377">
              <a:spcBef>
                <a:spcPts val="0"/>
              </a:spcBef>
            </a:pPr>
            <a:r>
              <a:rPr lang="en-US" altLang="ru-RU" sz="2200" b="1" dirty="0">
                <a:solidFill>
                  <a:prstClr val="black"/>
                </a:solidFill>
                <a:latin typeface="+mn-lt"/>
              </a:rPr>
              <a:t>Sputtering:</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a:t>
            </a:r>
            <a:r>
              <a:rPr lang="en-US" altLang="ru-RU" sz="2200" b="1" dirty="0">
                <a:solidFill>
                  <a:prstClr val="black"/>
                </a:solidFill>
                <a:latin typeface="+mn-lt"/>
              </a:rPr>
              <a:t>Sample</a:t>
            </a:r>
            <a:r>
              <a:rPr lang="en-US" altLang="ru-RU" sz="2200" dirty="0">
                <a:solidFill>
                  <a:prstClr val="black"/>
                </a:solidFill>
                <a:latin typeface="+mn-lt"/>
              </a:rPr>
              <a:t> object (chemical system + substrate)</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a:t>
            </a:r>
            <a:r>
              <a:rPr lang="en-US" altLang="ru-RU" sz="2200" b="1" dirty="0">
                <a:solidFill>
                  <a:prstClr val="black"/>
                </a:solidFill>
                <a:latin typeface="+mn-lt"/>
              </a:rPr>
              <a:t>Synthesis</a:t>
            </a:r>
            <a:r>
              <a:rPr lang="en-US" altLang="ru-RU" sz="2200" dirty="0">
                <a:solidFill>
                  <a:prstClr val="black"/>
                </a:solidFill>
                <a:latin typeface="+mn-lt"/>
              </a:rPr>
              <a:t> object (sputtering parameters)</a:t>
            </a:r>
          </a:p>
          <a:p>
            <a:pPr marL="457200" indent="-457200" defTabSz="914377">
              <a:spcBef>
                <a:spcPts val="0"/>
              </a:spcBef>
              <a:buAutoNum type="arabicParenR"/>
            </a:pPr>
            <a:endParaRPr lang="en-US" altLang="ru-RU" sz="2200" dirty="0">
              <a:solidFill>
                <a:prstClr val="black"/>
              </a:solidFill>
              <a:latin typeface="+mn-lt"/>
            </a:endParaRPr>
          </a:p>
          <a:p>
            <a:pPr defTabSz="914377">
              <a:spcBef>
                <a:spcPts val="0"/>
              </a:spcBef>
            </a:pPr>
            <a:r>
              <a:rPr lang="en-US" altLang="ru-RU" sz="2200" b="1" dirty="0" err="1">
                <a:solidFill>
                  <a:prstClr val="black"/>
                </a:solidFill>
                <a:latin typeface="+mn-lt"/>
              </a:rPr>
              <a:t>Characterisation</a:t>
            </a:r>
            <a:r>
              <a:rPr lang="en-US" altLang="ru-RU" sz="2200" b="1" dirty="0">
                <a:solidFill>
                  <a:prstClr val="black"/>
                </a:solidFill>
                <a:latin typeface="+mn-lt"/>
              </a:rPr>
              <a:t>:</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processed </a:t>
            </a:r>
            <a:r>
              <a:rPr lang="en-US" altLang="ru-RU" sz="2200" b="1" dirty="0">
                <a:solidFill>
                  <a:prstClr val="black"/>
                </a:solidFill>
                <a:latin typeface="+mn-lt"/>
              </a:rPr>
              <a:t>EDX </a:t>
            </a:r>
            <a:r>
              <a:rPr lang="en-US" altLang="ru-RU" sz="2200" dirty="0">
                <a:solidFill>
                  <a:prstClr val="black"/>
                </a:solidFill>
                <a:latin typeface="+mn-lt"/>
              </a:rPr>
              <a:t>(342 Composition objects)</a:t>
            </a:r>
          </a:p>
          <a:p>
            <a:pPr lvl="1" indent="0" defTabSz="914377">
              <a:spcBef>
                <a:spcPts val="0"/>
              </a:spcBef>
            </a:pPr>
            <a:r>
              <a:rPr lang="en-US" altLang="ru-RU" sz="1800" dirty="0">
                <a:solidFill>
                  <a:prstClr val="black"/>
                </a:solidFill>
                <a:latin typeface="+mn-lt"/>
              </a:rPr>
              <a:t>Composition == Measurement Area</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Other </a:t>
            </a:r>
            <a:r>
              <a:rPr lang="en-US" altLang="ru-RU" sz="2200" dirty="0" err="1">
                <a:solidFill>
                  <a:prstClr val="black"/>
                </a:solidFill>
                <a:latin typeface="+mn-lt"/>
              </a:rPr>
              <a:t>Characterisation</a:t>
            </a:r>
            <a:r>
              <a:rPr lang="en-US" altLang="ru-RU" sz="2200" dirty="0">
                <a:solidFill>
                  <a:prstClr val="black"/>
                </a:solidFill>
                <a:latin typeface="+mn-lt"/>
              </a:rPr>
              <a:t> Documents (</a:t>
            </a:r>
            <a:r>
              <a:rPr lang="en-US" altLang="ru-RU" sz="2200" b="1" dirty="0">
                <a:solidFill>
                  <a:prstClr val="black"/>
                </a:solidFill>
                <a:latin typeface="+mn-lt"/>
              </a:rPr>
              <a:t>Photo</a:t>
            </a:r>
            <a:r>
              <a:rPr lang="en-US" altLang="ru-RU" sz="2200" dirty="0">
                <a:solidFill>
                  <a:prstClr val="black"/>
                </a:solidFill>
                <a:latin typeface="+mn-lt"/>
              </a:rPr>
              <a:t>,</a:t>
            </a:r>
            <a:r>
              <a:rPr lang="en-US" altLang="ru-RU" sz="2200" b="1" dirty="0">
                <a:solidFill>
                  <a:prstClr val="black"/>
                </a:solidFill>
                <a:latin typeface="+mn-lt"/>
              </a:rPr>
              <a:t> XRD</a:t>
            </a:r>
            <a:r>
              <a:rPr lang="en-US" altLang="ru-RU" sz="2200" dirty="0">
                <a:solidFill>
                  <a:prstClr val="black"/>
                </a:solidFill>
                <a:latin typeface="+mn-lt"/>
              </a:rPr>
              <a:t>,</a:t>
            </a:r>
            <a:r>
              <a:rPr lang="en-US" altLang="ru-RU" sz="2200" b="1" dirty="0">
                <a:solidFill>
                  <a:prstClr val="black"/>
                </a:solidFill>
                <a:latin typeface="+mn-lt"/>
              </a:rPr>
              <a:t> Resistance</a:t>
            </a:r>
            <a:r>
              <a:rPr lang="en-US" altLang="ru-RU" sz="2200" dirty="0">
                <a:solidFill>
                  <a:prstClr val="black"/>
                </a:solidFill>
                <a:latin typeface="+mn-lt"/>
              </a:rPr>
              <a:t>,</a:t>
            </a:r>
            <a:r>
              <a:rPr lang="en-US" altLang="ru-RU" sz="2200" b="1" dirty="0">
                <a:solidFill>
                  <a:prstClr val="black"/>
                </a:solidFill>
                <a:latin typeface="+mn-lt"/>
              </a:rPr>
              <a:t> Thickness</a:t>
            </a:r>
            <a:r>
              <a:rPr lang="en-US" altLang="ru-RU" sz="2200" dirty="0">
                <a:solidFill>
                  <a:prstClr val="black"/>
                </a:solidFill>
                <a:latin typeface="+mn-lt"/>
              </a:rPr>
              <a:t>,</a:t>
            </a:r>
            <a:r>
              <a:rPr lang="en-US" altLang="ru-RU" sz="2200" b="1" dirty="0">
                <a:solidFill>
                  <a:prstClr val="black"/>
                </a:solidFill>
                <a:latin typeface="+mn-lt"/>
              </a:rPr>
              <a:t> Bandgap</a:t>
            </a:r>
            <a:r>
              <a:rPr lang="en-US" altLang="ru-RU" sz="2200" dirty="0">
                <a:solidFill>
                  <a:prstClr val="black"/>
                </a:solidFill>
                <a:latin typeface="+mn-lt"/>
              </a:rPr>
              <a:t>, </a:t>
            </a:r>
            <a:r>
              <a:rPr lang="en-US" altLang="ru-RU" sz="2200" dirty="0" err="1">
                <a:solidFill>
                  <a:prstClr val="black"/>
                </a:solidFill>
                <a:latin typeface="+mn-lt"/>
              </a:rPr>
              <a:t>etc</a:t>
            </a:r>
            <a:r>
              <a:rPr lang="en-US" altLang="ru-RU" sz="2200" dirty="0">
                <a:solidFill>
                  <a:prstClr val="black"/>
                </a:solidFill>
                <a:latin typeface="+mn-lt"/>
              </a:rPr>
              <a:t>…)</a:t>
            </a:r>
          </a:p>
          <a:p>
            <a:pPr marL="457200" indent="-457200" defTabSz="914377">
              <a:spcBef>
                <a:spcPts val="0"/>
              </a:spcBef>
              <a:buFont typeface="Arial" panose="020B0604020202020204" pitchFamily="34" charset="0"/>
              <a:buChar char="•"/>
            </a:pPr>
            <a:endParaRPr lang="en-US" altLang="ru-RU" sz="2200" dirty="0">
              <a:solidFill>
                <a:prstClr val="black"/>
              </a:solidFill>
              <a:latin typeface="+mn-lt"/>
            </a:endParaRPr>
          </a:p>
          <a:p>
            <a:pPr defTabSz="914377">
              <a:spcBef>
                <a:spcPts val="0"/>
              </a:spcBef>
            </a:pPr>
            <a:r>
              <a:rPr lang="en-US" altLang="ru-RU" sz="2200" dirty="0">
                <a:solidFill>
                  <a:prstClr val="black"/>
                </a:solidFill>
                <a:latin typeface="+mn-lt"/>
              </a:rPr>
              <a:t>Storage, Curation, </a:t>
            </a:r>
            <a:r>
              <a:rPr lang="en-US" altLang="ru-RU" sz="2200" b="1" dirty="0">
                <a:solidFill>
                  <a:prstClr val="black"/>
                </a:solidFill>
                <a:latin typeface="+mn-lt"/>
              </a:rPr>
              <a:t>Search </a:t>
            </a:r>
            <a:r>
              <a:rPr lang="en-US" altLang="ru-RU" sz="2200" dirty="0">
                <a:solidFill>
                  <a:prstClr val="black"/>
                </a:solidFill>
                <a:latin typeface="+mn-lt"/>
              </a:rPr>
              <a:t>(on properties retrieved from devices / file formats), Reporting:</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compositions with given properties in a certain range (across all known materials libraries)</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by synthesis parameters</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by chemical system / creation date / author / text / properties</a:t>
            </a:r>
            <a:r>
              <a:rPr lang="ru-RU" altLang="ru-RU" sz="2200" dirty="0">
                <a:solidFill>
                  <a:prstClr val="black"/>
                </a:solidFill>
                <a:latin typeface="+mn-lt"/>
              </a:rPr>
              <a:t>, </a:t>
            </a:r>
            <a:r>
              <a:rPr lang="en-US" altLang="ru-RU" sz="2200" dirty="0" err="1">
                <a:solidFill>
                  <a:prstClr val="black"/>
                </a:solidFill>
                <a:latin typeface="+mn-lt"/>
              </a:rPr>
              <a:t>etc</a:t>
            </a:r>
            <a:r>
              <a:rPr lang="en-US" altLang="ru-RU" sz="2200" dirty="0">
                <a:solidFill>
                  <a:prstClr val="black"/>
                </a:solidFill>
                <a:latin typeface="+mn-lt"/>
              </a:rPr>
              <a:t>…</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Reports</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a:xfrm>
            <a:off x="6624735" y="6260793"/>
            <a:ext cx="4283698" cy="485999"/>
          </a:xfrm>
        </p:spPr>
        <p:txBody>
          <a:bodyPr>
            <a:normAutofit/>
          </a:bodyPr>
          <a:lstStyle/>
          <a:p>
            <a:pPr indent="0">
              <a:spcAft>
                <a:spcPts val="0"/>
              </a:spcAft>
              <a:buNone/>
            </a:pPr>
            <a:r>
              <a:rPr lang="en-US" altLang="ru-RU" sz="1000" b="0" dirty="0">
                <a:solidFill>
                  <a:prstClr val="black"/>
                </a:solidFill>
                <a:latin typeface="+mn-lt"/>
              </a:rPr>
              <a:t>ML – Materials Library</a:t>
            </a:r>
          </a:p>
          <a:p>
            <a:pPr indent="0">
              <a:spcAft>
                <a:spcPts val="0"/>
              </a:spcAft>
              <a:buNone/>
            </a:pPr>
            <a:r>
              <a:rPr lang="en-US" b="0" dirty="0"/>
              <a:t>EDX – Energy-dispersive X-ray spectroscopy</a:t>
            </a:r>
          </a:p>
          <a:p>
            <a:pPr indent="0">
              <a:spcAft>
                <a:spcPts val="0"/>
              </a:spcAft>
              <a:buNone/>
            </a:pPr>
            <a:r>
              <a:rPr lang="en-US" b="0" dirty="0"/>
              <a:t>XRD – X-ray diffraction analysis</a:t>
            </a:r>
          </a:p>
        </p:txBody>
      </p:sp>
      <p:pic>
        <p:nvPicPr>
          <p:cNvPr id="2" name="Picture 1">
            <a:extLst>
              <a:ext uri="{FF2B5EF4-FFF2-40B4-BE49-F238E27FC236}">
                <a16:creationId xmlns:a16="http://schemas.microsoft.com/office/drawing/2014/main" id="{EDC7C250-0DED-7E34-4D4A-3F2A167EC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0734" y="848934"/>
            <a:ext cx="1909189" cy="1909189"/>
          </a:xfrm>
          <a:prstGeom prst="rect">
            <a:avLst/>
          </a:prstGeom>
        </p:spPr>
      </p:pic>
      <p:cxnSp>
        <p:nvCxnSpPr>
          <p:cNvPr id="4" name="Straight Arrow Connector 3">
            <a:extLst>
              <a:ext uri="{FF2B5EF4-FFF2-40B4-BE49-F238E27FC236}">
                <a16:creationId xmlns:a16="http://schemas.microsoft.com/office/drawing/2014/main" id="{F4175015-8655-A1C9-2130-3F04ADCB79A9}"/>
              </a:ext>
            </a:extLst>
          </p:cNvPr>
          <p:cNvCxnSpPr>
            <a:cxnSpLocks/>
          </p:cNvCxnSpPr>
          <p:nvPr/>
        </p:nvCxnSpPr>
        <p:spPr>
          <a:xfrm flipV="1">
            <a:off x="6129495" y="2386333"/>
            <a:ext cx="763674" cy="803869"/>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10">
            <a:extLst>
              <a:ext uri="{FF2B5EF4-FFF2-40B4-BE49-F238E27FC236}">
                <a16:creationId xmlns:a16="http://schemas.microsoft.com/office/drawing/2014/main" id="{38FABE5A-87BA-747D-43BB-17E7D5CE883C}"/>
              </a:ext>
            </a:extLst>
          </p:cNvPr>
          <p:cNvSpPr txBox="1">
            <a:spLocks noChangeArrowheads="1"/>
          </p:cNvSpPr>
          <p:nvPr/>
        </p:nvSpPr>
        <p:spPr bwMode="auto">
          <a:xfrm>
            <a:off x="9234436" y="1082875"/>
            <a:ext cx="2650868" cy="2328779"/>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Measurement Area</a:t>
            </a:r>
            <a:endParaRPr lang="ru-RU" altLang="ru-RU" sz="2133" b="1" dirty="0">
              <a:solidFill>
                <a:schemeClr val="tx1"/>
              </a:solidFill>
              <a:latin typeface="Arial" panose="020B0604020202020204" pitchFamily="34" charset="0"/>
            </a:endParaRPr>
          </a:p>
          <a:p>
            <a:pPr algn="ctr" defTabSz="914377">
              <a:spcBef>
                <a:spcPct val="0"/>
              </a:spcBef>
            </a:pPr>
            <a:r>
              <a:rPr lang="ru-RU" altLang="ru-RU" sz="1600" dirty="0">
                <a:solidFill>
                  <a:schemeClr val="tx1"/>
                </a:solidFill>
                <a:latin typeface="Arial" panose="020B0604020202020204" pitchFamily="34" charset="0"/>
              </a:rPr>
              <a:t>(</a:t>
            </a:r>
            <a:r>
              <a:rPr lang="en-US" altLang="ru-RU" sz="1600" dirty="0">
                <a:solidFill>
                  <a:schemeClr val="tx1"/>
                </a:solidFill>
                <a:latin typeface="Arial" panose="020B0604020202020204" pitchFamily="34" charset="0"/>
              </a:rPr>
              <a:t>composition</a:t>
            </a:r>
            <a:r>
              <a:rPr lang="ru-RU" altLang="ru-RU" sz="1600" dirty="0">
                <a:solidFill>
                  <a:schemeClr val="tx1"/>
                </a:solidFill>
                <a:latin typeface="Arial" panose="020B0604020202020204" pitchFamily="34" charset="0"/>
              </a:rPr>
              <a:t>)</a:t>
            </a:r>
            <a:endParaRPr lang="en-US" altLang="ru-RU" sz="16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ru-RU" altLang="ru-RU" sz="1200" dirty="0">
              <a:solidFill>
                <a:schemeClr val="tx1"/>
              </a:solidFill>
              <a:latin typeface="Arial" panose="020B0604020202020204" pitchFamily="34" charset="0"/>
            </a:endParaRPr>
          </a:p>
        </p:txBody>
      </p:sp>
      <p:sp>
        <p:nvSpPr>
          <p:cNvPr id="21" name="Text Box 10">
            <a:extLst>
              <a:ext uri="{FF2B5EF4-FFF2-40B4-BE49-F238E27FC236}">
                <a16:creationId xmlns:a16="http://schemas.microsoft.com/office/drawing/2014/main" id="{6CB9DD56-DE94-4A51-374E-C5A04401D0CD}"/>
              </a:ext>
            </a:extLst>
          </p:cNvPr>
          <p:cNvSpPr txBox="1">
            <a:spLocks noChangeArrowheads="1"/>
          </p:cNvSpPr>
          <p:nvPr/>
        </p:nvSpPr>
        <p:spPr bwMode="auto">
          <a:xfrm>
            <a:off x="7735348" y="1506989"/>
            <a:ext cx="84677" cy="885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endParaRPr lang="ru-RU" altLang="ru-RU" sz="1200" dirty="0">
              <a:solidFill>
                <a:schemeClr val="tx1"/>
              </a:solidFill>
              <a:latin typeface="Arial" panose="020B0604020202020204" pitchFamily="34" charset="0"/>
            </a:endParaRPr>
          </a:p>
        </p:txBody>
      </p:sp>
      <p:cxnSp>
        <p:nvCxnSpPr>
          <p:cNvPr id="22" name="Straight Arrow Connector 21">
            <a:extLst>
              <a:ext uri="{FF2B5EF4-FFF2-40B4-BE49-F238E27FC236}">
                <a16:creationId xmlns:a16="http://schemas.microsoft.com/office/drawing/2014/main" id="{53A62336-2A3C-1A89-4C9E-AE68DB0D775F}"/>
              </a:ext>
            </a:extLst>
          </p:cNvPr>
          <p:cNvCxnSpPr>
            <a:cxnSpLocks/>
          </p:cNvCxnSpPr>
          <p:nvPr/>
        </p:nvCxnSpPr>
        <p:spPr>
          <a:xfrm>
            <a:off x="7841901" y="1551818"/>
            <a:ext cx="1401159" cy="0"/>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10">
            <a:extLst>
              <a:ext uri="{FF2B5EF4-FFF2-40B4-BE49-F238E27FC236}">
                <a16:creationId xmlns:a16="http://schemas.microsoft.com/office/drawing/2014/main" id="{78EA048F-DE87-2427-2E74-AB8FE7005CC8}"/>
              </a:ext>
            </a:extLst>
          </p:cNvPr>
          <p:cNvSpPr txBox="1">
            <a:spLocks noChangeArrowheads="1"/>
          </p:cNvSpPr>
          <p:nvPr/>
        </p:nvSpPr>
        <p:spPr bwMode="auto">
          <a:xfrm>
            <a:off x="9376787" y="1898466"/>
            <a:ext cx="2379784" cy="1277273"/>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Phases: [ Phase</a:t>
            </a:r>
            <a:r>
              <a:rPr lang="en-US" altLang="ru-RU" sz="1100" b="1" baseline="-25000" dirty="0">
                <a:solidFill>
                  <a:schemeClr val="tx1"/>
                </a:solidFill>
                <a:latin typeface="Arial" panose="020B0604020202020204" pitchFamily="34" charset="0"/>
              </a:rPr>
              <a:t>1</a:t>
            </a:r>
            <a:r>
              <a:rPr lang="en-US" altLang="ru-RU" sz="1100" b="1" dirty="0">
                <a:solidFill>
                  <a:schemeClr val="tx1"/>
                </a:solidFill>
                <a:latin typeface="Arial" panose="020B0604020202020204" pitchFamily="34" charset="0"/>
              </a:rPr>
              <a:t>,</a:t>
            </a:r>
          </a:p>
          <a:p>
            <a:pPr defTabSz="914377">
              <a:spcBef>
                <a:spcPct val="0"/>
              </a:spcBef>
            </a:pPr>
            <a:r>
              <a:rPr lang="en-US" altLang="ru-RU" sz="1100" b="1" dirty="0">
                <a:solidFill>
                  <a:schemeClr val="tx1"/>
                </a:solidFill>
                <a:latin typeface="Arial" panose="020B0604020202020204" pitchFamily="34" charset="0"/>
              </a:rPr>
              <a:t>	 …, 	</a:t>
            </a:r>
            <a:r>
              <a:rPr lang="en-US" altLang="ru-RU" sz="1100" b="1" dirty="0" err="1">
                <a:solidFill>
                  <a:schemeClr val="tx1"/>
                </a:solidFill>
                <a:latin typeface="Arial" panose="020B0604020202020204" pitchFamily="34" charset="0"/>
              </a:rPr>
              <a:t>Phase</a:t>
            </a:r>
            <a:r>
              <a:rPr lang="en-US" altLang="ru-RU" sz="1100" b="1" baseline="-25000" dirty="0" err="1">
                <a:solidFill>
                  <a:schemeClr val="tx1"/>
                </a:solidFill>
                <a:latin typeface="Arial" panose="020B0604020202020204" pitchFamily="34" charset="0"/>
              </a:rPr>
              <a:t>N</a:t>
            </a:r>
            <a:r>
              <a:rPr lang="en-US" altLang="ru-RU" sz="1100" b="1" dirty="0">
                <a:solidFill>
                  <a:schemeClr val="tx1"/>
                </a:solidFill>
                <a:latin typeface="Arial" panose="020B0604020202020204" pitchFamily="34" charset="0"/>
              </a:rPr>
              <a:t> ]</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Resistance: __ Ohm</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Thickness: __ nm</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Bandgap: __ eV</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a:t>
            </a:r>
            <a:endParaRPr lang="en-US" altLang="ru-RU" sz="1100" dirty="0">
              <a:solidFill>
                <a:schemeClr val="tx1"/>
              </a:solidFill>
              <a:latin typeface="Arial" panose="020B0604020202020204" pitchFamily="34" charset="0"/>
            </a:endParaRPr>
          </a:p>
        </p:txBody>
      </p:sp>
      <p:cxnSp>
        <p:nvCxnSpPr>
          <p:cNvPr id="38" name="Straight Arrow Connector 37">
            <a:extLst>
              <a:ext uri="{FF2B5EF4-FFF2-40B4-BE49-F238E27FC236}">
                <a16:creationId xmlns:a16="http://schemas.microsoft.com/office/drawing/2014/main" id="{C693A14F-4D06-C10F-DB14-69FE01C82D93}"/>
              </a:ext>
            </a:extLst>
          </p:cNvPr>
          <p:cNvCxnSpPr>
            <a:cxnSpLocks/>
            <a:stCxn id="41" idx="0"/>
          </p:cNvCxnSpPr>
          <p:nvPr/>
        </p:nvCxnSpPr>
        <p:spPr>
          <a:xfrm flipV="1">
            <a:off x="8259593" y="2828461"/>
            <a:ext cx="1135616" cy="82396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495F3F13-C0A0-786B-5F48-378B9FC5377A}"/>
              </a:ext>
            </a:extLst>
          </p:cNvPr>
          <p:cNvSpPr/>
          <p:nvPr/>
        </p:nvSpPr>
        <p:spPr>
          <a:xfrm>
            <a:off x="5375564" y="3652426"/>
            <a:ext cx="5768057" cy="582802"/>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52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9B6DD6E0-3423-14B9-F8F3-54F7C4F409C5}"/>
              </a:ext>
            </a:extLst>
          </p:cNvPr>
          <p:cNvSpPr/>
          <p:nvPr/>
        </p:nvSpPr>
        <p:spPr>
          <a:xfrm>
            <a:off x="2194718" y="2505200"/>
            <a:ext cx="4226630" cy="1789398"/>
          </a:xfrm>
          <a:prstGeom prst="roundRect">
            <a:avLst/>
          </a:prstGeom>
          <a:solidFill>
            <a:srgbClr val="0070C0">
              <a:alpha val="16000"/>
            </a:srgb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0" y="108000"/>
            <a:ext cx="12192000" cy="792000"/>
          </a:xfrm>
        </p:spPr>
        <p:txBody>
          <a:bodyPr/>
          <a:lstStyle/>
          <a:p>
            <a:r>
              <a:rPr lang="en-US" dirty="0"/>
              <a:t>Data extraction: adding </a:t>
            </a:r>
            <a:r>
              <a:rPr lang="en-US"/>
              <a:t>data to Compositions (MAs)</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181030" y="841203"/>
            <a:ext cx="1115329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Use case: </a:t>
            </a:r>
            <a:r>
              <a:rPr lang="en-US" altLang="ru-RU" sz="2200" dirty="0">
                <a:solidFill>
                  <a:prstClr val="black"/>
                </a:solidFill>
                <a:latin typeface="+mn-lt"/>
              </a:rPr>
              <a:t>adding characterization data </a:t>
            </a:r>
            <a:r>
              <a:rPr lang="en-US" altLang="ru-RU" sz="2200" u="sng" dirty="0">
                <a:solidFill>
                  <a:prstClr val="black"/>
                </a:solidFill>
                <a:latin typeface="+mn-lt"/>
              </a:rPr>
              <a:t>after EDX is done</a:t>
            </a:r>
            <a:r>
              <a:rPr lang="en-US" altLang="ru-RU" sz="2200" dirty="0">
                <a:solidFill>
                  <a:prstClr val="black"/>
                </a:solidFill>
                <a:latin typeface="+mn-lt"/>
              </a:rPr>
              <a:t>.</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a:xfrm>
            <a:off x="6568751" y="6531429"/>
            <a:ext cx="4413573" cy="316963"/>
          </a:xfrm>
        </p:spPr>
        <p:txBody>
          <a:bodyPr>
            <a:normAutofit fontScale="70000" lnSpcReduction="20000"/>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http://htts.matinf.pro/</a:t>
            </a:r>
            <a:endParaRPr lang="en-US" b="0" dirty="0">
              <a:solidFill>
                <a:srgbClr val="0070C0"/>
              </a:solidFill>
            </a:endParaRPr>
          </a:p>
          <a:p>
            <a:pPr indent="0">
              <a:buNone/>
            </a:pPr>
            <a:endParaRPr lang="en-US" b="0" dirty="0">
              <a:solidFill>
                <a:srgbClr val="0070C0"/>
              </a:solidFill>
            </a:endParaRPr>
          </a:p>
        </p:txBody>
      </p:sp>
      <p:sp>
        <p:nvSpPr>
          <p:cNvPr id="10" name="Text Box 10">
            <a:extLst>
              <a:ext uri="{FF2B5EF4-FFF2-40B4-BE49-F238E27FC236}">
                <a16:creationId xmlns:a16="http://schemas.microsoft.com/office/drawing/2014/main" id="{E05724D5-206A-23CE-B6D3-A8032FD34837}"/>
              </a:ext>
            </a:extLst>
          </p:cNvPr>
          <p:cNvSpPr txBox="1">
            <a:spLocks noChangeArrowheads="1"/>
          </p:cNvSpPr>
          <p:nvPr/>
        </p:nvSpPr>
        <p:spPr bwMode="auto">
          <a:xfrm>
            <a:off x="2591085" y="1430575"/>
            <a:ext cx="1468449" cy="461665"/>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a:t>
            </a:r>
            <a:endParaRPr lang="ru-RU" altLang="ru-RU" b="1" dirty="0">
              <a:solidFill>
                <a:schemeClr val="tx1"/>
              </a:solidFill>
              <a:latin typeface="Arial" panose="020B0604020202020204" pitchFamily="34" charset="0"/>
            </a:endParaRPr>
          </a:p>
        </p:txBody>
      </p:sp>
      <p:cxnSp>
        <p:nvCxnSpPr>
          <p:cNvPr id="15" name="Straight Arrow Connector 14">
            <a:extLst>
              <a:ext uri="{FF2B5EF4-FFF2-40B4-BE49-F238E27FC236}">
                <a16:creationId xmlns:a16="http://schemas.microsoft.com/office/drawing/2014/main" id="{E118F7B6-2C00-FC26-3832-CC8EA11C821B}"/>
              </a:ext>
            </a:extLst>
          </p:cNvPr>
          <p:cNvCxnSpPr>
            <a:cxnSpLocks/>
            <a:stCxn id="10" idx="2"/>
            <a:endCxn id="39" idx="0"/>
          </p:cNvCxnSpPr>
          <p:nvPr/>
        </p:nvCxnSpPr>
        <p:spPr>
          <a:xfrm>
            <a:off x="3325310" y="1892240"/>
            <a:ext cx="2172810" cy="762201"/>
          </a:xfrm>
          <a:prstGeom prst="straightConnector1">
            <a:avLst/>
          </a:prstGeom>
          <a:noFill/>
          <a:ln w="63500" cap="flat" cmpd="sng" algn="ctr">
            <a:solidFill>
              <a:srgbClr val="0070C0">
                <a:alpha val="50000"/>
              </a:srgb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6DA0E88F-EE07-BFEB-2CB5-DF50815A67D8}"/>
              </a:ext>
            </a:extLst>
          </p:cNvPr>
          <p:cNvCxnSpPr>
            <a:cxnSpLocks/>
            <a:stCxn id="10" idx="2"/>
            <a:endCxn id="18" idx="0"/>
          </p:cNvCxnSpPr>
          <p:nvPr/>
        </p:nvCxnSpPr>
        <p:spPr>
          <a:xfrm flipH="1">
            <a:off x="3323323" y="1892240"/>
            <a:ext cx="1987" cy="760525"/>
          </a:xfrm>
          <a:prstGeom prst="straightConnector1">
            <a:avLst/>
          </a:prstGeom>
          <a:noFill/>
          <a:ln w="63500" cap="flat" cmpd="sng" algn="ctr">
            <a:solidFill>
              <a:schemeClr val="bg1">
                <a:lumMod val="50000"/>
                <a:alpha val="50000"/>
              </a:schemeClr>
            </a:solidFill>
            <a:prstDash val="solid"/>
            <a:miter lim="800000"/>
            <a:tailEnd type="triangle"/>
          </a:ln>
          <a:effectLst/>
        </p:spPr>
      </p:cxnSp>
      <p:cxnSp>
        <p:nvCxnSpPr>
          <p:cNvPr id="30" name="Straight Arrow Connector 29">
            <a:extLst>
              <a:ext uri="{FF2B5EF4-FFF2-40B4-BE49-F238E27FC236}">
                <a16:creationId xmlns:a16="http://schemas.microsoft.com/office/drawing/2014/main" id="{E1EE0E42-D8EC-E994-F2FD-070B411CC189}"/>
              </a:ext>
            </a:extLst>
          </p:cNvPr>
          <p:cNvCxnSpPr>
            <a:cxnSpLocks/>
          </p:cNvCxnSpPr>
          <p:nvPr/>
        </p:nvCxnSpPr>
        <p:spPr>
          <a:xfrm flipH="1">
            <a:off x="1045029" y="1903963"/>
            <a:ext cx="2281956" cy="758850"/>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34" name="Flowchart: Document 33">
            <a:extLst>
              <a:ext uri="{FF2B5EF4-FFF2-40B4-BE49-F238E27FC236}">
                <a16:creationId xmlns:a16="http://schemas.microsoft.com/office/drawing/2014/main" id="{EF03FA33-2A61-2B4F-C5DF-CF754714FB8A}"/>
              </a:ext>
            </a:extLst>
          </p:cNvPr>
          <p:cNvSpPr/>
          <p:nvPr/>
        </p:nvSpPr>
        <p:spPr>
          <a:xfrm>
            <a:off x="401934" y="2652766"/>
            <a:ext cx="1346479" cy="1055077"/>
          </a:xfrm>
          <a:prstGeom prst="flowChartDocumen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EDX</a:t>
            </a:r>
          </a:p>
        </p:txBody>
      </p:sp>
      <p:cxnSp>
        <p:nvCxnSpPr>
          <p:cNvPr id="35" name="Straight Arrow Connector 34">
            <a:extLst>
              <a:ext uri="{FF2B5EF4-FFF2-40B4-BE49-F238E27FC236}">
                <a16:creationId xmlns:a16="http://schemas.microsoft.com/office/drawing/2014/main" id="{2381D597-190E-D512-E501-083828406C17}"/>
              </a:ext>
            </a:extLst>
          </p:cNvPr>
          <p:cNvCxnSpPr>
            <a:cxnSpLocks/>
          </p:cNvCxnSpPr>
          <p:nvPr/>
        </p:nvCxnSpPr>
        <p:spPr>
          <a:xfrm>
            <a:off x="1748413" y="3106616"/>
            <a:ext cx="717385" cy="0"/>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39" name="Flowchart: Document 38">
            <a:extLst>
              <a:ext uri="{FF2B5EF4-FFF2-40B4-BE49-F238E27FC236}">
                <a16:creationId xmlns:a16="http://schemas.microsoft.com/office/drawing/2014/main" id="{40D75F5A-FAAD-1B6F-352C-A6435E1C9A49}"/>
              </a:ext>
            </a:extLst>
          </p:cNvPr>
          <p:cNvSpPr/>
          <p:nvPr/>
        </p:nvSpPr>
        <p:spPr>
          <a:xfrm>
            <a:off x="4824880" y="2654441"/>
            <a:ext cx="1346479" cy="1055077"/>
          </a:xfrm>
          <a:prstGeom prst="flowChartDocumen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Resistance</a:t>
            </a:r>
          </a:p>
        </p:txBody>
      </p:sp>
      <p:grpSp>
        <p:nvGrpSpPr>
          <p:cNvPr id="2" name="Group 1">
            <a:extLst>
              <a:ext uri="{FF2B5EF4-FFF2-40B4-BE49-F238E27FC236}">
                <a16:creationId xmlns:a16="http://schemas.microsoft.com/office/drawing/2014/main" id="{E0D5DD37-B1F0-0E2B-37D0-F857D314D559}"/>
              </a:ext>
            </a:extLst>
          </p:cNvPr>
          <p:cNvGrpSpPr/>
          <p:nvPr/>
        </p:nvGrpSpPr>
        <p:grpSpPr>
          <a:xfrm>
            <a:off x="2431710" y="2652765"/>
            <a:ext cx="1567543" cy="1589328"/>
            <a:chOff x="2431710" y="2652765"/>
            <a:chExt cx="1567543" cy="1589328"/>
          </a:xfrm>
        </p:grpSpPr>
        <p:sp>
          <p:nvSpPr>
            <p:cNvPr id="18" name="Flowchart: Multidocument 17">
              <a:extLst>
                <a:ext uri="{FF2B5EF4-FFF2-40B4-BE49-F238E27FC236}">
                  <a16:creationId xmlns:a16="http://schemas.microsoft.com/office/drawing/2014/main" id="{DBD9E3E8-326B-7960-ECAA-27A4ECAB10F7}"/>
                </a:ext>
              </a:extLst>
            </p:cNvPr>
            <p:cNvSpPr/>
            <p:nvPr/>
          </p:nvSpPr>
          <p:spPr>
            <a:xfrm>
              <a:off x="2431710" y="2652765"/>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composition</a:t>
              </a:r>
            </a:p>
          </p:txBody>
        </p:sp>
        <p:sp>
          <p:nvSpPr>
            <p:cNvPr id="41" name="Text Box 52">
              <a:extLst>
                <a:ext uri="{FF2B5EF4-FFF2-40B4-BE49-F238E27FC236}">
                  <a16:creationId xmlns:a16="http://schemas.microsoft.com/office/drawing/2014/main" id="{FA284F97-8E56-93F7-846E-8FD9116DE001}"/>
                </a:ext>
              </a:extLst>
            </p:cNvPr>
            <p:cNvSpPr txBox="1">
              <a:spLocks noChangeArrowheads="1"/>
            </p:cNvSpPr>
            <p:nvPr/>
          </p:nvSpPr>
          <p:spPr bwMode="auto">
            <a:xfrm>
              <a:off x="2759147" y="3811206"/>
              <a:ext cx="8162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x 342</a:t>
              </a:r>
              <a:endParaRPr lang="en-US" altLang="ru-RU" sz="2200" dirty="0">
                <a:solidFill>
                  <a:prstClr val="black"/>
                </a:solidFill>
                <a:latin typeface="+mn-lt"/>
              </a:endParaRPr>
            </a:p>
          </p:txBody>
        </p:sp>
      </p:grpSp>
      <p:grpSp>
        <p:nvGrpSpPr>
          <p:cNvPr id="3" name="Group 2">
            <a:extLst>
              <a:ext uri="{FF2B5EF4-FFF2-40B4-BE49-F238E27FC236}">
                <a16:creationId xmlns:a16="http://schemas.microsoft.com/office/drawing/2014/main" id="{C7E6F672-3D47-8923-74BD-D24FC1D53B7F}"/>
              </a:ext>
            </a:extLst>
          </p:cNvPr>
          <p:cNvGrpSpPr/>
          <p:nvPr/>
        </p:nvGrpSpPr>
        <p:grpSpPr>
          <a:xfrm>
            <a:off x="3996647" y="2710159"/>
            <a:ext cx="828352" cy="430887"/>
            <a:chOff x="3996647" y="2710159"/>
            <a:chExt cx="828352" cy="430887"/>
          </a:xfrm>
        </p:grpSpPr>
        <p:cxnSp>
          <p:nvCxnSpPr>
            <p:cNvPr id="25" name="Straight Arrow Connector 24">
              <a:extLst>
                <a:ext uri="{FF2B5EF4-FFF2-40B4-BE49-F238E27FC236}">
                  <a16:creationId xmlns:a16="http://schemas.microsoft.com/office/drawing/2014/main" id="{6697D4B9-F023-DE20-9738-185E413FED3E}"/>
                </a:ext>
              </a:extLst>
            </p:cNvPr>
            <p:cNvCxnSpPr>
              <a:cxnSpLocks/>
            </p:cNvCxnSpPr>
            <p:nvPr/>
          </p:nvCxnSpPr>
          <p:spPr>
            <a:xfrm flipH="1">
              <a:off x="3996647" y="3098110"/>
              <a:ext cx="828352" cy="0"/>
            </a:xfrm>
            <a:prstGeom prst="straightConnector1">
              <a:avLst/>
            </a:prstGeom>
            <a:noFill/>
            <a:ln w="63500" cap="flat" cmpd="sng" algn="ctr">
              <a:solidFill>
                <a:srgbClr val="00B050">
                  <a:alpha val="50000"/>
                </a:srgbClr>
              </a:solidFill>
              <a:prstDash val="solid"/>
              <a:miter lim="800000"/>
              <a:tailEnd type="triangle"/>
            </a:ln>
            <a:effectLst/>
          </p:spPr>
        </p:cxnSp>
        <p:sp>
          <p:nvSpPr>
            <p:cNvPr id="47" name="Text Box 52">
              <a:extLst>
                <a:ext uri="{FF2B5EF4-FFF2-40B4-BE49-F238E27FC236}">
                  <a16:creationId xmlns:a16="http://schemas.microsoft.com/office/drawing/2014/main" id="{93FD70EF-8126-2D92-9691-09DE54D65DE9}"/>
                </a:ext>
              </a:extLst>
            </p:cNvPr>
            <p:cNvSpPr txBox="1">
              <a:spLocks noChangeArrowheads="1"/>
            </p:cNvSpPr>
            <p:nvPr/>
          </p:nvSpPr>
          <p:spPr bwMode="auto">
            <a:xfrm>
              <a:off x="4278010" y="2710159"/>
              <a:ext cx="4070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a:t>
              </a:r>
              <a:endParaRPr lang="en-US" altLang="ru-RU" sz="2200" dirty="0">
                <a:solidFill>
                  <a:prstClr val="black"/>
                </a:solidFill>
                <a:latin typeface="+mn-lt"/>
              </a:endParaRPr>
            </a:p>
          </p:txBody>
        </p:sp>
      </p:grpSp>
      <p:sp>
        <p:nvSpPr>
          <p:cNvPr id="50" name="TextBox 49">
            <a:extLst>
              <a:ext uri="{FF2B5EF4-FFF2-40B4-BE49-F238E27FC236}">
                <a16:creationId xmlns:a16="http://schemas.microsoft.com/office/drawing/2014/main" id="{5E623C0B-DD69-2689-D645-7B419FFBF0BB}"/>
              </a:ext>
            </a:extLst>
          </p:cNvPr>
          <p:cNvSpPr txBox="1"/>
          <p:nvPr/>
        </p:nvSpPr>
        <p:spPr>
          <a:xfrm>
            <a:off x="174043" y="4516300"/>
            <a:ext cx="6670101" cy="1231106"/>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Data import:</a:t>
            </a:r>
          </a:p>
          <a:p>
            <a:pPr marL="342900" indent="-342900" defTabSz="914377">
              <a:spcBef>
                <a:spcPts val="0"/>
              </a:spcBef>
              <a:buAutoNum type="arabicParenR"/>
            </a:pPr>
            <a:r>
              <a:rPr lang="en-US" altLang="ru-RU" sz="1400" dirty="0">
                <a:solidFill>
                  <a:prstClr val="black"/>
                </a:solidFill>
              </a:rPr>
              <a:t>Locate parent sample object.</a:t>
            </a:r>
          </a:p>
          <a:p>
            <a:pPr marL="342900" indent="-342900" defTabSz="914377">
              <a:spcBef>
                <a:spcPts val="0"/>
              </a:spcBef>
              <a:buAutoNum type="arabicParenR"/>
            </a:pPr>
            <a:r>
              <a:rPr lang="en-US" altLang="ru-RU" sz="1400" dirty="0">
                <a:solidFill>
                  <a:prstClr val="black"/>
                </a:solidFill>
              </a:rPr>
              <a:t>Find measurement area collection.</a:t>
            </a:r>
          </a:p>
          <a:p>
            <a:pPr marL="342900" indent="-342900" defTabSz="914377">
              <a:spcBef>
                <a:spcPts val="0"/>
              </a:spcBef>
              <a:buAutoNum type="arabicParenR"/>
            </a:pPr>
            <a:r>
              <a:rPr lang="en-US" altLang="ru-RU" sz="1400" dirty="0">
                <a:solidFill>
                  <a:prstClr val="black"/>
                </a:solidFill>
              </a:rPr>
              <a:t>Find a certain Measurement Area (corresponding to a predicate, e.g. MA index).</a:t>
            </a:r>
          </a:p>
          <a:p>
            <a:pPr marL="342900" indent="-342900" defTabSz="914377">
              <a:spcBef>
                <a:spcPts val="0"/>
              </a:spcBef>
              <a:buAutoNum type="arabicParenR"/>
            </a:pPr>
            <a:r>
              <a:rPr lang="en-US" altLang="ru-RU" sz="1400" dirty="0">
                <a:solidFill>
                  <a:prstClr val="black"/>
                </a:solidFill>
                <a:latin typeface="+mn-lt"/>
              </a:rPr>
              <a:t>Add properties values to a composition corresponding to a measurement area index.</a:t>
            </a:r>
          </a:p>
        </p:txBody>
      </p:sp>
      <p:grpSp>
        <p:nvGrpSpPr>
          <p:cNvPr id="8" name="Group 7">
            <a:extLst>
              <a:ext uri="{FF2B5EF4-FFF2-40B4-BE49-F238E27FC236}">
                <a16:creationId xmlns:a16="http://schemas.microsoft.com/office/drawing/2014/main" id="{C7AB045B-7930-D240-E8AE-A8FE7EFCE78F}"/>
              </a:ext>
            </a:extLst>
          </p:cNvPr>
          <p:cNvGrpSpPr/>
          <p:nvPr/>
        </p:nvGrpSpPr>
        <p:grpSpPr>
          <a:xfrm>
            <a:off x="6738395" y="705972"/>
            <a:ext cx="5293805" cy="5693866"/>
            <a:chOff x="6898195" y="705972"/>
            <a:chExt cx="5293805" cy="5693866"/>
          </a:xfrm>
        </p:grpSpPr>
        <p:sp>
          <p:nvSpPr>
            <p:cNvPr id="53" name="TextBox 52">
              <a:extLst>
                <a:ext uri="{FF2B5EF4-FFF2-40B4-BE49-F238E27FC236}">
                  <a16:creationId xmlns:a16="http://schemas.microsoft.com/office/drawing/2014/main" id="{9FF44AF5-906F-DB15-62A0-E413D83D381D}"/>
                </a:ext>
              </a:extLst>
            </p:cNvPr>
            <p:cNvSpPr txBox="1"/>
            <p:nvPr/>
          </p:nvSpPr>
          <p:spPr>
            <a:xfrm>
              <a:off x="6898195" y="705972"/>
              <a:ext cx="5189973" cy="5693866"/>
            </a:xfrm>
            <a:prstGeom prst="rect">
              <a:avLst/>
            </a:prstGeom>
            <a:noFill/>
            <a:ln>
              <a:solidFill>
                <a:srgbClr val="0432FF"/>
              </a:solidFill>
              <a:bevel/>
            </a:ln>
          </p:spPr>
          <p:txBody>
            <a:bodyPr wrap="square">
              <a:spAutoFit/>
            </a:bodyPr>
            <a:lstStyle/>
            <a:p>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CompositionsForSampleUpdate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"Predicate"</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2,</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"Measurement Area"</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DeletePreviousProperties</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false</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34143346,</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"Resistance (Room Temperature) for Measurement Area 1"</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DeletePreviousProperties</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true</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97692.43229,</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"Minimal Resistance (Room Temperature) of Materials Library (of all 342 MAs)"</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34143346,</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2,</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"Maximal Resistance (Room Temperature) of Materials Library (of all 342 MAs)"</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a:t>
              </a:r>
              <a:endParaRPr lang="en-US" sz="700" dirty="0"/>
            </a:p>
          </p:txBody>
        </p:sp>
        <p:sp>
          <p:nvSpPr>
            <p:cNvPr id="54" name="Rectangle: Rounded Corners 53">
              <a:extLst>
                <a:ext uri="{FF2B5EF4-FFF2-40B4-BE49-F238E27FC236}">
                  <a16:creationId xmlns:a16="http://schemas.microsoft.com/office/drawing/2014/main" id="{769314FB-D61A-D760-9EB8-CFD183239E71}"/>
                </a:ext>
              </a:extLst>
            </p:cNvPr>
            <p:cNvSpPr/>
            <p:nvPr/>
          </p:nvSpPr>
          <p:spPr>
            <a:xfrm>
              <a:off x="7053942" y="974688"/>
              <a:ext cx="4943790" cy="2672863"/>
            </a:xfrm>
            <a:prstGeom prst="roundRect">
              <a:avLst/>
            </a:prstGeom>
            <a:solidFill>
              <a:srgbClr val="0070C0">
                <a:alpha val="16000"/>
              </a:srgbClr>
            </a:solidFill>
            <a:ln w="12700">
              <a:solidFill>
                <a:srgbClr val="0070C0">
                  <a:alpha val="50000"/>
                </a:srgbClr>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52">
              <a:extLst>
                <a:ext uri="{FF2B5EF4-FFF2-40B4-BE49-F238E27FC236}">
                  <a16:creationId xmlns:a16="http://schemas.microsoft.com/office/drawing/2014/main" id="{221D8390-07C9-CA14-CCDF-640C4BE8BE3F}"/>
                </a:ext>
              </a:extLst>
            </p:cNvPr>
            <p:cNvSpPr txBox="1">
              <a:spLocks noChangeArrowheads="1"/>
            </p:cNvSpPr>
            <p:nvPr/>
          </p:nvSpPr>
          <p:spPr bwMode="auto">
            <a:xfrm>
              <a:off x="9490602" y="1155619"/>
              <a:ext cx="270139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Resistance for MA 1</a:t>
              </a:r>
              <a:endParaRPr lang="en-US" altLang="ru-RU" sz="2200" dirty="0">
                <a:solidFill>
                  <a:prstClr val="black"/>
                </a:solidFill>
                <a:latin typeface="+mn-lt"/>
              </a:endParaRPr>
            </a:p>
          </p:txBody>
        </p:sp>
        <p:sp>
          <p:nvSpPr>
            <p:cNvPr id="56" name="Rectangle: Rounded Corners 55">
              <a:extLst>
                <a:ext uri="{FF2B5EF4-FFF2-40B4-BE49-F238E27FC236}">
                  <a16:creationId xmlns:a16="http://schemas.microsoft.com/office/drawing/2014/main" id="{DAC471FB-A973-D584-4FDB-143EBA8A722D}"/>
                </a:ext>
              </a:extLst>
            </p:cNvPr>
            <p:cNvSpPr/>
            <p:nvPr/>
          </p:nvSpPr>
          <p:spPr>
            <a:xfrm>
              <a:off x="7093327" y="3924727"/>
              <a:ext cx="4943790" cy="2299925"/>
            </a:xfrm>
            <a:prstGeom prst="roundRect">
              <a:avLst/>
            </a:prstGeom>
            <a:solidFill>
              <a:srgbClr val="0070C0">
                <a:alpha val="16000"/>
              </a:srgbClr>
            </a:solidFill>
            <a:ln w="12700">
              <a:solidFill>
                <a:srgbClr val="0070C0">
                  <a:alpha val="50000"/>
                </a:srgbClr>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52">
              <a:extLst>
                <a:ext uri="{FF2B5EF4-FFF2-40B4-BE49-F238E27FC236}">
                  <a16:creationId xmlns:a16="http://schemas.microsoft.com/office/drawing/2014/main" id="{3324FBB4-7A2E-E0E6-D8F8-1741D92E2CAB}"/>
                </a:ext>
              </a:extLst>
            </p:cNvPr>
            <p:cNvSpPr txBox="1">
              <a:spLocks noChangeArrowheads="1"/>
            </p:cNvSpPr>
            <p:nvPr/>
          </p:nvSpPr>
          <p:spPr bwMode="auto">
            <a:xfrm>
              <a:off x="9314228" y="3958752"/>
              <a:ext cx="27476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Resistance range for object (whole ML)</a:t>
              </a:r>
              <a:endParaRPr lang="en-US" altLang="ru-RU" sz="2200" dirty="0">
                <a:solidFill>
                  <a:prstClr val="black"/>
                </a:solidFill>
                <a:latin typeface="+mn-lt"/>
              </a:endParaRPr>
            </a:p>
          </p:txBody>
        </p:sp>
      </p:grpSp>
    </p:spTree>
    <p:extLst>
      <p:ext uri="{BB962C8B-B14F-4D97-AF65-F5344CB8AC3E}">
        <p14:creationId xmlns:p14="http://schemas.microsoft.com/office/powerpoint/2010/main" val="17612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0" grpId="0" animBg="1"/>
      <p:bldP spid="34"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ultiTenancy Architecture – lakshaysuri">
            <a:extLst>
              <a:ext uri="{FF2B5EF4-FFF2-40B4-BE49-F238E27FC236}">
                <a16:creationId xmlns:a16="http://schemas.microsoft.com/office/drawing/2014/main" id="{6FFA8D02-E390-00AB-784E-89A51690E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026" y="208547"/>
            <a:ext cx="5215142" cy="239027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9" y="108000"/>
            <a:ext cx="8911959" cy="792000"/>
          </a:xfrm>
        </p:spPr>
        <p:txBody>
          <a:bodyPr/>
          <a:lstStyle/>
          <a:p>
            <a:r>
              <a:rPr lang="en-US" dirty="0"/>
              <a:t>RDMS: Multiple Tenant Support</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166172" y="6238106"/>
            <a:ext cx="4694177" cy="485999"/>
          </a:xfrm>
        </p:spPr>
        <p:txBody>
          <a:bodyPr>
            <a:normAutofit/>
          </a:bodyPr>
          <a:lstStyle/>
          <a:p>
            <a:pPr indent="0">
              <a:buNone/>
            </a:pPr>
            <a:r>
              <a:rPr lang="en-US" sz="1200" b="0" dirty="0">
                <a:solidFill>
                  <a:srgbClr val="0070C0"/>
                </a:solidFill>
                <a:hlinkClick r:id="" action="ppaction://noaction">
                  <a:extLst>
                    <a:ext uri="{A12FA001-AC4F-418D-AE19-62706E023703}">
                      <ahyp:hlinkClr xmlns:ahyp="http://schemas.microsoft.com/office/drawing/2018/hyperlinkcolor" val="tx"/>
                    </a:ext>
                  </a:extLst>
                </a:hlinkClick>
              </a:rPr>
              <a:t>https://en.wikipedia.org/wiki/Multitenancy</a:t>
            </a:r>
            <a:endParaRPr lang="en-US" sz="1200" b="0" dirty="0">
              <a:solidFill>
                <a:srgbClr val="0070C0"/>
              </a:solidFill>
            </a:endParaRPr>
          </a:p>
        </p:txBody>
      </p:sp>
      <p:sp>
        <p:nvSpPr>
          <p:cNvPr id="3" name="TextBox 2">
            <a:extLst>
              <a:ext uri="{FF2B5EF4-FFF2-40B4-BE49-F238E27FC236}">
                <a16:creationId xmlns:a16="http://schemas.microsoft.com/office/drawing/2014/main" id="{70FE16D8-5A76-8BC3-C272-54C282EBD9A4}"/>
              </a:ext>
            </a:extLst>
          </p:cNvPr>
          <p:cNvSpPr txBox="1"/>
          <p:nvPr/>
        </p:nvSpPr>
        <p:spPr>
          <a:xfrm>
            <a:off x="139589" y="891414"/>
            <a:ext cx="11825416" cy="5047536"/>
          </a:xfrm>
          <a:prstGeom prst="rect">
            <a:avLst/>
          </a:prstGeom>
          <a:noFill/>
        </p:spPr>
        <p:txBody>
          <a:bodyPr wrap="square">
            <a:spAutoFit/>
          </a:bodyPr>
          <a:lstStyle/>
          <a:p>
            <a:r>
              <a:rPr lang="en-US" sz="2800" b="1" dirty="0"/>
              <a:t>What is a Tenant?</a:t>
            </a:r>
          </a:p>
          <a:p>
            <a:endParaRPr lang="en-US" sz="1400" b="1" dirty="0"/>
          </a:p>
          <a:p>
            <a:r>
              <a:rPr lang="en-US" sz="1600" b="1" dirty="0"/>
              <a:t>Short answer:</a:t>
            </a:r>
          </a:p>
          <a:p>
            <a:r>
              <a:rPr lang="en-US" sz="1600" dirty="0"/>
              <a:t>Tenant – separate (distinct) instance of a software application that</a:t>
            </a:r>
          </a:p>
          <a:p>
            <a:r>
              <a:rPr lang="en-US" sz="1600" dirty="0"/>
              <a:t>is used by an organization / group of users / consortia.</a:t>
            </a:r>
          </a:p>
          <a:p>
            <a:endParaRPr lang="en-US" sz="1600" b="1" dirty="0"/>
          </a:p>
          <a:p>
            <a:r>
              <a:rPr lang="en-US" sz="1600" b="1" dirty="0"/>
              <a:t>Long answer:</a:t>
            </a:r>
          </a:p>
          <a:p>
            <a:r>
              <a:rPr lang="en-US" sz="1600" dirty="0"/>
              <a:t>Tenant is a customer account that </a:t>
            </a:r>
            <a:r>
              <a:rPr lang="en-US" sz="1600" u="sng" dirty="0"/>
              <a:t>has its own set of users, data, and configuration settings</a:t>
            </a:r>
            <a:r>
              <a:rPr lang="en-US" sz="1600" dirty="0"/>
              <a:t>, and is isolated from other tenants in the same software application. This concept is commonly used in Software as a Service (</a:t>
            </a:r>
            <a:r>
              <a:rPr lang="en-US" sz="1600" b="1" dirty="0"/>
              <a:t>SaaS</a:t>
            </a:r>
            <a:r>
              <a:rPr lang="en-US" sz="1600" dirty="0"/>
              <a:t>) applications, where a single software application is hosted in the cloud and is made available to multiple customers as separate tenants. This allows each customer to have their own instance of the application, with their own data, settings, and customizations, while still sharing the underlying infrastructure and resources of the application.</a:t>
            </a:r>
          </a:p>
          <a:p>
            <a:endParaRPr lang="en-US" sz="1600" dirty="0"/>
          </a:p>
          <a:p>
            <a:r>
              <a:rPr lang="en-US" sz="1600" b="1" dirty="0"/>
              <a:t>Conclusion</a:t>
            </a:r>
            <a:r>
              <a:rPr lang="en-US" sz="1600" dirty="0"/>
              <a:t>:</a:t>
            </a:r>
          </a:p>
          <a:p>
            <a:r>
              <a:rPr lang="en-US" sz="1600" dirty="0"/>
              <a:t>Tenants are useful for separate SFB projects / workgroups / materials data repositories. For example: </a:t>
            </a:r>
          </a:p>
          <a:p>
            <a:pPr marL="1885950" lvl="5" indent="-171450">
              <a:buFont typeface="Arial" panose="020B0604020202020204" pitchFamily="34" charset="0"/>
              <a:buChar char="•"/>
            </a:pPr>
            <a:endParaRPr lang="en-US" sz="1600" b="1" dirty="0"/>
          </a:p>
          <a:p>
            <a:pPr marL="1885950" lvl="5" indent="-171450">
              <a:buFont typeface="Arial" panose="020B0604020202020204" pitchFamily="34" charset="0"/>
              <a:buChar char="•"/>
            </a:pPr>
            <a:r>
              <a:rPr lang="en-US" sz="2400" b="1" dirty="0"/>
              <a:t>MDI</a:t>
            </a:r>
            <a:r>
              <a:rPr lang="en-US" sz="2400" dirty="0"/>
              <a:t>: </a:t>
            </a:r>
            <a:r>
              <a:rPr lang="en-US" sz="2400" dirty="0">
                <a:solidFill>
                  <a:srgbClr val="0070C0"/>
                </a:solidFill>
                <a:hlinkClick r:id="rId4">
                  <a:extLst>
                    <a:ext uri="{A12FA001-AC4F-418D-AE19-62706E023703}">
                      <ahyp:hlinkClr xmlns:ahyp="http://schemas.microsoft.com/office/drawing/2018/hyperlinkcolor" val="tx"/>
                    </a:ext>
                  </a:extLst>
                </a:hlinkClick>
              </a:rPr>
              <a:t>https://</a:t>
            </a:r>
            <a:r>
              <a:rPr lang="en-US" sz="2400" b="1" dirty="0">
                <a:solidFill>
                  <a:srgbClr val="0070C0"/>
                </a:solidFill>
                <a:hlinkClick r:id="rId4">
                  <a:extLst>
                    <a:ext uri="{A12FA001-AC4F-418D-AE19-62706E023703}">
                      <ahyp:hlinkClr xmlns:ahyp="http://schemas.microsoft.com/office/drawing/2018/hyperlinkcolor" val="tx"/>
                    </a:ext>
                  </a:extLst>
                </a:hlinkClick>
              </a:rPr>
              <a:t>mdi</a:t>
            </a:r>
            <a:r>
              <a:rPr lang="en-US" sz="2400" dirty="0">
                <a:solidFill>
                  <a:srgbClr val="0070C0"/>
                </a:solidFill>
                <a:hlinkClick r:id="rId4">
                  <a:extLst>
                    <a:ext uri="{A12FA001-AC4F-418D-AE19-62706E023703}">
                      <ahyp:hlinkClr xmlns:ahyp="http://schemas.microsoft.com/office/drawing/2018/hyperlinkcolor" val="tx"/>
                    </a:ext>
                  </a:extLst>
                </a:hlinkClick>
              </a:rPr>
              <a:t>.matinf.pro</a:t>
            </a:r>
            <a:endParaRPr lang="en-US" sz="2400" dirty="0">
              <a:solidFill>
                <a:srgbClr val="0070C0"/>
              </a:solidFill>
            </a:endParaRPr>
          </a:p>
          <a:p>
            <a:pPr marL="1885950" lvl="5" indent="-171450">
              <a:buFont typeface="Arial" panose="020B0604020202020204" pitchFamily="34" charset="0"/>
              <a:buChar char="•"/>
            </a:pPr>
            <a:endParaRPr lang="en-US" sz="800" dirty="0"/>
          </a:p>
          <a:p>
            <a:pPr marL="1885950" lvl="5" indent="-171450">
              <a:buFont typeface="Arial" panose="020B0604020202020204" pitchFamily="34" charset="0"/>
              <a:buChar char="•"/>
            </a:pPr>
            <a:r>
              <a:rPr lang="en-US" sz="2400" b="1" dirty="0"/>
              <a:t>CRC 1625</a:t>
            </a:r>
            <a:r>
              <a:rPr lang="en-US" sz="2400" dirty="0"/>
              <a:t>: </a:t>
            </a:r>
            <a:r>
              <a:rPr lang="en-US" sz="2400" dirty="0">
                <a:solidFill>
                  <a:srgbClr val="0070C0"/>
                </a:solidFill>
                <a:hlinkClick r:id="rId5">
                  <a:extLst>
                    <a:ext uri="{A12FA001-AC4F-418D-AE19-62706E023703}">
                      <ahyp:hlinkClr xmlns:ahyp="http://schemas.microsoft.com/office/drawing/2018/hyperlinkcolor" val="tx"/>
                    </a:ext>
                  </a:extLst>
                </a:hlinkClick>
              </a:rPr>
              <a:t>https://</a:t>
            </a:r>
            <a:r>
              <a:rPr lang="en-US" sz="2400" b="1" dirty="0">
                <a:solidFill>
                  <a:srgbClr val="0070C0"/>
                </a:solidFill>
                <a:hlinkClick r:id="rId5">
                  <a:extLst>
                    <a:ext uri="{A12FA001-AC4F-418D-AE19-62706E023703}">
                      <ahyp:hlinkClr xmlns:ahyp="http://schemas.microsoft.com/office/drawing/2018/hyperlinkcolor" val="tx"/>
                    </a:ext>
                  </a:extLst>
                </a:hlinkClick>
              </a:rPr>
              <a:t>crc1625</a:t>
            </a:r>
            <a:r>
              <a:rPr lang="en-US" sz="2400" dirty="0">
                <a:solidFill>
                  <a:srgbClr val="0070C0"/>
                </a:solidFill>
                <a:hlinkClick r:id="rId5">
                  <a:extLst>
                    <a:ext uri="{A12FA001-AC4F-418D-AE19-62706E023703}">
                      <ahyp:hlinkClr xmlns:ahyp="http://schemas.microsoft.com/office/drawing/2018/hyperlinkcolor" val="tx"/>
                    </a:ext>
                  </a:extLst>
                </a:hlinkClick>
              </a:rPr>
              <a:t>.mdi.ruhr-uni-bochum.de</a:t>
            </a:r>
            <a:endParaRPr lang="en-US" sz="2400" dirty="0">
              <a:solidFill>
                <a:srgbClr val="0070C0"/>
              </a:solidFill>
            </a:endParaRPr>
          </a:p>
        </p:txBody>
      </p:sp>
      <p:sp>
        <p:nvSpPr>
          <p:cNvPr id="2" name="TextBox 1">
            <a:extLst>
              <a:ext uri="{FF2B5EF4-FFF2-40B4-BE49-F238E27FC236}">
                <a16:creationId xmlns:a16="http://schemas.microsoft.com/office/drawing/2014/main" id="{8D6590BA-3995-1332-54F3-18F5C2F12CA8}"/>
              </a:ext>
            </a:extLst>
          </p:cNvPr>
          <p:cNvSpPr txBox="1"/>
          <p:nvPr/>
        </p:nvSpPr>
        <p:spPr>
          <a:xfrm>
            <a:off x="8886449" y="5769319"/>
            <a:ext cx="3305551" cy="307777"/>
          </a:xfrm>
          <a:prstGeom prst="rect">
            <a:avLst/>
          </a:prstGeom>
          <a:noFill/>
        </p:spPr>
        <p:txBody>
          <a:bodyPr wrap="square">
            <a:spAutoFit/>
          </a:bodyPr>
          <a:lstStyle/>
          <a:p>
            <a:pPr defTabSz="685800"/>
            <a:r>
              <a:rPr lang="en-US" sz="1400" dirty="0">
                <a:solidFill>
                  <a:srgbClr val="003560">
                    <a:lumMod val="75000"/>
                    <a:lumOff val="25000"/>
                  </a:srgbClr>
                </a:solidFill>
                <a:latin typeface="Arial" panose="020B0604020202020204"/>
              </a:rPr>
              <a:t>Every tenant must have a unique URL!</a:t>
            </a:r>
          </a:p>
        </p:txBody>
      </p:sp>
      <p:sp>
        <p:nvSpPr>
          <p:cNvPr id="4" name="Rectangle 3">
            <a:extLst>
              <a:ext uri="{FF2B5EF4-FFF2-40B4-BE49-F238E27FC236}">
                <a16:creationId xmlns:a16="http://schemas.microsoft.com/office/drawing/2014/main" id="{4F8E8B31-2949-5469-89DD-83999D7486AA}"/>
              </a:ext>
            </a:extLst>
          </p:cNvPr>
          <p:cNvSpPr/>
          <p:nvPr/>
        </p:nvSpPr>
        <p:spPr>
          <a:xfrm>
            <a:off x="1889185" y="5391509"/>
            <a:ext cx="6814868" cy="577542"/>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33" dirty="0">
              <a:solidFill>
                <a:prstClr val="white">
                  <a:lumMod val="50000"/>
                </a:prstClr>
              </a:solidFill>
              <a:latin typeface="Arial" panose="020B0604020202020204"/>
            </a:endParaRPr>
          </a:p>
        </p:txBody>
      </p:sp>
    </p:spTree>
    <p:extLst>
      <p:ext uri="{BB962C8B-B14F-4D97-AF65-F5344CB8AC3E}">
        <p14:creationId xmlns:p14="http://schemas.microsoft.com/office/powerpoint/2010/main" val="3400477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u="sng" dirty="0"/>
              <a:t>Use Case</a:t>
            </a:r>
            <a:r>
              <a:rPr lang="en-US" dirty="0"/>
              <a:t>: Sample -&gt; EDX -&gt; Resistance &amp; Search</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199034" y="6246983"/>
            <a:ext cx="3601913" cy="485999"/>
          </a:xfrm>
        </p:spPr>
        <p:txBody>
          <a:bodyPr>
            <a:normAutofit fontScale="70000" lnSpcReduction="20000"/>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https://crc1625.mdi.ruhr-uni-bochum.de/search/?system=Ni-V&amp;typeid=8&amp;Nipctmin=15&amp;Nipctmax=20&amp;pr0name=R&amp;pr0type=Float&amp;pr0min=10000000&amp;pr0max=11111111&amp;prcnt=1</a:t>
            </a:r>
            <a:endParaRPr lang="en-US" b="0" dirty="0">
              <a:solidFill>
                <a:srgbClr val="0070C0"/>
              </a:solidFill>
            </a:endParaRPr>
          </a:p>
          <a:p>
            <a:pPr indent="0">
              <a:buNone/>
            </a:pPr>
            <a:endParaRPr lang="en-US" b="0" dirty="0">
              <a:solidFill>
                <a:srgbClr val="0070C0"/>
              </a:solidFill>
            </a:endParaRPr>
          </a:p>
        </p:txBody>
      </p:sp>
      <p:sp>
        <p:nvSpPr>
          <p:cNvPr id="9" name="TextBox 8">
            <a:extLst>
              <a:ext uri="{FF2B5EF4-FFF2-40B4-BE49-F238E27FC236}">
                <a16:creationId xmlns:a16="http://schemas.microsoft.com/office/drawing/2014/main" id="{2D1A33C2-EF4D-EA40-8982-5B12B3D63E0E}"/>
              </a:ext>
            </a:extLst>
          </p:cNvPr>
          <p:cNvSpPr txBox="1"/>
          <p:nvPr/>
        </p:nvSpPr>
        <p:spPr>
          <a:xfrm>
            <a:off x="302204" y="901722"/>
            <a:ext cx="11685480" cy="1815882"/>
          </a:xfrm>
          <a:prstGeom prst="rect">
            <a:avLst/>
          </a:prstGeom>
          <a:noFill/>
        </p:spPr>
        <p:txBody>
          <a:bodyPr wrap="square">
            <a:spAutoFit/>
          </a:bodyPr>
          <a:lstStyle/>
          <a:p>
            <a:pPr marL="514350" indent="-514350" defTabSz="685800">
              <a:buAutoNum type="arabicParenR"/>
            </a:pPr>
            <a:r>
              <a:rPr lang="en-US" sz="2800" dirty="0">
                <a:solidFill>
                  <a:prstClr val="black"/>
                </a:solidFill>
              </a:rPr>
              <a:t>Create </a:t>
            </a:r>
            <a:r>
              <a:rPr lang="en-US" sz="2800" b="1" dirty="0">
                <a:solidFill>
                  <a:prstClr val="black"/>
                </a:solidFill>
              </a:rPr>
              <a:t>Project</a:t>
            </a:r>
          </a:p>
          <a:p>
            <a:pPr marL="514350" indent="-514350" defTabSz="685800">
              <a:buAutoNum type="arabicParenR"/>
            </a:pPr>
            <a:r>
              <a:rPr lang="en-US" sz="2800" dirty="0">
                <a:solidFill>
                  <a:prstClr val="black"/>
                </a:solidFill>
              </a:rPr>
              <a:t>Add </a:t>
            </a:r>
            <a:r>
              <a:rPr lang="en-US" sz="2800" b="1" dirty="0">
                <a:solidFill>
                  <a:prstClr val="black"/>
                </a:solidFill>
              </a:rPr>
              <a:t>Sample</a:t>
            </a:r>
            <a:r>
              <a:rPr lang="en-US" sz="2800" dirty="0">
                <a:solidFill>
                  <a:prstClr val="black"/>
                </a:solidFill>
              </a:rPr>
              <a:t> to Project</a:t>
            </a:r>
          </a:p>
          <a:p>
            <a:pPr marL="514350" indent="-514350" defTabSz="685800">
              <a:buAutoNum type="arabicParenR"/>
            </a:pPr>
            <a:r>
              <a:rPr lang="en-US" sz="2800" dirty="0">
                <a:solidFill>
                  <a:prstClr val="black"/>
                </a:solidFill>
              </a:rPr>
              <a:t>Add </a:t>
            </a:r>
            <a:r>
              <a:rPr lang="en-US" sz="2800" b="1" dirty="0">
                <a:solidFill>
                  <a:prstClr val="black"/>
                </a:solidFill>
              </a:rPr>
              <a:t>EDX</a:t>
            </a:r>
            <a:r>
              <a:rPr lang="en-US" sz="2800" dirty="0">
                <a:solidFill>
                  <a:prstClr val="black"/>
                </a:solidFill>
              </a:rPr>
              <a:t> document (342 Measurement Areas (MA), i.e. 342 Compositions)</a:t>
            </a:r>
          </a:p>
          <a:p>
            <a:pPr marL="514350" indent="-514350" defTabSz="685800">
              <a:buAutoNum type="arabicParenR"/>
            </a:pPr>
            <a:r>
              <a:rPr lang="en-US" sz="2800" dirty="0">
                <a:solidFill>
                  <a:prstClr val="black"/>
                </a:solidFill>
              </a:rPr>
              <a:t>Add </a:t>
            </a:r>
            <a:r>
              <a:rPr lang="en-US" sz="2800" b="1" dirty="0">
                <a:solidFill>
                  <a:prstClr val="black"/>
                </a:solidFill>
              </a:rPr>
              <a:t>Resistance</a:t>
            </a:r>
            <a:r>
              <a:rPr lang="en-US" sz="2800" dirty="0">
                <a:solidFill>
                  <a:prstClr val="black"/>
                </a:solidFill>
              </a:rPr>
              <a:t> document (associate property values to every MA)</a:t>
            </a:r>
          </a:p>
        </p:txBody>
      </p:sp>
      <p:pic>
        <p:nvPicPr>
          <p:cNvPr id="3" name="Picture 2">
            <a:extLst>
              <a:ext uri="{FF2B5EF4-FFF2-40B4-BE49-F238E27FC236}">
                <a16:creationId xmlns:a16="http://schemas.microsoft.com/office/drawing/2014/main" id="{39E704C7-673F-C81F-5F75-C98705D30490}"/>
              </a:ext>
            </a:extLst>
          </p:cNvPr>
          <p:cNvPicPr>
            <a:picLocks noChangeAspect="1"/>
          </p:cNvPicPr>
          <p:nvPr/>
        </p:nvPicPr>
        <p:blipFill>
          <a:blip r:embed="rId4"/>
          <a:stretch>
            <a:fillRect/>
          </a:stretch>
        </p:blipFill>
        <p:spPr>
          <a:xfrm>
            <a:off x="4380102" y="2797262"/>
            <a:ext cx="7673353" cy="3298742"/>
          </a:xfrm>
          <a:prstGeom prst="rect">
            <a:avLst/>
          </a:prstGeom>
          <a:ln>
            <a:solidFill>
              <a:schemeClr val="accent1"/>
            </a:solidFill>
          </a:ln>
        </p:spPr>
      </p:pic>
      <p:sp>
        <p:nvSpPr>
          <p:cNvPr id="7" name="TextBox 6">
            <a:extLst>
              <a:ext uri="{FF2B5EF4-FFF2-40B4-BE49-F238E27FC236}">
                <a16:creationId xmlns:a16="http://schemas.microsoft.com/office/drawing/2014/main" id="{42805A05-B750-F40B-C6CC-75C198F789D7}"/>
              </a:ext>
            </a:extLst>
          </p:cNvPr>
          <p:cNvSpPr txBox="1"/>
          <p:nvPr/>
        </p:nvSpPr>
        <p:spPr>
          <a:xfrm>
            <a:off x="198913" y="2758620"/>
            <a:ext cx="4194957" cy="3046988"/>
          </a:xfrm>
          <a:prstGeom prst="rect">
            <a:avLst/>
          </a:prstGeom>
          <a:noFill/>
        </p:spPr>
        <p:txBody>
          <a:bodyPr wrap="square">
            <a:spAutoFit/>
          </a:bodyPr>
          <a:lstStyle/>
          <a:p>
            <a:pPr defTabSz="685800"/>
            <a:r>
              <a:rPr lang="en-US" sz="2400" dirty="0">
                <a:solidFill>
                  <a:prstClr val="black"/>
                </a:solidFill>
              </a:rPr>
              <a:t>Search for </a:t>
            </a:r>
            <a:r>
              <a:rPr lang="en-US" sz="2400" b="1" u="sng" dirty="0">
                <a:solidFill>
                  <a:prstClr val="black"/>
                </a:solidFill>
              </a:rPr>
              <a:t>Composition</a:t>
            </a:r>
            <a:r>
              <a:rPr lang="en-US" sz="2400" u="sng" dirty="0">
                <a:solidFill>
                  <a:prstClr val="black"/>
                </a:solidFill>
              </a:rPr>
              <a:t> with a given </a:t>
            </a:r>
            <a:r>
              <a:rPr lang="en-US" sz="2400" b="1" u="sng" dirty="0">
                <a:solidFill>
                  <a:prstClr val="black"/>
                </a:solidFill>
              </a:rPr>
              <a:t>Resistance</a:t>
            </a:r>
          </a:p>
          <a:p>
            <a:pPr marL="457200" indent="-457200" defTabSz="685800">
              <a:buFont typeface="Arial" panose="020B0604020202020204" pitchFamily="34" charset="0"/>
              <a:buChar char="•"/>
            </a:pPr>
            <a:r>
              <a:rPr lang="en-US" sz="2400" dirty="0">
                <a:solidFill>
                  <a:prstClr val="black"/>
                </a:solidFill>
              </a:rPr>
              <a:t>Composition – object representing one of 342 measurement area</a:t>
            </a:r>
          </a:p>
          <a:p>
            <a:pPr marL="457200" indent="-457200" defTabSz="685800">
              <a:buFont typeface="Arial" panose="020B0604020202020204" pitchFamily="34" charset="0"/>
              <a:buChar char="•"/>
            </a:pPr>
            <a:r>
              <a:rPr lang="en-US" sz="2400" dirty="0">
                <a:solidFill>
                  <a:prstClr val="black"/>
                </a:solidFill>
              </a:rPr>
              <a:t>Container for other properties, associated with a certain measurement area</a:t>
            </a:r>
          </a:p>
        </p:txBody>
      </p:sp>
    </p:spTree>
    <p:extLst>
      <p:ext uri="{BB962C8B-B14F-4D97-AF65-F5344CB8AC3E}">
        <p14:creationId xmlns:p14="http://schemas.microsoft.com/office/powerpoint/2010/main" val="4246623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initialisation</a:t>
            </a:r>
          </a:p>
        </p:txBody>
      </p:sp>
      <p:pic>
        <p:nvPicPr>
          <p:cNvPr id="3" name="Picture 2">
            <a:extLst>
              <a:ext uri="{FF2B5EF4-FFF2-40B4-BE49-F238E27FC236}">
                <a16:creationId xmlns:a16="http://schemas.microsoft.com/office/drawing/2014/main" id="{D7C6AFA3-2867-101C-BB03-AD950662EB05}"/>
              </a:ext>
            </a:extLst>
          </p:cNvPr>
          <p:cNvPicPr>
            <a:picLocks noChangeAspect="1"/>
          </p:cNvPicPr>
          <p:nvPr/>
        </p:nvPicPr>
        <p:blipFill>
          <a:blip r:embed="rId3"/>
          <a:stretch>
            <a:fillRect/>
          </a:stretch>
        </p:blipFill>
        <p:spPr>
          <a:xfrm>
            <a:off x="476690" y="1121143"/>
            <a:ext cx="1933845" cy="1219370"/>
          </a:xfrm>
          <a:prstGeom prst="rect">
            <a:avLst/>
          </a:prstGeom>
        </p:spPr>
      </p:pic>
      <p:sp>
        <p:nvSpPr>
          <p:cNvPr id="4" name="TextBox 3">
            <a:extLst>
              <a:ext uri="{FF2B5EF4-FFF2-40B4-BE49-F238E27FC236}">
                <a16:creationId xmlns:a16="http://schemas.microsoft.com/office/drawing/2014/main" id="{2D0E2867-D0D9-2698-A529-DFCA6B777B20}"/>
              </a:ext>
            </a:extLst>
          </p:cNvPr>
          <p:cNvSpPr txBox="1"/>
          <p:nvPr/>
        </p:nvSpPr>
        <p:spPr>
          <a:xfrm>
            <a:off x="176866" y="758016"/>
            <a:ext cx="11861059" cy="1938992"/>
          </a:xfrm>
          <a:prstGeom prst="rect">
            <a:avLst/>
          </a:prstGeom>
          <a:noFill/>
        </p:spPr>
        <p:txBody>
          <a:bodyPr wrap="square">
            <a:spAutoFit/>
          </a:bodyPr>
          <a:lstStyle/>
          <a:p>
            <a:pPr marL="457200" indent="-457200">
              <a:buAutoNum type="arabicParenR"/>
            </a:pPr>
            <a:r>
              <a:rPr lang="en-US" sz="2200" dirty="0"/>
              <a:t>In “physically transferrable” objects (samples), find a green handover button</a:t>
            </a:r>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3200" dirty="0"/>
          </a:p>
          <a:p>
            <a:pPr marL="457200" indent="-457200">
              <a:buAutoNum type="arabicParenR"/>
            </a:pPr>
            <a:r>
              <a:rPr lang="en-US" sz="2200" dirty="0"/>
              <a:t>Select the recipient and press a blue button. </a:t>
            </a:r>
          </a:p>
        </p:txBody>
      </p:sp>
      <p:pic>
        <p:nvPicPr>
          <p:cNvPr id="7" name="Picture 6">
            <a:extLst>
              <a:ext uri="{FF2B5EF4-FFF2-40B4-BE49-F238E27FC236}">
                <a16:creationId xmlns:a16="http://schemas.microsoft.com/office/drawing/2014/main" id="{DEA3C5C6-DB55-5369-4AF7-40FA292FF134}"/>
              </a:ext>
            </a:extLst>
          </p:cNvPr>
          <p:cNvPicPr>
            <a:picLocks noChangeAspect="1"/>
          </p:cNvPicPr>
          <p:nvPr/>
        </p:nvPicPr>
        <p:blipFill>
          <a:blip r:embed="rId4"/>
          <a:stretch>
            <a:fillRect/>
          </a:stretch>
        </p:blipFill>
        <p:spPr>
          <a:xfrm>
            <a:off x="314422" y="2660802"/>
            <a:ext cx="3333107" cy="3429123"/>
          </a:xfrm>
          <a:prstGeom prst="rect">
            <a:avLst/>
          </a:prstGeom>
          <a:ln>
            <a:solidFill>
              <a:srgbClr val="0070C0"/>
            </a:solidFill>
          </a:ln>
        </p:spPr>
      </p:pic>
      <p:pic>
        <p:nvPicPr>
          <p:cNvPr id="13" name="Picture 12">
            <a:extLst>
              <a:ext uri="{FF2B5EF4-FFF2-40B4-BE49-F238E27FC236}">
                <a16:creationId xmlns:a16="http://schemas.microsoft.com/office/drawing/2014/main" id="{166853BB-335E-12D4-5F67-94F02BD49609}"/>
              </a:ext>
            </a:extLst>
          </p:cNvPr>
          <p:cNvPicPr>
            <a:picLocks noChangeAspect="1"/>
          </p:cNvPicPr>
          <p:nvPr/>
        </p:nvPicPr>
        <p:blipFill>
          <a:blip r:embed="rId5"/>
          <a:stretch>
            <a:fillRect/>
          </a:stretch>
        </p:blipFill>
        <p:spPr>
          <a:xfrm>
            <a:off x="6876650" y="1948702"/>
            <a:ext cx="4266971" cy="3581713"/>
          </a:xfrm>
          <a:prstGeom prst="rect">
            <a:avLst/>
          </a:prstGeom>
          <a:ln>
            <a:solidFill>
              <a:srgbClr val="0070C0"/>
            </a:solidFill>
          </a:ln>
        </p:spPr>
      </p:pic>
      <p:sp>
        <p:nvSpPr>
          <p:cNvPr id="14" name="Line 36">
            <a:extLst>
              <a:ext uri="{FF2B5EF4-FFF2-40B4-BE49-F238E27FC236}">
                <a16:creationId xmlns:a16="http://schemas.microsoft.com/office/drawing/2014/main" id="{FDA1EEBA-1651-0686-FBB3-5D878A8A012B}"/>
              </a:ext>
            </a:extLst>
          </p:cNvPr>
          <p:cNvSpPr>
            <a:spLocks noChangeShapeType="1"/>
          </p:cNvSpPr>
          <p:nvPr/>
        </p:nvSpPr>
        <p:spPr bwMode="auto">
          <a:xfrm flipH="1">
            <a:off x="1708219" y="2972302"/>
            <a:ext cx="5154804" cy="55266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6" name="TextBox 15">
            <a:extLst>
              <a:ext uri="{FF2B5EF4-FFF2-40B4-BE49-F238E27FC236}">
                <a16:creationId xmlns:a16="http://schemas.microsoft.com/office/drawing/2014/main" id="{62EEC7C8-15FD-EDE2-ED79-F6BBDDFFD6E0}"/>
              </a:ext>
            </a:extLst>
          </p:cNvPr>
          <p:cNvSpPr txBox="1"/>
          <p:nvPr/>
        </p:nvSpPr>
        <p:spPr>
          <a:xfrm rot="21203749">
            <a:off x="3750547" y="2812757"/>
            <a:ext cx="1745901" cy="369332"/>
          </a:xfrm>
          <a:prstGeom prst="rect">
            <a:avLst/>
          </a:prstGeom>
          <a:noFill/>
        </p:spPr>
        <p:txBody>
          <a:bodyPr wrap="square">
            <a:spAutoFit/>
          </a:bodyPr>
          <a:lstStyle/>
          <a:p>
            <a:r>
              <a:rPr lang="en-US" sz="1800" dirty="0"/>
              <a:t>Select recipient</a:t>
            </a:r>
            <a:endParaRPr lang="en-US" dirty="0"/>
          </a:p>
        </p:txBody>
      </p:sp>
      <p:sp>
        <p:nvSpPr>
          <p:cNvPr id="17" name="Line 36">
            <a:extLst>
              <a:ext uri="{FF2B5EF4-FFF2-40B4-BE49-F238E27FC236}">
                <a16:creationId xmlns:a16="http://schemas.microsoft.com/office/drawing/2014/main" id="{4853E815-8544-F2EE-0127-E61E53D6F1F5}"/>
              </a:ext>
            </a:extLst>
          </p:cNvPr>
          <p:cNvSpPr>
            <a:spLocks noChangeShapeType="1"/>
          </p:cNvSpPr>
          <p:nvPr/>
        </p:nvSpPr>
        <p:spPr bwMode="auto">
          <a:xfrm flipH="1">
            <a:off x="1257718" y="4147960"/>
            <a:ext cx="4901922" cy="61964"/>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8" name="TextBox 17">
            <a:extLst>
              <a:ext uri="{FF2B5EF4-FFF2-40B4-BE49-F238E27FC236}">
                <a16:creationId xmlns:a16="http://schemas.microsoft.com/office/drawing/2014/main" id="{3A030D1A-E972-7368-3879-2B9F8D4EBA18}"/>
              </a:ext>
            </a:extLst>
          </p:cNvPr>
          <p:cNvSpPr txBox="1"/>
          <p:nvPr/>
        </p:nvSpPr>
        <p:spPr>
          <a:xfrm>
            <a:off x="3705699" y="3810057"/>
            <a:ext cx="3653488" cy="369332"/>
          </a:xfrm>
          <a:prstGeom prst="rect">
            <a:avLst/>
          </a:prstGeom>
          <a:noFill/>
        </p:spPr>
        <p:txBody>
          <a:bodyPr wrap="square">
            <a:spAutoFit/>
          </a:bodyPr>
          <a:lstStyle/>
          <a:p>
            <a:r>
              <a:rPr lang="en-US" sz="1800" dirty="0"/>
              <a:t>Specify Amount (optional)</a:t>
            </a:r>
            <a:endParaRPr lang="en-US" dirty="0"/>
          </a:p>
        </p:txBody>
      </p:sp>
      <p:sp>
        <p:nvSpPr>
          <p:cNvPr id="19" name="Line 36">
            <a:extLst>
              <a:ext uri="{FF2B5EF4-FFF2-40B4-BE49-F238E27FC236}">
                <a16:creationId xmlns:a16="http://schemas.microsoft.com/office/drawing/2014/main" id="{54FA15C2-93A1-623B-28D6-7002F487FC52}"/>
              </a:ext>
            </a:extLst>
          </p:cNvPr>
          <p:cNvSpPr>
            <a:spLocks noChangeShapeType="1"/>
          </p:cNvSpPr>
          <p:nvPr/>
        </p:nvSpPr>
        <p:spPr bwMode="auto">
          <a:xfrm flipH="1">
            <a:off x="1259393" y="5053985"/>
            <a:ext cx="4901922" cy="61964"/>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20" name="TextBox 19">
            <a:extLst>
              <a:ext uri="{FF2B5EF4-FFF2-40B4-BE49-F238E27FC236}">
                <a16:creationId xmlns:a16="http://schemas.microsoft.com/office/drawing/2014/main" id="{22AA3986-D636-EF8C-EFD5-B5CAA1949CC9}"/>
              </a:ext>
            </a:extLst>
          </p:cNvPr>
          <p:cNvSpPr txBox="1"/>
          <p:nvPr/>
        </p:nvSpPr>
        <p:spPr>
          <a:xfrm>
            <a:off x="3697325" y="4695987"/>
            <a:ext cx="3653488" cy="369332"/>
          </a:xfrm>
          <a:prstGeom prst="rect">
            <a:avLst/>
          </a:prstGeom>
          <a:noFill/>
        </p:spPr>
        <p:txBody>
          <a:bodyPr wrap="square">
            <a:spAutoFit/>
          </a:bodyPr>
          <a:lstStyle/>
          <a:p>
            <a:r>
              <a:rPr lang="en-US" sz="1800" dirty="0"/>
              <a:t>Specify Comments</a:t>
            </a:r>
            <a:endParaRPr lang="en-US" dirty="0"/>
          </a:p>
        </p:txBody>
      </p:sp>
      <p:sp>
        <p:nvSpPr>
          <p:cNvPr id="21" name="Line 36">
            <a:extLst>
              <a:ext uri="{FF2B5EF4-FFF2-40B4-BE49-F238E27FC236}">
                <a16:creationId xmlns:a16="http://schemas.microsoft.com/office/drawing/2014/main" id="{CD465F2B-6AAC-77EE-5E7D-8BDBE7D4587E}"/>
              </a:ext>
            </a:extLst>
          </p:cNvPr>
          <p:cNvSpPr>
            <a:spLocks noChangeShapeType="1"/>
          </p:cNvSpPr>
          <p:nvPr/>
        </p:nvSpPr>
        <p:spPr bwMode="auto">
          <a:xfrm flipH="1">
            <a:off x="3531995" y="5876275"/>
            <a:ext cx="2627645" cy="2511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22" name="TextBox 21">
            <a:extLst>
              <a:ext uri="{FF2B5EF4-FFF2-40B4-BE49-F238E27FC236}">
                <a16:creationId xmlns:a16="http://schemas.microsoft.com/office/drawing/2014/main" id="{D6AAF461-DA99-F7E3-8C74-47A61C7880D1}"/>
              </a:ext>
            </a:extLst>
          </p:cNvPr>
          <p:cNvSpPr txBox="1"/>
          <p:nvPr/>
        </p:nvSpPr>
        <p:spPr>
          <a:xfrm>
            <a:off x="4613400" y="5511579"/>
            <a:ext cx="2289818" cy="369332"/>
          </a:xfrm>
          <a:prstGeom prst="rect">
            <a:avLst/>
          </a:prstGeom>
          <a:noFill/>
        </p:spPr>
        <p:txBody>
          <a:bodyPr wrap="square">
            <a:spAutoFit/>
          </a:bodyPr>
          <a:lstStyle/>
          <a:p>
            <a:r>
              <a:rPr lang="en-US" sz="1800" dirty="0"/>
              <a:t>click</a:t>
            </a:r>
            <a:endParaRPr lang="en-US" dirty="0"/>
          </a:p>
        </p:txBody>
      </p:sp>
    </p:spTree>
    <p:extLst>
      <p:ext uri="{BB962C8B-B14F-4D97-AF65-F5344CB8AC3E}">
        <p14:creationId xmlns:p14="http://schemas.microsoft.com/office/powerpoint/2010/main" val="2089115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0E2867-D0D9-2698-A529-DFCA6B777B20}"/>
              </a:ext>
            </a:extLst>
          </p:cNvPr>
          <p:cNvSpPr txBox="1"/>
          <p:nvPr/>
        </p:nvSpPr>
        <p:spPr>
          <a:xfrm>
            <a:off x="85753" y="724370"/>
            <a:ext cx="11861059" cy="2985433"/>
          </a:xfrm>
          <a:prstGeom prst="rect">
            <a:avLst/>
          </a:prstGeom>
          <a:noFill/>
          <a:ln>
            <a:noFill/>
          </a:ln>
        </p:spPr>
        <p:txBody>
          <a:bodyPr wrap="square">
            <a:spAutoFit/>
          </a:bodyPr>
          <a:lstStyle/>
          <a:p>
            <a:pPr marL="457200" indent="-457200">
              <a:buAutoNum type="arabicParenR"/>
            </a:pPr>
            <a:r>
              <a:rPr lang="en-US" sz="2200" dirty="0"/>
              <a:t>Handover event is created</a:t>
            </a:r>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1200" dirty="0"/>
          </a:p>
          <a:p>
            <a:pPr marL="457200" indent="-457200">
              <a:buAutoNum type="arabicParenR"/>
            </a:pPr>
            <a:r>
              <a:rPr lang="en-US" sz="2200" dirty="0"/>
              <a:t>Recipient is notified by e-mail</a:t>
            </a:r>
          </a:p>
          <a:p>
            <a:endParaRPr lang="en-US" sz="2200" dirty="0"/>
          </a:p>
        </p:txBody>
      </p:sp>
      <p:pic>
        <p:nvPicPr>
          <p:cNvPr id="9" name="Picture 8">
            <a:extLst>
              <a:ext uri="{FF2B5EF4-FFF2-40B4-BE49-F238E27FC236}">
                <a16:creationId xmlns:a16="http://schemas.microsoft.com/office/drawing/2014/main" id="{B30741C3-EA2E-9DAC-A257-8811E0979B25}"/>
              </a:ext>
            </a:extLst>
          </p:cNvPr>
          <p:cNvPicPr>
            <a:picLocks noChangeAspect="1"/>
          </p:cNvPicPr>
          <p:nvPr/>
        </p:nvPicPr>
        <p:blipFill>
          <a:blip r:embed="rId3"/>
          <a:stretch>
            <a:fillRect/>
          </a:stretch>
        </p:blipFill>
        <p:spPr>
          <a:xfrm>
            <a:off x="557967" y="1121462"/>
            <a:ext cx="7021729" cy="1828949"/>
          </a:xfrm>
          <a:prstGeom prst="rect">
            <a:avLst/>
          </a:prstGeom>
          <a:ln>
            <a:solidFill>
              <a:srgbClr val="0070C0"/>
            </a:solidFill>
          </a:ln>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delivering / delivered</a:t>
            </a:r>
          </a:p>
        </p:txBody>
      </p:sp>
      <p:pic>
        <p:nvPicPr>
          <p:cNvPr id="6" name="Picture 5">
            <a:extLst>
              <a:ext uri="{FF2B5EF4-FFF2-40B4-BE49-F238E27FC236}">
                <a16:creationId xmlns:a16="http://schemas.microsoft.com/office/drawing/2014/main" id="{884D2AF3-C070-06A2-D581-01EAE85838C2}"/>
              </a:ext>
            </a:extLst>
          </p:cNvPr>
          <p:cNvPicPr>
            <a:picLocks noChangeAspect="1"/>
          </p:cNvPicPr>
          <p:nvPr/>
        </p:nvPicPr>
        <p:blipFill>
          <a:blip r:embed="rId4"/>
          <a:stretch>
            <a:fillRect/>
          </a:stretch>
        </p:blipFill>
        <p:spPr>
          <a:xfrm>
            <a:off x="562632" y="3346553"/>
            <a:ext cx="5948701" cy="2734484"/>
          </a:xfrm>
          <a:prstGeom prst="rect">
            <a:avLst/>
          </a:prstGeom>
          <a:ln>
            <a:solidFill>
              <a:srgbClr val="0070C0"/>
            </a:solidFill>
          </a:ln>
        </p:spPr>
      </p:pic>
      <p:sp>
        <p:nvSpPr>
          <p:cNvPr id="8" name="Line 36">
            <a:extLst>
              <a:ext uri="{FF2B5EF4-FFF2-40B4-BE49-F238E27FC236}">
                <a16:creationId xmlns:a16="http://schemas.microsoft.com/office/drawing/2014/main" id="{8D43A409-5E0F-BEB2-C359-E5BE78AD5C63}"/>
              </a:ext>
            </a:extLst>
          </p:cNvPr>
          <p:cNvSpPr>
            <a:spLocks noChangeShapeType="1"/>
          </p:cNvSpPr>
          <p:nvPr/>
        </p:nvSpPr>
        <p:spPr bwMode="auto">
          <a:xfrm flipH="1">
            <a:off x="7144377" y="1758462"/>
            <a:ext cx="1788607" cy="63304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Line 36">
            <a:extLst>
              <a:ext uri="{FF2B5EF4-FFF2-40B4-BE49-F238E27FC236}">
                <a16:creationId xmlns:a16="http://schemas.microsoft.com/office/drawing/2014/main" id="{7B7C88E7-5FEB-57C5-5206-B75AE52100D7}"/>
              </a:ext>
            </a:extLst>
          </p:cNvPr>
          <p:cNvSpPr>
            <a:spLocks noChangeShapeType="1"/>
          </p:cNvSpPr>
          <p:nvPr/>
        </p:nvSpPr>
        <p:spPr bwMode="auto">
          <a:xfrm flipV="1">
            <a:off x="3322320" y="2833635"/>
            <a:ext cx="2706690" cy="2693405"/>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3" name="TextBox 12">
            <a:extLst>
              <a:ext uri="{FF2B5EF4-FFF2-40B4-BE49-F238E27FC236}">
                <a16:creationId xmlns:a16="http://schemas.microsoft.com/office/drawing/2014/main" id="{B850580D-6E14-8E82-A627-533F6A6A73FC}"/>
              </a:ext>
            </a:extLst>
          </p:cNvPr>
          <p:cNvSpPr txBox="1"/>
          <p:nvPr/>
        </p:nvSpPr>
        <p:spPr>
          <a:xfrm>
            <a:off x="9056076" y="1207031"/>
            <a:ext cx="2881365" cy="1107996"/>
          </a:xfrm>
          <a:prstGeom prst="rect">
            <a:avLst/>
          </a:prstGeom>
          <a:noFill/>
        </p:spPr>
        <p:txBody>
          <a:bodyPr wrap="square">
            <a:spAutoFit/>
          </a:bodyPr>
          <a:lstStyle/>
          <a:p>
            <a:r>
              <a:rPr lang="en-US" sz="2200" dirty="0"/>
              <a:t>3) Recipient should add comments and confirm the handover.</a:t>
            </a:r>
          </a:p>
        </p:txBody>
      </p:sp>
      <p:pic>
        <p:nvPicPr>
          <p:cNvPr id="15" name="Picture 14">
            <a:extLst>
              <a:ext uri="{FF2B5EF4-FFF2-40B4-BE49-F238E27FC236}">
                <a16:creationId xmlns:a16="http://schemas.microsoft.com/office/drawing/2014/main" id="{62C4ED7E-004F-C327-715C-2D284BD2562B}"/>
              </a:ext>
            </a:extLst>
          </p:cNvPr>
          <p:cNvPicPr>
            <a:picLocks noChangeAspect="1"/>
          </p:cNvPicPr>
          <p:nvPr/>
        </p:nvPicPr>
        <p:blipFill>
          <a:blip r:embed="rId5"/>
          <a:stretch>
            <a:fillRect/>
          </a:stretch>
        </p:blipFill>
        <p:spPr>
          <a:xfrm>
            <a:off x="7030411" y="4330840"/>
            <a:ext cx="5077429" cy="934496"/>
          </a:xfrm>
          <a:prstGeom prst="rect">
            <a:avLst/>
          </a:prstGeom>
          <a:ln>
            <a:solidFill>
              <a:srgbClr val="0070C0"/>
            </a:solidFill>
          </a:ln>
        </p:spPr>
      </p:pic>
      <p:sp>
        <p:nvSpPr>
          <p:cNvPr id="16" name="TextBox 15">
            <a:extLst>
              <a:ext uri="{FF2B5EF4-FFF2-40B4-BE49-F238E27FC236}">
                <a16:creationId xmlns:a16="http://schemas.microsoft.com/office/drawing/2014/main" id="{61E4A87C-332A-2D55-B28C-C44D567DFB2D}"/>
              </a:ext>
            </a:extLst>
          </p:cNvPr>
          <p:cNvSpPr txBox="1"/>
          <p:nvPr/>
        </p:nvSpPr>
        <p:spPr>
          <a:xfrm>
            <a:off x="8641583" y="3881566"/>
            <a:ext cx="2813538" cy="430887"/>
          </a:xfrm>
          <a:prstGeom prst="rect">
            <a:avLst/>
          </a:prstGeom>
          <a:noFill/>
        </p:spPr>
        <p:txBody>
          <a:bodyPr wrap="square">
            <a:spAutoFit/>
          </a:bodyPr>
          <a:lstStyle/>
          <a:p>
            <a:r>
              <a:rPr lang="en-US" sz="2200" dirty="0"/>
              <a:t>4) Confirmed</a:t>
            </a:r>
          </a:p>
        </p:txBody>
      </p:sp>
      <p:sp>
        <p:nvSpPr>
          <p:cNvPr id="17" name="TextBox 16">
            <a:extLst>
              <a:ext uri="{FF2B5EF4-FFF2-40B4-BE49-F238E27FC236}">
                <a16:creationId xmlns:a16="http://schemas.microsoft.com/office/drawing/2014/main" id="{64D6D472-00C3-A5F7-7A94-6277F8EB87F2}"/>
              </a:ext>
            </a:extLst>
          </p:cNvPr>
          <p:cNvSpPr txBox="1"/>
          <p:nvPr/>
        </p:nvSpPr>
        <p:spPr>
          <a:xfrm>
            <a:off x="7023798" y="5259864"/>
            <a:ext cx="4250453" cy="430887"/>
          </a:xfrm>
          <a:prstGeom prst="rect">
            <a:avLst/>
          </a:prstGeom>
          <a:noFill/>
        </p:spPr>
        <p:txBody>
          <a:bodyPr wrap="square">
            <a:spAutoFit/>
          </a:bodyPr>
          <a:lstStyle/>
          <a:p>
            <a:r>
              <a:rPr lang="en-US" sz="2200" dirty="0"/>
              <a:t>+ e-mail notification for sender</a:t>
            </a:r>
          </a:p>
        </p:txBody>
      </p:sp>
    </p:spTree>
    <p:extLst>
      <p:ext uri="{BB962C8B-B14F-4D97-AF65-F5344CB8AC3E}">
        <p14:creationId xmlns:p14="http://schemas.microsoft.com/office/powerpoint/2010/main" val="755878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user overview</a:t>
            </a:r>
          </a:p>
        </p:txBody>
      </p:sp>
      <p:pic>
        <p:nvPicPr>
          <p:cNvPr id="3" name="Picture 2">
            <a:extLst>
              <a:ext uri="{FF2B5EF4-FFF2-40B4-BE49-F238E27FC236}">
                <a16:creationId xmlns:a16="http://schemas.microsoft.com/office/drawing/2014/main" id="{F95B4DC9-B2A6-EE7C-976A-62B2AE4801AD}"/>
              </a:ext>
            </a:extLst>
          </p:cNvPr>
          <p:cNvPicPr>
            <a:picLocks noChangeAspect="1"/>
          </p:cNvPicPr>
          <p:nvPr/>
        </p:nvPicPr>
        <p:blipFill>
          <a:blip r:embed="rId3"/>
          <a:stretch>
            <a:fillRect/>
          </a:stretch>
        </p:blipFill>
        <p:spPr>
          <a:xfrm>
            <a:off x="302347" y="773722"/>
            <a:ext cx="8364134" cy="5299627"/>
          </a:xfrm>
          <a:prstGeom prst="rect">
            <a:avLst/>
          </a:prstGeom>
          <a:ln>
            <a:solidFill>
              <a:srgbClr val="0070C0"/>
            </a:solidFill>
          </a:ln>
        </p:spPr>
      </p:pic>
      <p:sp>
        <p:nvSpPr>
          <p:cNvPr id="7" name="Text Placeholder 5">
            <a:extLst>
              <a:ext uri="{FF2B5EF4-FFF2-40B4-BE49-F238E27FC236}">
                <a16:creationId xmlns:a16="http://schemas.microsoft.com/office/drawing/2014/main" id="{B1FF549E-6348-D7F6-F6C4-36B4780828D5}"/>
              </a:ext>
            </a:extLst>
          </p:cNvPr>
          <p:cNvSpPr>
            <a:spLocks noGrp="1"/>
          </p:cNvSpPr>
          <p:nvPr>
            <p:ph type="body" sz="quarter" idx="13"/>
          </p:nvPr>
        </p:nvSpPr>
        <p:spPr>
          <a:xfrm>
            <a:off x="6354147" y="6362393"/>
            <a:ext cx="4577937" cy="485999"/>
          </a:xfrm>
        </p:spPr>
        <p:txBody>
          <a:bodyPr/>
          <a:lstStyle/>
          <a:p>
            <a:pPr indent="0">
              <a:buNone/>
            </a:pPr>
            <a:r>
              <a:rPr lang="en-US" b="0" dirty="0">
                <a:solidFill>
                  <a:srgbClr val="0070C0"/>
                </a:solidFill>
                <a:hlinkClick r:id="rId4">
                  <a:extLst>
                    <a:ext uri="{A12FA001-AC4F-418D-AE19-62706E023703}">
                      <ahyp:hlinkClr xmlns:ahyp="http://schemas.microsoft.com/office/drawing/2018/hyperlinkcolor" val="tx"/>
                    </a:ext>
                  </a:extLst>
                </a:hlinkClick>
              </a:rPr>
              <a:t>https://crc247.mdi.ruhr-uni-bochum.de/handover</a:t>
            </a:r>
            <a:endParaRPr lang="en-US" b="0" dirty="0">
              <a:solidFill>
                <a:srgbClr val="0070C0"/>
              </a:solidFill>
            </a:endParaRPr>
          </a:p>
        </p:txBody>
      </p:sp>
      <p:sp>
        <p:nvSpPr>
          <p:cNvPr id="11" name="Line 36">
            <a:extLst>
              <a:ext uri="{FF2B5EF4-FFF2-40B4-BE49-F238E27FC236}">
                <a16:creationId xmlns:a16="http://schemas.microsoft.com/office/drawing/2014/main" id="{E67A45B9-AB56-1435-68C2-B083240EEA58}"/>
              </a:ext>
            </a:extLst>
          </p:cNvPr>
          <p:cNvSpPr>
            <a:spLocks noChangeShapeType="1"/>
          </p:cNvSpPr>
          <p:nvPr/>
        </p:nvSpPr>
        <p:spPr bwMode="auto">
          <a:xfrm flipH="1">
            <a:off x="8680047" y="2568539"/>
            <a:ext cx="3083863" cy="33778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2" name="TextBox 11">
            <a:extLst>
              <a:ext uri="{FF2B5EF4-FFF2-40B4-BE49-F238E27FC236}">
                <a16:creationId xmlns:a16="http://schemas.microsoft.com/office/drawing/2014/main" id="{10146EE3-6F99-09EC-4A7C-8B1469C1A726}"/>
              </a:ext>
            </a:extLst>
          </p:cNvPr>
          <p:cNvSpPr txBox="1"/>
          <p:nvPr/>
        </p:nvSpPr>
        <p:spPr>
          <a:xfrm>
            <a:off x="9782113" y="2218783"/>
            <a:ext cx="1149591" cy="369332"/>
          </a:xfrm>
          <a:prstGeom prst="rect">
            <a:avLst/>
          </a:prstGeom>
          <a:noFill/>
        </p:spPr>
        <p:txBody>
          <a:bodyPr wrap="square">
            <a:spAutoFit/>
          </a:bodyPr>
          <a:lstStyle/>
          <a:p>
            <a:r>
              <a:rPr lang="en-US" sz="1800" dirty="0"/>
              <a:t>Incoming</a:t>
            </a:r>
            <a:endParaRPr lang="en-US" dirty="0"/>
          </a:p>
        </p:txBody>
      </p:sp>
      <p:sp>
        <p:nvSpPr>
          <p:cNvPr id="14" name="Line 36">
            <a:extLst>
              <a:ext uri="{FF2B5EF4-FFF2-40B4-BE49-F238E27FC236}">
                <a16:creationId xmlns:a16="http://schemas.microsoft.com/office/drawing/2014/main" id="{EB89CA63-D310-885F-7F9B-8D0F1B5BBF63}"/>
              </a:ext>
            </a:extLst>
          </p:cNvPr>
          <p:cNvSpPr>
            <a:spLocks noChangeShapeType="1"/>
          </p:cNvSpPr>
          <p:nvPr/>
        </p:nvSpPr>
        <p:spPr bwMode="auto">
          <a:xfrm flipH="1">
            <a:off x="8719431" y="4816867"/>
            <a:ext cx="3083863" cy="33778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8" name="TextBox 17">
            <a:extLst>
              <a:ext uri="{FF2B5EF4-FFF2-40B4-BE49-F238E27FC236}">
                <a16:creationId xmlns:a16="http://schemas.microsoft.com/office/drawing/2014/main" id="{ACD064A2-FD72-491B-E944-6142680A6399}"/>
              </a:ext>
            </a:extLst>
          </p:cNvPr>
          <p:cNvSpPr txBox="1"/>
          <p:nvPr/>
        </p:nvSpPr>
        <p:spPr>
          <a:xfrm>
            <a:off x="9821497" y="4467111"/>
            <a:ext cx="1418431" cy="369332"/>
          </a:xfrm>
          <a:prstGeom prst="rect">
            <a:avLst/>
          </a:prstGeom>
          <a:noFill/>
        </p:spPr>
        <p:txBody>
          <a:bodyPr wrap="square">
            <a:spAutoFit/>
          </a:bodyPr>
          <a:lstStyle/>
          <a:p>
            <a:r>
              <a:rPr lang="en-US" sz="1800" dirty="0"/>
              <a:t>Outcoming</a:t>
            </a:r>
            <a:endParaRPr lang="en-US" dirty="0"/>
          </a:p>
        </p:txBody>
      </p:sp>
    </p:spTree>
    <p:extLst>
      <p:ext uri="{BB962C8B-B14F-4D97-AF65-F5344CB8AC3E}">
        <p14:creationId xmlns:p14="http://schemas.microsoft.com/office/powerpoint/2010/main" val="3981312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project overview</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382139" y="6362393"/>
            <a:ext cx="4549945"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https://crc247.mdi.ruhr-uni-bochum.de/rubric/area-c_c03</a:t>
            </a:r>
            <a:endParaRPr lang="en-US" b="0" dirty="0">
              <a:solidFill>
                <a:srgbClr val="0070C0"/>
              </a:solidFill>
            </a:endParaRPr>
          </a:p>
        </p:txBody>
      </p:sp>
      <p:pic>
        <p:nvPicPr>
          <p:cNvPr id="6" name="Picture 5">
            <a:extLst>
              <a:ext uri="{FF2B5EF4-FFF2-40B4-BE49-F238E27FC236}">
                <a16:creationId xmlns:a16="http://schemas.microsoft.com/office/drawing/2014/main" id="{73654660-0670-C4AA-6459-683DFCE4B3E2}"/>
              </a:ext>
            </a:extLst>
          </p:cNvPr>
          <p:cNvPicPr>
            <a:picLocks noChangeAspect="1"/>
          </p:cNvPicPr>
          <p:nvPr/>
        </p:nvPicPr>
        <p:blipFill>
          <a:blip r:embed="rId4"/>
          <a:stretch>
            <a:fillRect/>
          </a:stretch>
        </p:blipFill>
        <p:spPr>
          <a:xfrm>
            <a:off x="368125" y="793820"/>
            <a:ext cx="6685818" cy="5457810"/>
          </a:xfrm>
          <a:prstGeom prst="rect">
            <a:avLst/>
          </a:prstGeom>
          <a:ln>
            <a:solidFill>
              <a:srgbClr val="0070C0"/>
            </a:solidFill>
          </a:ln>
        </p:spPr>
      </p:pic>
      <p:sp>
        <p:nvSpPr>
          <p:cNvPr id="7" name="Line 36">
            <a:extLst>
              <a:ext uri="{FF2B5EF4-FFF2-40B4-BE49-F238E27FC236}">
                <a16:creationId xmlns:a16="http://schemas.microsoft.com/office/drawing/2014/main" id="{0D86CA3A-04D8-CBA7-0982-4A70A1037E29}"/>
              </a:ext>
            </a:extLst>
          </p:cNvPr>
          <p:cNvSpPr>
            <a:spLocks noChangeShapeType="1"/>
          </p:cNvSpPr>
          <p:nvPr/>
        </p:nvSpPr>
        <p:spPr bwMode="auto">
          <a:xfrm flipH="1" flipV="1">
            <a:off x="6984809" y="4139224"/>
            <a:ext cx="4943838" cy="985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TextBox 7">
            <a:extLst>
              <a:ext uri="{FF2B5EF4-FFF2-40B4-BE49-F238E27FC236}">
                <a16:creationId xmlns:a16="http://schemas.microsoft.com/office/drawing/2014/main" id="{9AEBF2AF-F643-8D54-F44C-DE79875CC9FC}"/>
              </a:ext>
            </a:extLst>
          </p:cNvPr>
          <p:cNvSpPr txBox="1"/>
          <p:nvPr/>
        </p:nvSpPr>
        <p:spPr>
          <a:xfrm>
            <a:off x="7624540" y="3708536"/>
            <a:ext cx="3800324" cy="369332"/>
          </a:xfrm>
          <a:prstGeom prst="rect">
            <a:avLst/>
          </a:prstGeom>
          <a:noFill/>
        </p:spPr>
        <p:txBody>
          <a:bodyPr wrap="square">
            <a:spAutoFit/>
          </a:bodyPr>
          <a:lstStyle/>
          <a:p>
            <a:r>
              <a:rPr lang="en-US" sz="1800" dirty="0"/>
              <a:t>Pending handovers (unconfirmed)</a:t>
            </a:r>
          </a:p>
        </p:txBody>
      </p:sp>
      <p:sp>
        <p:nvSpPr>
          <p:cNvPr id="9" name="Line 36">
            <a:extLst>
              <a:ext uri="{FF2B5EF4-FFF2-40B4-BE49-F238E27FC236}">
                <a16:creationId xmlns:a16="http://schemas.microsoft.com/office/drawing/2014/main" id="{EA827596-4E82-46B1-B6FC-765A696AA615}"/>
              </a:ext>
            </a:extLst>
          </p:cNvPr>
          <p:cNvSpPr>
            <a:spLocks noChangeShapeType="1"/>
          </p:cNvSpPr>
          <p:nvPr/>
        </p:nvSpPr>
        <p:spPr bwMode="auto">
          <a:xfrm flipH="1">
            <a:off x="6993371" y="5517231"/>
            <a:ext cx="4935276" cy="17565"/>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TextBox 9">
            <a:extLst>
              <a:ext uri="{FF2B5EF4-FFF2-40B4-BE49-F238E27FC236}">
                <a16:creationId xmlns:a16="http://schemas.microsoft.com/office/drawing/2014/main" id="{EB919ED6-4948-5A26-9999-7B8D1FB2F4DE}"/>
              </a:ext>
            </a:extLst>
          </p:cNvPr>
          <p:cNvSpPr txBox="1"/>
          <p:nvPr/>
        </p:nvSpPr>
        <p:spPr>
          <a:xfrm>
            <a:off x="8526954" y="5114382"/>
            <a:ext cx="3021200" cy="369332"/>
          </a:xfrm>
          <a:prstGeom prst="rect">
            <a:avLst/>
          </a:prstGeom>
          <a:noFill/>
        </p:spPr>
        <p:txBody>
          <a:bodyPr wrap="square">
            <a:spAutoFit/>
          </a:bodyPr>
          <a:lstStyle/>
          <a:p>
            <a:r>
              <a:rPr lang="en-US" sz="1800" dirty="0"/>
              <a:t>Successful handover</a:t>
            </a:r>
            <a:endParaRPr lang="en-US" dirty="0"/>
          </a:p>
        </p:txBody>
      </p:sp>
    </p:spTree>
    <p:extLst>
      <p:ext uri="{BB962C8B-B14F-4D97-AF65-F5344CB8AC3E}">
        <p14:creationId xmlns:p14="http://schemas.microsoft.com/office/powerpoint/2010/main" val="3874102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Reports &amp; Statistics: Objects</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279502" y="6362393"/>
            <a:ext cx="4652582"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https://crc247.mdi.ruhr-uni-bochum.de/report/objectsstatistics</a:t>
            </a:r>
            <a:endParaRPr lang="en-US" b="0" dirty="0">
              <a:solidFill>
                <a:srgbClr val="0070C0"/>
              </a:solidFill>
            </a:endParaRPr>
          </a:p>
        </p:txBody>
      </p:sp>
      <p:pic>
        <p:nvPicPr>
          <p:cNvPr id="12" name="Picture 11">
            <a:extLst>
              <a:ext uri="{FF2B5EF4-FFF2-40B4-BE49-F238E27FC236}">
                <a16:creationId xmlns:a16="http://schemas.microsoft.com/office/drawing/2014/main" id="{1684BCD0-1938-3DDC-734F-C521F3A2A3AA}"/>
              </a:ext>
            </a:extLst>
          </p:cNvPr>
          <p:cNvPicPr>
            <a:picLocks noChangeAspect="1"/>
          </p:cNvPicPr>
          <p:nvPr/>
        </p:nvPicPr>
        <p:blipFill>
          <a:blip r:embed="rId4"/>
          <a:stretch>
            <a:fillRect/>
          </a:stretch>
        </p:blipFill>
        <p:spPr>
          <a:xfrm>
            <a:off x="9600862" y="249871"/>
            <a:ext cx="952633" cy="409632"/>
          </a:xfrm>
          <a:prstGeom prst="rect">
            <a:avLst/>
          </a:prstGeom>
        </p:spPr>
      </p:pic>
      <p:pic>
        <p:nvPicPr>
          <p:cNvPr id="4" name="Picture 3">
            <a:extLst>
              <a:ext uri="{FF2B5EF4-FFF2-40B4-BE49-F238E27FC236}">
                <a16:creationId xmlns:a16="http://schemas.microsoft.com/office/drawing/2014/main" id="{90AE4A3F-53AF-D327-E1D6-D4824EDB6DBA}"/>
              </a:ext>
            </a:extLst>
          </p:cNvPr>
          <p:cNvPicPr>
            <a:picLocks noChangeAspect="1"/>
          </p:cNvPicPr>
          <p:nvPr/>
        </p:nvPicPr>
        <p:blipFill>
          <a:blip r:embed="rId5"/>
          <a:stretch>
            <a:fillRect/>
          </a:stretch>
        </p:blipFill>
        <p:spPr>
          <a:xfrm>
            <a:off x="245855" y="969045"/>
            <a:ext cx="8667236" cy="5092451"/>
          </a:xfrm>
          <a:prstGeom prst="rect">
            <a:avLst/>
          </a:prstGeom>
          <a:ln>
            <a:solidFill>
              <a:srgbClr val="0070C0"/>
            </a:solidFill>
          </a:ln>
        </p:spPr>
      </p:pic>
      <p:sp>
        <p:nvSpPr>
          <p:cNvPr id="11" name="Rectangle: Rounded Corners 10">
            <a:extLst>
              <a:ext uri="{FF2B5EF4-FFF2-40B4-BE49-F238E27FC236}">
                <a16:creationId xmlns:a16="http://schemas.microsoft.com/office/drawing/2014/main" id="{F43FA843-A593-BC02-DD29-96E0DC6950CF}"/>
              </a:ext>
            </a:extLst>
          </p:cNvPr>
          <p:cNvSpPr/>
          <p:nvPr/>
        </p:nvSpPr>
        <p:spPr>
          <a:xfrm>
            <a:off x="644719" y="2990048"/>
            <a:ext cx="291402" cy="2331217"/>
          </a:xfrm>
          <a:prstGeom prst="roundRect">
            <a:avLst/>
          </a:prstGeom>
          <a:solidFill>
            <a:srgbClr val="0070C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DB0DFC0-1A7E-CD9A-E07F-FA5C45FEF291}"/>
              </a:ext>
            </a:extLst>
          </p:cNvPr>
          <p:cNvSpPr txBox="1"/>
          <p:nvPr/>
        </p:nvSpPr>
        <p:spPr>
          <a:xfrm>
            <a:off x="9275818" y="1266786"/>
            <a:ext cx="2765456" cy="2031325"/>
          </a:xfrm>
          <a:prstGeom prst="rect">
            <a:avLst/>
          </a:prstGeom>
          <a:noFill/>
        </p:spPr>
        <p:txBody>
          <a:bodyPr wrap="square">
            <a:spAutoFit/>
          </a:bodyPr>
          <a:lstStyle/>
          <a:p>
            <a:r>
              <a:rPr lang="en-US" b="1" dirty="0"/>
              <a:t>Objects Statistics:</a:t>
            </a:r>
          </a:p>
          <a:p>
            <a:pPr marL="285750" indent="-285750">
              <a:buFont typeface="Arial" panose="020B0604020202020204" pitchFamily="34" charset="0"/>
              <a:buChar char="•"/>
            </a:pPr>
            <a:r>
              <a:rPr lang="en-US" dirty="0"/>
              <a:t>Objects (</a:t>
            </a:r>
            <a:r>
              <a:rPr lang="en-US" dirty="0" err="1"/>
              <a:t>w.r.t.</a:t>
            </a:r>
            <a:r>
              <a:rPr lang="en-US" dirty="0"/>
              <a:t> types)</a:t>
            </a:r>
          </a:p>
          <a:p>
            <a:pPr marL="285750" indent="-285750">
              <a:buFont typeface="Arial" panose="020B0604020202020204" pitchFamily="34" charset="0"/>
              <a:buChar char="•"/>
            </a:pPr>
            <a:r>
              <a:rPr lang="en-US" dirty="0"/>
              <a:t>Projects</a:t>
            </a:r>
          </a:p>
          <a:p>
            <a:pPr marL="285750" indent="-285750">
              <a:buFont typeface="Arial" panose="020B0604020202020204" pitchFamily="34" charset="0"/>
              <a:buChar char="•"/>
            </a:pPr>
            <a:r>
              <a:rPr lang="en-US" dirty="0"/>
              <a:t>Object Links</a:t>
            </a:r>
          </a:p>
          <a:p>
            <a:pPr marL="285750" indent="-285750">
              <a:buFont typeface="Arial" panose="020B0604020202020204" pitchFamily="34" charset="0"/>
              <a:buChar char="•"/>
            </a:pPr>
            <a:endParaRPr lang="en-US" dirty="0"/>
          </a:p>
          <a:p>
            <a:r>
              <a:rPr lang="en-US" b="1" dirty="0"/>
              <a:t>Feature:</a:t>
            </a:r>
          </a:p>
          <a:p>
            <a:pPr marL="285750" indent="-285750">
              <a:buFont typeface="Arial" panose="020B0604020202020204" pitchFamily="34" charset="0"/>
              <a:buChar char="•"/>
            </a:pPr>
            <a:r>
              <a:rPr lang="en-US" dirty="0"/>
              <a:t>Filter by person</a:t>
            </a:r>
          </a:p>
        </p:txBody>
      </p:sp>
    </p:spTree>
    <p:extLst>
      <p:ext uri="{BB962C8B-B14F-4D97-AF65-F5344CB8AC3E}">
        <p14:creationId xmlns:p14="http://schemas.microsoft.com/office/powerpoint/2010/main" val="68845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Reports &amp; Statistics: Users</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243782" y="6362393"/>
            <a:ext cx="4688302" cy="485999"/>
          </a:xfrm>
        </p:spPr>
        <p:txBody>
          <a:bodyPr/>
          <a:lstStyle/>
          <a:p>
            <a:pPr indent="0">
              <a:buNone/>
            </a:pPr>
            <a:r>
              <a:rPr lang="en-US" b="0" dirty="0">
                <a:hlinkClick r:id="rId3"/>
              </a:rPr>
              <a:t>https://crc247.mdi.ruhr-uni-bochum.de/report/usersstatistics</a:t>
            </a:r>
            <a:endParaRPr lang="en-US" b="0" dirty="0"/>
          </a:p>
        </p:txBody>
      </p:sp>
      <p:sp>
        <p:nvSpPr>
          <p:cNvPr id="13" name="TextBox 12">
            <a:extLst>
              <a:ext uri="{FF2B5EF4-FFF2-40B4-BE49-F238E27FC236}">
                <a16:creationId xmlns:a16="http://schemas.microsoft.com/office/drawing/2014/main" id="{8DB0DFC0-1A7E-CD9A-E07F-FA5C45FEF291}"/>
              </a:ext>
            </a:extLst>
          </p:cNvPr>
          <p:cNvSpPr txBox="1"/>
          <p:nvPr/>
        </p:nvSpPr>
        <p:spPr>
          <a:xfrm>
            <a:off x="8592529" y="844753"/>
            <a:ext cx="2765456" cy="5539978"/>
          </a:xfrm>
          <a:prstGeom prst="rect">
            <a:avLst/>
          </a:prstGeom>
          <a:noFill/>
        </p:spPr>
        <p:txBody>
          <a:bodyPr wrap="square">
            <a:spAutoFit/>
          </a:bodyPr>
          <a:lstStyle/>
          <a:p>
            <a:r>
              <a:rPr lang="en-US" sz="2400" b="1" dirty="0"/>
              <a:t>Users Statistics:</a:t>
            </a:r>
          </a:p>
          <a:p>
            <a:pPr marL="285750" indent="-285750">
              <a:buFont typeface="Arial" panose="020B0604020202020204" pitchFamily="34" charset="0"/>
              <a:buChar char="•"/>
            </a:pPr>
            <a:r>
              <a:rPr lang="en-US" sz="2400" dirty="0"/>
              <a:t>Objects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Projects</a:t>
            </a:r>
          </a:p>
          <a:p>
            <a:pPr marL="285750" indent="-285750">
              <a:buFont typeface="Arial" panose="020B0604020202020204" pitchFamily="34" charset="0"/>
              <a:buChar char="•"/>
            </a:pPr>
            <a:r>
              <a:rPr lang="en-US" sz="2400" dirty="0"/>
              <a:t>Links</a:t>
            </a:r>
            <a:endParaRPr lang="en-US" dirty="0"/>
          </a:p>
          <a:p>
            <a:endParaRPr lang="en-US" b="1" dirty="0"/>
          </a:p>
        </p:txBody>
      </p:sp>
      <p:pic>
        <p:nvPicPr>
          <p:cNvPr id="6" name="Picture 5">
            <a:extLst>
              <a:ext uri="{FF2B5EF4-FFF2-40B4-BE49-F238E27FC236}">
                <a16:creationId xmlns:a16="http://schemas.microsoft.com/office/drawing/2014/main" id="{4F379DF1-64AC-02E3-8279-BCEECE44DEB2}"/>
              </a:ext>
            </a:extLst>
          </p:cNvPr>
          <p:cNvPicPr>
            <a:picLocks noChangeAspect="1"/>
          </p:cNvPicPr>
          <p:nvPr/>
        </p:nvPicPr>
        <p:blipFill>
          <a:blip r:embed="rId4"/>
          <a:stretch>
            <a:fillRect/>
          </a:stretch>
        </p:blipFill>
        <p:spPr>
          <a:xfrm>
            <a:off x="213614" y="700510"/>
            <a:ext cx="7449686" cy="5396884"/>
          </a:xfrm>
          <a:prstGeom prst="rect">
            <a:avLst/>
          </a:prstGeom>
          <a:ln>
            <a:solidFill>
              <a:schemeClr val="accent1">
                <a:shade val="15000"/>
              </a:schemeClr>
            </a:solidFill>
          </a:ln>
        </p:spPr>
      </p:pic>
      <p:sp>
        <p:nvSpPr>
          <p:cNvPr id="7" name="Line 36">
            <a:extLst>
              <a:ext uri="{FF2B5EF4-FFF2-40B4-BE49-F238E27FC236}">
                <a16:creationId xmlns:a16="http://schemas.microsoft.com/office/drawing/2014/main" id="{1DB363DD-DC7F-C563-897A-7D4D14837328}"/>
              </a:ext>
            </a:extLst>
          </p:cNvPr>
          <p:cNvSpPr>
            <a:spLocks noChangeShapeType="1"/>
          </p:cNvSpPr>
          <p:nvPr/>
        </p:nvSpPr>
        <p:spPr bwMode="auto">
          <a:xfrm flipH="1" flipV="1">
            <a:off x="7604449" y="1436913"/>
            <a:ext cx="1147664" cy="1004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Line 36">
            <a:extLst>
              <a:ext uri="{FF2B5EF4-FFF2-40B4-BE49-F238E27FC236}">
                <a16:creationId xmlns:a16="http://schemas.microsoft.com/office/drawing/2014/main" id="{C3BA03D5-A345-400C-8ABB-E60F309F5978}"/>
              </a:ext>
            </a:extLst>
          </p:cNvPr>
          <p:cNvSpPr>
            <a:spLocks noChangeShapeType="1"/>
          </p:cNvSpPr>
          <p:nvPr/>
        </p:nvSpPr>
        <p:spPr bwMode="auto">
          <a:xfrm flipH="1">
            <a:off x="7636745" y="5456254"/>
            <a:ext cx="1085223" cy="19091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Line 36">
            <a:extLst>
              <a:ext uri="{FF2B5EF4-FFF2-40B4-BE49-F238E27FC236}">
                <a16:creationId xmlns:a16="http://schemas.microsoft.com/office/drawing/2014/main" id="{7E1DDA87-F6FA-F5BF-4CD9-5A90AB94F787}"/>
              </a:ext>
            </a:extLst>
          </p:cNvPr>
          <p:cNvSpPr>
            <a:spLocks noChangeShapeType="1"/>
          </p:cNvSpPr>
          <p:nvPr/>
        </p:nvSpPr>
        <p:spPr bwMode="auto">
          <a:xfrm flipH="1">
            <a:off x="7638419" y="5817995"/>
            <a:ext cx="1073501" cy="192593"/>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pic>
        <p:nvPicPr>
          <p:cNvPr id="1026" name="Picture 2" descr="1st prize Stock Photos, Royalty Free 1st prize Images | Depositphotos">
            <a:extLst>
              <a:ext uri="{FF2B5EF4-FFF2-40B4-BE49-F238E27FC236}">
                <a16:creationId xmlns:a16="http://schemas.microsoft.com/office/drawing/2014/main" id="{A052982E-01EB-2E6D-864B-6F9D01AA0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7279" y="1861561"/>
            <a:ext cx="31146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7BAFDCD-54EF-8BA4-BD57-853B120D6472}"/>
              </a:ext>
            </a:extLst>
          </p:cNvPr>
          <p:cNvPicPr>
            <a:picLocks noChangeAspect="1"/>
          </p:cNvPicPr>
          <p:nvPr/>
        </p:nvPicPr>
        <p:blipFill>
          <a:blip r:embed="rId6"/>
          <a:stretch>
            <a:fillRect/>
          </a:stretch>
        </p:blipFill>
        <p:spPr>
          <a:xfrm>
            <a:off x="9600862" y="249871"/>
            <a:ext cx="952633" cy="409632"/>
          </a:xfrm>
          <a:prstGeom prst="rect">
            <a:avLst/>
          </a:prstGeom>
        </p:spPr>
      </p:pic>
    </p:spTree>
    <p:extLst>
      <p:ext uri="{BB962C8B-B14F-4D97-AF65-F5344CB8AC3E}">
        <p14:creationId xmlns:p14="http://schemas.microsoft.com/office/powerpoint/2010/main" val="375602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Project-wide Statistics / Person-wide Statistics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pPr indent="0">
              <a:buNone/>
            </a:pPr>
            <a:endParaRPr lang="en-US" dirty="0"/>
          </a:p>
        </p:txBody>
      </p:sp>
      <p:sp>
        <p:nvSpPr>
          <p:cNvPr id="9" name="TextBox 8">
            <a:extLst>
              <a:ext uri="{FF2B5EF4-FFF2-40B4-BE49-F238E27FC236}">
                <a16:creationId xmlns:a16="http://schemas.microsoft.com/office/drawing/2014/main" id="{2D1A33C2-EF4D-EA40-8982-5B12B3D63E0E}"/>
              </a:ext>
            </a:extLst>
          </p:cNvPr>
          <p:cNvSpPr txBox="1"/>
          <p:nvPr/>
        </p:nvSpPr>
        <p:spPr>
          <a:xfrm>
            <a:off x="302204" y="901722"/>
            <a:ext cx="11193110" cy="5447645"/>
          </a:xfrm>
          <a:prstGeom prst="rect">
            <a:avLst/>
          </a:prstGeom>
          <a:noFill/>
        </p:spPr>
        <p:txBody>
          <a:bodyPr wrap="square">
            <a:spAutoFit/>
          </a:bodyPr>
          <a:lstStyle/>
          <a:p>
            <a:pPr defTabSz="685800"/>
            <a:r>
              <a:rPr lang="en-US" sz="2800" dirty="0">
                <a:solidFill>
                  <a:prstClr val="black"/>
                </a:solidFill>
              </a:rPr>
              <a:t>Even more is to be implemented…</a:t>
            </a:r>
          </a:p>
          <a:p>
            <a:pPr defTabSz="685800"/>
            <a:r>
              <a:rPr lang="en-US" sz="2800" b="1" dirty="0">
                <a:solidFill>
                  <a:prstClr val="black"/>
                </a:solidFill>
              </a:rPr>
              <a:t>Questions:</a:t>
            </a:r>
          </a:p>
          <a:p>
            <a:pPr marL="342900" indent="-342900" defTabSz="685800">
              <a:buFont typeface="Arial" panose="020B0604020202020204" pitchFamily="34" charset="0"/>
              <a:buChar char="•"/>
            </a:pPr>
            <a:r>
              <a:rPr lang="en-US" sz="2400" dirty="0">
                <a:solidFill>
                  <a:prstClr val="black"/>
                </a:solidFill>
              </a:rPr>
              <a:t>How productive is project/person in terms of adding data (objects creation)?</a:t>
            </a:r>
          </a:p>
          <a:p>
            <a:pPr marL="342900" indent="-342900" defTabSz="685800">
              <a:buFont typeface="Arial" panose="020B0604020202020204" pitchFamily="34" charset="0"/>
              <a:buChar char="•"/>
            </a:pPr>
            <a:r>
              <a:rPr lang="en-US" sz="2400" dirty="0">
                <a:solidFill>
                  <a:prstClr val="black"/>
                </a:solidFill>
              </a:rPr>
              <a:t>Is project subtree clearly structured (for manual subprojects traversing)?</a:t>
            </a:r>
          </a:p>
          <a:p>
            <a:pPr marL="342900" indent="-342900" defTabSz="685800">
              <a:buFont typeface="Arial" panose="020B0604020202020204" pitchFamily="34" charset="0"/>
              <a:buChar char="•"/>
            </a:pPr>
            <a:r>
              <a:rPr lang="en-US" sz="2400" dirty="0">
                <a:solidFill>
                  <a:prstClr val="black"/>
                </a:solidFill>
              </a:rPr>
              <a:t>What is the most referenced / liked object?</a:t>
            </a:r>
          </a:p>
          <a:p>
            <a:pPr marL="342900" indent="-342900" defTabSz="685800">
              <a:buFont typeface="Arial" panose="020B0604020202020204" pitchFamily="34" charset="0"/>
              <a:buChar char="•"/>
            </a:pPr>
            <a:endParaRPr lang="en-US" sz="2400" dirty="0">
              <a:solidFill>
                <a:prstClr val="black"/>
              </a:solidFill>
            </a:endParaRPr>
          </a:p>
          <a:p>
            <a:pPr marL="342900" indent="-342900" defTabSz="685800">
              <a:buFont typeface="Arial" panose="020B0604020202020204" pitchFamily="34" charset="0"/>
              <a:buChar char="•"/>
            </a:pPr>
            <a:endParaRPr lang="en-US" sz="2400" dirty="0">
              <a:solidFill>
                <a:prstClr val="black"/>
              </a:solidFill>
            </a:endParaRPr>
          </a:p>
          <a:p>
            <a:pPr marL="4000500" lvl="8" indent="-342900" defTabSz="685800">
              <a:buFont typeface="Arial" panose="020B0604020202020204" pitchFamily="34" charset="0"/>
              <a:buChar char="•"/>
            </a:pPr>
            <a:endParaRPr lang="en-US" sz="2400" dirty="0">
              <a:solidFill>
                <a:prstClr val="black"/>
              </a:solidFill>
            </a:endParaRPr>
          </a:p>
          <a:p>
            <a:pPr marL="342900" indent="-342900" defTabSz="685800">
              <a:buFont typeface="Arial" panose="020B0604020202020204" pitchFamily="34" charset="0"/>
              <a:buChar char="•"/>
            </a:pPr>
            <a:endParaRPr lang="en-US" sz="2400" dirty="0">
              <a:solidFill>
                <a:prstClr val="black"/>
              </a:solidFill>
            </a:endParaRPr>
          </a:p>
          <a:p>
            <a:pPr defTabSz="685800"/>
            <a:r>
              <a:rPr lang="en-US" sz="2800" b="1" dirty="0">
                <a:solidFill>
                  <a:prstClr val="black"/>
                </a:solidFill>
              </a:rPr>
              <a:t>Awards from INF (the winner is…):</a:t>
            </a:r>
          </a:p>
          <a:p>
            <a:pPr marL="342900" indent="-342900" defTabSz="685800">
              <a:buFont typeface="Arial" panose="020B0604020202020204" pitchFamily="34" charset="0"/>
              <a:buChar char="•"/>
            </a:pPr>
            <a:r>
              <a:rPr lang="en-US" sz="2400" dirty="0">
                <a:solidFill>
                  <a:prstClr val="black"/>
                </a:solidFill>
              </a:rPr>
              <a:t>The most productive data creator award project/person</a:t>
            </a:r>
          </a:p>
          <a:p>
            <a:pPr marL="342900" indent="-342900" defTabSz="685800">
              <a:buFont typeface="Arial" panose="020B0604020202020204" pitchFamily="34" charset="0"/>
              <a:buChar char="•"/>
            </a:pPr>
            <a:r>
              <a:rPr lang="en-US" sz="2400" dirty="0">
                <a:solidFill>
                  <a:prstClr val="black"/>
                </a:solidFill>
              </a:rPr>
              <a:t>The people’s choice award:</a:t>
            </a:r>
            <a:r>
              <a:rPr lang="ru-RU" sz="2400" dirty="0">
                <a:solidFill>
                  <a:prstClr val="black"/>
                </a:solidFill>
              </a:rPr>
              <a:t> </a:t>
            </a:r>
            <a:r>
              <a:rPr lang="en-US" sz="2400" dirty="0">
                <a:solidFill>
                  <a:prstClr val="black"/>
                </a:solidFill>
              </a:rPr>
              <a:t>project subtree clarity</a:t>
            </a:r>
          </a:p>
          <a:p>
            <a:pPr marL="342900" indent="-342900" defTabSz="685800">
              <a:buFont typeface="Arial" panose="020B0604020202020204" pitchFamily="34" charset="0"/>
              <a:buChar char="•"/>
            </a:pPr>
            <a:r>
              <a:rPr lang="en-US" sz="2400" dirty="0">
                <a:solidFill>
                  <a:prstClr val="black"/>
                </a:solidFill>
              </a:rPr>
              <a:t>The citation / popularity award</a:t>
            </a:r>
          </a:p>
          <a:p>
            <a:pPr defTabSz="685800"/>
            <a:endParaRPr lang="en-US" sz="2400" dirty="0">
              <a:solidFill>
                <a:prstClr val="black"/>
              </a:solidFill>
            </a:endParaRPr>
          </a:p>
        </p:txBody>
      </p:sp>
      <p:pic>
        <p:nvPicPr>
          <p:cNvPr id="1026" name="Picture 2" descr="Winner Logo - Free Vectors &amp; PSDs to Download">
            <a:extLst>
              <a:ext uri="{FF2B5EF4-FFF2-40B4-BE49-F238E27FC236}">
                <a16:creationId xmlns:a16="http://schemas.microsoft.com/office/drawing/2014/main" id="{A596AF2B-875B-35D0-95DC-3F8719E851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724" y="3094891"/>
            <a:ext cx="1477974" cy="1341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устой подиум победителей с прожекторами. пьедестал. | Премиум векторы">
            <a:extLst>
              <a:ext uri="{FF2B5EF4-FFF2-40B4-BE49-F238E27FC236}">
                <a16:creationId xmlns:a16="http://schemas.microsoft.com/office/drawing/2014/main" id="{2402397E-BCFD-34C7-9679-90923421D1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131" y="3114880"/>
            <a:ext cx="2432014" cy="1367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FAFEEC-F7B5-87B7-6DC1-0203E923BA88}"/>
              </a:ext>
            </a:extLst>
          </p:cNvPr>
          <p:cNvSpPr txBox="1"/>
          <p:nvPr/>
        </p:nvSpPr>
        <p:spPr>
          <a:xfrm>
            <a:off x="5285434" y="3246847"/>
            <a:ext cx="1235947" cy="1015663"/>
          </a:xfrm>
          <a:prstGeom prst="rect">
            <a:avLst/>
          </a:prstGeom>
          <a:noFill/>
        </p:spPr>
        <p:txBody>
          <a:bodyPr wrap="square">
            <a:spAutoFit/>
          </a:bodyPr>
          <a:lstStyle/>
          <a:p>
            <a:r>
              <a:rPr lang="en-US" sz="6000" dirty="0"/>
              <a:t>?</a:t>
            </a:r>
          </a:p>
        </p:txBody>
      </p:sp>
      <p:pic>
        <p:nvPicPr>
          <p:cNvPr id="1030" name="Picture 6" descr="Celebration Icons - Free SVG &amp; PNG Celebration Images - Noun Project">
            <a:extLst>
              <a:ext uri="{FF2B5EF4-FFF2-40B4-BE49-F238E27FC236}">
                <a16:creationId xmlns:a16="http://schemas.microsoft.com/office/drawing/2014/main" id="{2814505C-7468-A129-395F-E53EACE42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7144" y="429525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06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Source Control</a:t>
            </a:r>
            <a:r>
              <a:rPr lang="ru-RU" dirty="0"/>
              <a:t> (</a:t>
            </a:r>
            <a:r>
              <a:rPr lang="en-US" dirty="0"/>
              <a:t>GitLab</a:t>
            </a:r>
            <a:r>
              <a:rPr lang="ru-RU" dirty="0"/>
              <a:t>)</a:t>
            </a:r>
            <a:endParaRPr lang="de-DE" sz="2667" dirty="0"/>
          </a:p>
        </p:txBody>
      </p:sp>
      <p:sp>
        <p:nvSpPr>
          <p:cNvPr id="3" name="Text Placeholder 2">
            <a:extLst>
              <a:ext uri="{FF2B5EF4-FFF2-40B4-BE49-F238E27FC236}">
                <a16:creationId xmlns:a16="http://schemas.microsoft.com/office/drawing/2014/main" id="{13961AFA-5CC2-C46E-FF70-E558B9ABDEAD}"/>
              </a:ext>
            </a:extLst>
          </p:cNvPr>
          <p:cNvSpPr>
            <a:spLocks noGrp="1"/>
          </p:cNvSpPr>
          <p:nvPr>
            <p:ph type="body" sz="quarter" idx="13"/>
          </p:nvPr>
        </p:nvSpPr>
        <p:spPr/>
        <p:txBody>
          <a:bodyPr/>
          <a:lstStyle/>
          <a:p>
            <a:endParaRPr lang="en-US"/>
          </a:p>
        </p:txBody>
      </p:sp>
      <p:sp>
        <p:nvSpPr>
          <p:cNvPr id="9" name="TextBox 8">
            <a:extLst>
              <a:ext uri="{FF2B5EF4-FFF2-40B4-BE49-F238E27FC236}">
                <a16:creationId xmlns:a16="http://schemas.microsoft.com/office/drawing/2014/main" id="{D10ECBB7-B299-F195-475E-7CAE80883F17}"/>
              </a:ext>
            </a:extLst>
          </p:cNvPr>
          <p:cNvSpPr txBox="1"/>
          <p:nvPr/>
        </p:nvSpPr>
        <p:spPr>
          <a:xfrm>
            <a:off x="124253" y="5830481"/>
            <a:ext cx="4631904" cy="256545"/>
          </a:xfrm>
          <a:prstGeom prst="rect">
            <a:avLst/>
          </a:prstGeom>
          <a:noFill/>
        </p:spPr>
        <p:txBody>
          <a:bodyPr wrap="square">
            <a:spAutoFit/>
          </a:bodyPr>
          <a:lstStyle/>
          <a:p>
            <a:pPr defTabSz="914377"/>
            <a:r>
              <a:rPr lang="en-US" sz="1067" dirty="0">
                <a:solidFill>
                  <a:srgbClr val="0070C0"/>
                </a:solidFill>
                <a:latin typeface="Arial" panose="020B0604020202020204"/>
                <a:hlinkClick r:id="rId3">
                  <a:extLst>
                    <a:ext uri="{A12FA001-AC4F-418D-AE19-62706E023703}">
                      <ahyp:hlinkClr xmlns:ahyp="http://schemas.microsoft.com/office/drawing/2018/hyperlinkcolor" val="tx"/>
                    </a:ext>
                  </a:extLst>
                </a:hlinkClick>
              </a:rPr>
              <a:t>https://gitlab.ruhr-uni-bochum.de</a:t>
            </a:r>
            <a:endParaRPr lang="en-US" sz="1067" dirty="0">
              <a:solidFill>
                <a:srgbClr val="0070C0"/>
              </a:solidFill>
              <a:latin typeface="Arial" panose="020B0604020202020204"/>
            </a:endParaRPr>
          </a:p>
        </p:txBody>
      </p:sp>
      <p:sp>
        <p:nvSpPr>
          <p:cNvPr id="15" name="TextBox 14">
            <a:extLst>
              <a:ext uri="{FF2B5EF4-FFF2-40B4-BE49-F238E27FC236}">
                <a16:creationId xmlns:a16="http://schemas.microsoft.com/office/drawing/2014/main" id="{2588F61D-5814-5AA3-B7C0-9AC235D449EB}"/>
              </a:ext>
            </a:extLst>
          </p:cNvPr>
          <p:cNvSpPr txBox="1"/>
          <p:nvPr/>
        </p:nvSpPr>
        <p:spPr>
          <a:xfrm>
            <a:off x="143339" y="1112342"/>
            <a:ext cx="5856651" cy="3418949"/>
          </a:xfrm>
          <a:prstGeom prst="rect">
            <a:avLst/>
          </a:prstGeom>
          <a:noFill/>
        </p:spPr>
        <p:txBody>
          <a:bodyPr wrap="square">
            <a:spAutoFit/>
          </a:bodyPr>
          <a:lstStyle/>
          <a:p>
            <a:pPr defTabSz="914377"/>
            <a:r>
              <a:rPr lang="en-US" sz="2667" b="1" dirty="0">
                <a:solidFill>
                  <a:prstClr val="black"/>
                </a:solidFill>
              </a:rPr>
              <a:t>Everybody’s welcome!</a:t>
            </a:r>
          </a:p>
          <a:p>
            <a:pPr defTabSz="914377"/>
            <a:r>
              <a:rPr lang="en-US" sz="1600" dirty="0">
                <a:solidFill>
                  <a:prstClr val="black"/>
                </a:solidFill>
              </a:rPr>
              <a:t>Feel free to contribute to open source!</a:t>
            </a:r>
          </a:p>
          <a:p>
            <a:pPr defTabSz="914377"/>
            <a:endParaRPr lang="en-US" sz="1600" b="1" dirty="0">
              <a:solidFill>
                <a:prstClr val="black"/>
              </a:solidFill>
            </a:endParaRPr>
          </a:p>
          <a:p>
            <a:pPr defTabSz="914377"/>
            <a:r>
              <a:rPr lang="en-US" sz="1600" b="1" dirty="0">
                <a:solidFill>
                  <a:prstClr val="black"/>
                </a:solidFill>
              </a:rPr>
              <a:t>Core INF project:</a:t>
            </a:r>
          </a:p>
          <a:p>
            <a:pPr defTabSz="914377"/>
            <a:r>
              <a:rPr lang="en-US" sz="1600" dirty="0">
                <a:solidFill>
                  <a:srgbClr val="0070C0"/>
                </a:solidFill>
                <a:hlinkClick r:id="rId4">
                  <a:extLst>
                    <a:ext uri="{A12FA001-AC4F-418D-AE19-62706E023703}">
                      <ahyp:hlinkClr xmlns:ahyp="http://schemas.microsoft.com/office/drawing/2018/hyperlinkcolor" val="tx"/>
                    </a:ext>
                  </a:extLst>
                </a:hlinkClick>
              </a:rPr>
              <a:t>https://gitlab.ruhr-uni-bochum.de/vic/infproject</a:t>
            </a:r>
            <a:endParaRPr lang="en-US" sz="1600" dirty="0">
              <a:solidFill>
                <a:srgbClr val="0070C0"/>
              </a:solidFill>
            </a:endParaRPr>
          </a:p>
          <a:p>
            <a:pPr defTabSz="914377"/>
            <a:endParaRPr lang="en-US" sz="1600" dirty="0">
              <a:solidFill>
                <a:prstClr val="black"/>
              </a:solidFill>
            </a:endParaRPr>
          </a:p>
          <a:p>
            <a:pPr defTabSz="914377"/>
            <a:endParaRPr lang="en-US" sz="1600" dirty="0">
              <a:solidFill>
                <a:prstClr val="black"/>
              </a:solidFill>
            </a:endParaRPr>
          </a:p>
          <a:p>
            <a:pPr defTabSz="914377"/>
            <a:r>
              <a:rPr lang="en-US" sz="1600" b="1" dirty="0">
                <a:solidFill>
                  <a:prstClr val="black"/>
                </a:solidFill>
              </a:rPr>
              <a:t>Shared projects (</a:t>
            </a:r>
            <a:r>
              <a:rPr lang="en-US" sz="1600" b="1" dirty="0" err="1">
                <a:solidFill>
                  <a:prstClr val="black"/>
                </a:solidFill>
              </a:rPr>
              <a:t>WebCompact</a:t>
            </a:r>
            <a:r>
              <a:rPr lang="en-US" sz="1600" b="1" dirty="0">
                <a:solidFill>
                  <a:prstClr val="black"/>
                </a:solidFill>
              </a:rPr>
              <a:t>):</a:t>
            </a:r>
            <a:br>
              <a:rPr lang="en-US" sz="1600" b="1" dirty="0">
                <a:solidFill>
                  <a:prstClr val="black"/>
                </a:solidFill>
              </a:rPr>
            </a:br>
            <a:r>
              <a:rPr lang="en-US" sz="1600" b="1" dirty="0">
                <a:solidFill>
                  <a:prstClr val="black"/>
                </a:solidFill>
              </a:rPr>
              <a:t>1) </a:t>
            </a:r>
            <a:r>
              <a:rPr lang="en-US" sz="1600" dirty="0">
                <a:solidFill>
                  <a:prstClr val="black"/>
                </a:solidFill>
              </a:rPr>
              <a:t>Administration User Interface (Identity Manager UI):</a:t>
            </a:r>
          </a:p>
          <a:p>
            <a:pPr defTabSz="914377"/>
            <a:r>
              <a:rPr lang="en-US" sz="1600" dirty="0">
                <a:solidFill>
                  <a:srgbClr val="0070C0"/>
                </a:solidFill>
                <a:hlinkClick r:id="rId5">
                  <a:extLst>
                    <a:ext uri="{A12FA001-AC4F-418D-AE19-62706E023703}">
                      <ahyp:hlinkClr xmlns:ahyp="http://schemas.microsoft.com/office/drawing/2018/hyperlinkcolor" val="tx"/>
                    </a:ext>
                  </a:extLst>
                </a:hlinkClick>
              </a:rPr>
              <a:t>https://gitlab.ruhr-uni-bochum.de/vic/identitymanagerui</a:t>
            </a:r>
            <a:endParaRPr lang="en-US" sz="1600" dirty="0">
              <a:solidFill>
                <a:srgbClr val="0070C0"/>
              </a:solidFill>
            </a:endParaRPr>
          </a:p>
          <a:p>
            <a:pPr defTabSz="914377"/>
            <a:r>
              <a:rPr lang="en-US" sz="1600" b="1" dirty="0">
                <a:solidFill>
                  <a:prstClr val="black"/>
                </a:solidFill>
              </a:rPr>
              <a:t>2) </a:t>
            </a:r>
            <a:r>
              <a:rPr lang="en-US" sz="1600" dirty="0">
                <a:solidFill>
                  <a:srgbClr val="333238"/>
                </a:solidFill>
              </a:rPr>
              <a:t>Web Application General Library (</a:t>
            </a:r>
            <a:r>
              <a:rPr lang="en-US" sz="1600" dirty="0" err="1">
                <a:solidFill>
                  <a:srgbClr val="333238"/>
                </a:solidFill>
              </a:rPr>
              <a:t>WebUtilsLib</a:t>
            </a:r>
            <a:r>
              <a:rPr lang="en-US" sz="1600" dirty="0">
                <a:solidFill>
                  <a:srgbClr val="333238"/>
                </a:solidFill>
              </a:rPr>
              <a:t>):</a:t>
            </a:r>
            <a:br>
              <a:rPr lang="en-US" sz="1600" dirty="0">
                <a:solidFill>
                  <a:srgbClr val="333238"/>
                </a:solidFill>
              </a:rPr>
            </a:br>
            <a:r>
              <a:rPr lang="en-US" sz="1600" dirty="0">
                <a:solidFill>
                  <a:srgbClr val="0070C0"/>
                </a:solidFill>
                <a:hlinkClick r:id="rId6">
                  <a:extLst>
                    <a:ext uri="{A12FA001-AC4F-418D-AE19-62706E023703}">
                      <ahyp:hlinkClr xmlns:ahyp="http://schemas.microsoft.com/office/drawing/2018/hyperlinkcolor" val="tx"/>
                    </a:ext>
                  </a:extLst>
                </a:hlinkClick>
              </a:rPr>
              <a:t>https://gitlab.ruhr-uni-bochum.de/vic/webutilslib</a:t>
            </a:r>
            <a:endParaRPr lang="en-US" sz="1600" dirty="0">
              <a:solidFill>
                <a:srgbClr val="0070C0"/>
              </a:solidFill>
            </a:endParaRPr>
          </a:p>
          <a:p>
            <a:pPr defTabSz="914377"/>
            <a:endParaRPr lang="en-US" dirty="0">
              <a:solidFill>
                <a:srgbClr val="333238"/>
              </a:solidFill>
            </a:endParaRPr>
          </a:p>
        </p:txBody>
      </p:sp>
      <p:pic>
        <p:nvPicPr>
          <p:cNvPr id="4" name="Picture 3">
            <a:extLst>
              <a:ext uri="{FF2B5EF4-FFF2-40B4-BE49-F238E27FC236}">
                <a16:creationId xmlns:a16="http://schemas.microsoft.com/office/drawing/2014/main" id="{B062754D-AC6C-E80B-AC5E-CF42CFE8896E}"/>
              </a:ext>
            </a:extLst>
          </p:cNvPr>
          <p:cNvPicPr>
            <a:picLocks noChangeAspect="1"/>
          </p:cNvPicPr>
          <p:nvPr/>
        </p:nvPicPr>
        <p:blipFill>
          <a:blip r:embed="rId7"/>
          <a:stretch>
            <a:fillRect/>
          </a:stretch>
        </p:blipFill>
        <p:spPr>
          <a:xfrm>
            <a:off x="5778552" y="0"/>
            <a:ext cx="6413448" cy="3805179"/>
          </a:xfrm>
          <a:prstGeom prst="rect">
            <a:avLst/>
          </a:prstGeom>
          <a:ln>
            <a:solidFill>
              <a:schemeClr val="tx2">
                <a:lumMod val="90000"/>
                <a:lumOff val="10000"/>
              </a:schemeClr>
            </a:solidFill>
          </a:ln>
        </p:spPr>
      </p:pic>
      <p:pic>
        <p:nvPicPr>
          <p:cNvPr id="6" name="Picture 5">
            <a:extLst>
              <a:ext uri="{FF2B5EF4-FFF2-40B4-BE49-F238E27FC236}">
                <a16:creationId xmlns:a16="http://schemas.microsoft.com/office/drawing/2014/main" id="{1CD98350-2E9B-A694-BF0F-262043CFB282}"/>
              </a:ext>
            </a:extLst>
          </p:cNvPr>
          <p:cNvPicPr>
            <a:picLocks noChangeAspect="1"/>
          </p:cNvPicPr>
          <p:nvPr/>
        </p:nvPicPr>
        <p:blipFill>
          <a:blip r:embed="rId8"/>
          <a:stretch>
            <a:fillRect/>
          </a:stretch>
        </p:blipFill>
        <p:spPr>
          <a:xfrm>
            <a:off x="5754115" y="3786775"/>
            <a:ext cx="6416665" cy="3071225"/>
          </a:xfrm>
          <a:prstGeom prst="rect">
            <a:avLst/>
          </a:prstGeom>
          <a:ln>
            <a:solidFill>
              <a:schemeClr val="tx2">
                <a:lumMod val="90000"/>
                <a:lumOff val="10000"/>
              </a:schemeClr>
            </a:solidFill>
          </a:ln>
        </p:spPr>
      </p:pic>
      <p:pic>
        <p:nvPicPr>
          <p:cNvPr id="5" name="Picture 4">
            <a:extLst>
              <a:ext uri="{FF2B5EF4-FFF2-40B4-BE49-F238E27FC236}">
                <a16:creationId xmlns:a16="http://schemas.microsoft.com/office/drawing/2014/main" id="{A0B9424D-2B27-0F45-8439-825AF6CC1FA6}"/>
              </a:ext>
            </a:extLst>
          </p:cNvPr>
          <p:cNvPicPr>
            <a:picLocks noChangeAspect="1"/>
          </p:cNvPicPr>
          <p:nvPr/>
        </p:nvPicPr>
        <p:blipFill>
          <a:blip r:embed="rId9"/>
          <a:stretch>
            <a:fillRect/>
          </a:stretch>
        </p:blipFill>
        <p:spPr>
          <a:xfrm>
            <a:off x="4511846" y="1088149"/>
            <a:ext cx="828700" cy="758339"/>
          </a:xfrm>
          <a:prstGeom prst="rect">
            <a:avLst/>
          </a:prstGeom>
        </p:spPr>
      </p:pic>
      <p:pic>
        <p:nvPicPr>
          <p:cNvPr id="7" name="Picture 6" descr="Microsoft SQL Server-Verschlüsselung | Thales">
            <a:extLst>
              <a:ext uri="{FF2B5EF4-FFF2-40B4-BE49-F238E27FC236}">
                <a16:creationId xmlns:a16="http://schemas.microsoft.com/office/drawing/2014/main" id="{D24BB2B8-4691-B65D-2FC8-DF4773C3893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2038" y="4745447"/>
            <a:ext cx="1417405" cy="1158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Open Source Logo png transparent">
            <a:extLst>
              <a:ext uri="{FF2B5EF4-FFF2-40B4-BE49-F238E27FC236}">
                <a16:creationId xmlns:a16="http://schemas.microsoft.com/office/drawing/2014/main" id="{0CDAFFCD-0D42-008F-A4A2-8715926A23A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547" y="4833903"/>
            <a:ext cx="990709" cy="959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SP nach ASP.NET - Ispirer">
            <a:extLst>
              <a:ext uri="{FF2B5EF4-FFF2-40B4-BE49-F238E27FC236}">
                <a16:creationId xmlns:a16="http://schemas.microsoft.com/office/drawing/2014/main" id="{3EB45404-E651-F572-94A1-EA1E29D623C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99580" y="4645990"/>
            <a:ext cx="1966623" cy="149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77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Free Playground</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211016" y="4215843"/>
            <a:ext cx="8199453" cy="1546577"/>
          </a:xfrm>
          <a:prstGeom prst="rect">
            <a:avLst/>
          </a:prstGeom>
          <a:noFill/>
        </p:spPr>
        <p:txBody>
          <a:bodyPr wrap="square">
            <a:spAutoFit/>
          </a:bodyPr>
          <a:lstStyle/>
          <a:p>
            <a:pPr indent="0">
              <a:buNone/>
            </a:pPr>
            <a:r>
              <a:rPr lang="en-US" b="0" i="0" dirty="0">
                <a:solidFill>
                  <a:srgbClr val="1D1C1D"/>
                </a:solidFill>
                <a:effectLst/>
                <a:latin typeface="Slack-Lato"/>
              </a:rPr>
              <a:t>Playground to test RDMS (multiple tenants with shared users list):</a:t>
            </a:r>
          </a:p>
          <a:p>
            <a:pPr indent="0">
              <a:buNone/>
            </a:pPr>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https://demo.mdi.ruhr-uni-bochum.de/</a:t>
            </a:r>
            <a:endParaRPr lang="en-US" b="0" i="0" dirty="0">
              <a:solidFill>
                <a:srgbClr val="0070C0"/>
              </a:solidFill>
              <a:effectLst/>
              <a:latin typeface="Slack-Lato"/>
            </a:endParaRPr>
          </a:p>
          <a:p>
            <a:pPr indent="0">
              <a:buNone/>
            </a:pPr>
            <a:r>
              <a:rPr lang="en-US" b="0" i="0" dirty="0">
                <a:solidFill>
                  <a:srgbClr val="0070C0"/>
                </a:solidFill>
                <a:effectLst/>
                <a:latin typeface="Slack-Lato"/>
                <a:hlinkClick r:id="rId4">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indent="0">
              <a:buNone/>
            </a:pPr>
            <a:endParaRPr lang="en-US" b="0" i="0" dirty="0">
              <a:solidFill>
                <a:srgbClr val="1D1C1D"/>
              </a:solidFill>
              <a:effectLst/>
              <a:latin typeface="Slack-Lato"/>
            </a:endParaRPr>
          </a:p>
          <a:p>
            <a:pPr indent="0">
              <a:buNone/>
            </a:pPr>
            <a:r>
              <a:rPr lang="en-US" b="0" i="0" dirty="0">
                <a:solidFill>
                  <a:srgbClr val="1D1C1D"/>
                </a:solidFill>
                <a:effectLst/>
                <a:latin typeface="Slack-Lato"/>
              </a:rPr>
              <a:t>Login and Password (</a:t>
            </a:r>
            <a:r>
              <a:rPr lang="en-US" b="1" i="0" dirty="0">
                <a:solidFill>
                  <a:srgbClr val="1D1C1D"/>
                </a:solidFill>
                <a:effectLst/>
                <a:latin typeface="Slack-Lato"/>
              </a:rPr>
              <a:t>User</a:t>
            </a:r>
            <a:r>
              <a:rPr lang="en-US" b="0" i="0" dirty="0">
                <a:solidFill>
                  <a:srgbClr val="1D1C1D"/>
                </a:solidFill>
                <a:effectLst/>
                <a:latin typeface="Slack-Lato"/>
              </a:rPr>
              <a:t> role):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1" i="0" dirty="0" err="1">
                <a:solidFill>
                  <a:srgbClr val="1D1C1D"/>
                </a:solidFill>
                <a:effectLst/>
                <a:latin typeface="Slack-Lato"/>
              </a:rPr>
              <a:t>PowerUser</a:t>
            </a:r>
            <a:r>
              <a:rPr lang="en-US" b="0" i="0" dirty="0">
                <a:solidFill>
                  <a:srgbClr val="1D1C1D"/>
                </a:solidFill>
                <a:effectLst/>
                <a:latin typeface="Slack-Lato"/>
              </a:rPr>
              <a:t> role):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t>
            </a:r>
            <a:r>
              <a:rPr lang="en-US" b="1" i="0" dirty="0">
                <a:solidFill>
                  <a:srgbClr val="1D1C1D"/>
                </a:solidFill>
                <a:effectLst/>
                <a:latin typeface="Slack-Lato"/>
              </a:rPr>
              <a:t>Administrator</a:t>
            </a:r>
            <a:r>
              <a:rPr lang="en-US" b="0" i="0" dirty="0">
                <a:solidFill>
                  <a:srgbClr val="1D1C1D"/>
                </a:solidFill>
                <a:effectLst/>
                <a:latin typeface="Slack-Lato"/>
              </a:rPr>
              <a:t> role): </a:t>
            </a:r>
            <a:r>
              <a:rPr lang="en-US" b="0" i="0" u="none" strike="noStrike" dirty="0">
                <a:effectLst/>
                <a:latin typeface="Slack-Lato"/>
              </a:rPr>
              <a:t>Admin1@user.org</a:t>
            </a:r>
            <a:endParaRPr lang="en-US" dirty="0"/>
          </a:p>
        </p:txBody>
      </p:sp>
      <p:sp>
        <p:nvSpPr>
          <p:cNvPr id="14" name="Text Placeholder 13">
            <a:extLst>
              <a:ext uri="{FF2B5EF4-FFF2-40B4-BE49-F238E27FC236}">
                <a16:creationId xmlns:a16="http://schemas.microsoft.com/office/drawing/2014/main" id="{43239808-8E44-7FCC-8325-8FD18E05CD4B}"/>
              </a:ext>
            </a:extLst>
          </p:cNvPr>
          <p:cNvSpPr>
            <a:spLocks noGrp="1"/>
          </p:cNvSpPr>
          <p:nvPr>
            <p:ph type="body" sz="quarter" idx="13"/>
          </p:nvPr>
        </p:nvSpPr>
        <p:spPr>
          <a:xfrm>
            <a:off x="6382139" y="6362393"/>
            <a:ext cx="4600185" cy="485999"/>
          </a:xfrm>
        </p:spPr>
        <p:txBody>
          <a:bodyPr>
            <a:normAutofit/>
          </a:bodyPr>
          <a:lstStyle/>
          <a:p>
            <a:pPr indent="0">
              <a:spcAft>
                <a:spcPts val="0"/>
              </a:spcAft>
              <a:buNone/>
            </a:pPr>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https://demo.mdi.ruhr-uni-bochum.de/</a:t>
            </a:r>
            <a:endParaRPr lang="en-US" b="0" i="0" dirty="0">
              <a:solidFill>
                <a:srgbClr val="0070C0"/>
              </a:solidFill>
              <a:effectLst/>
              <a:latin typeface="Slack-Lato"/>
            </a:endParaRPr>
          </a:p>
          <a:p>
            <a:pPr indent="0">
              <a:spcAft>
                <a:spcPts val="0"/>
              </a:spcAft>
              <a:buNone/>
            </a:pPr>
            <a:r>
              <a:rPr lang="en-US" b="0" i="0" dirty="0">
                <a:solidFill>
                  <a:srgbClr val="0070C0"/>
                </a:solidFill>
                <a:effectLst/>
                <a:latin typeface="Slack-Lato"/>
                <a:hlinkClick r:id="rId4">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a:spcAft>
                <a:spcPts val="0"/>
              </a:spcAft>
            </a:pPr>
            <a:endParaRPr lang="en-US" dirty="0"/>
          </a:p>
        </p:txBody>
      </p:sp>
      <p:sp>
        <p:nvSpPr>
          <p:cNvPr id="15" name="TextBox 14">
            <a:extLst>
              <a:ext uri="{FF2B5EF4-FFF2-40B4-BE49-F238E27FC236}">
                <a16:creationId xmlns:a16="http://schemas.microsoft.com/office/drawing/2014/main" id="{0CBA26D6-93FA-A3A7-D671-5AEC3B37FEB8}"/>
              </a:ext>
            </a:extLst>
          </p:cNvPr>
          <p:cNvSpPr txBox="1"/>
          <p:nvPr/>
        </p:nvSpPr>
        <p:spPr>
          <a:xfrm>
            <a:off x="261256" y="3729885"/>
            <a:ext cx="11726428" cy="507831"/>
          </a:xfrm>
          <a:prstGeom prst="rect">
            <a:avLst/>
          </a:prstGeom>
          <a:noFill/>
        </p:spPr>
        <p:txBody>
          <a:bodyPr wrap="square">
            <a:spAutoFit/>
          </a:bodyPr>
          <a:lstStyle/>
          <a:p>
            <a:pPr lvl="1"/>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https://demo.mdi.ruhr-uni-bochum.de/</a:t>
            </a:r>
            <a:r>
              <a:rPr lang="ru-RU" b="0" i="0" dirty="0">
                <a:solidFill>
                  <a:srgbClr val="0070C0"/>
                </a:solidFill>
                <a:effectLst/>
                <a:latin typeface="Slack-Lato"/>
              </a:rPr>
              <a:t>								</a:t>
            </a:r>
            <a:r>
              <a:rPr lang="en-US" b="0" i="0" dirty="0">
                <a:solidFill>
                  <a:srgbClr val="0070C0"/>
                </a:solidFill>
                <a:effectLst/>
                <a:latin typeface="Slack-Lato"/>
                <a:hlinkClick r:id="rId4">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indent="0">
              <a:buNone/>
            </a:pPr>
            <a:endParaRPr lang="en-US" b="0" i="0" dirty="0">
              <a:solidFill>
                <a:srgbClr val="1D1C1D"/>
              </a:solidFill>
              <a:effectLst/>
              <a:latin typeface="Slack-Lato"/>
            </a:endParaRPr>
          </a:p>
        </p:txBody>
      </p:sp>
      <p:pic>
        <p:nvPicPr>
          <p:cNvPr id="16" name="Picture 15">
            <a:extLst>
              <a:ext uri="{FF2B5EF4-FFF2-40B4-BE49-F238E27FC236}">
                <a16:creationId xmlns:a16="http://schemas.microsoft.com/office/drawing/2014/main" id="{4B0C64A6-CCD4-F705-370B-73AA435471CD}"/>
              </a:ext>
            </a:extLst>
          </p:cNvPr>
          <p:cNvPicPr>
            <a:picLocks noChangeAspect="1"/>
          </p:cNvPicPr>
          <p:nvPr/>
        </p:nvPicPr>
        <p:blipFill>
          <a:blip r:embed="rId5"/>
          <a:stretch>
            <a:fillRect/>
          </a:stretch>
        </p:blipFill>
        <p:spPr>
          <a:xfrm>
            <a:off x="856180" y="1209167"/>
            <a:ext cx="2581635" cy="2572109"/>
          </a:xfrm>
          <a:prstGeom prst="rect">
            <a:avLst/>
          </a:prstGeom>
        </p:spPr>
      </p:pic>
      <p:pic>
        <p:nvPicPr>
          <p:cNvPr id="17" name="Picture 16">
            <a:extLst>
              <a:ext uri="{FF2B5EF4-FFF2-40B4-BE49-F238E27FC236}">
                <a16:creationId xmlns:a16="http://schemas.microsoft.com/office/drawing/2014/main" id="{AAC15814-C0A9-BB9B-AF3D-51E487BDBDC8}"/>
              </a:ext>
            </a:extLst>
          </p:cNvPr>
          <p:cNvPicPr>
            <a:picLocks noChangeAspect="1"/>
          </p:cNvPicPr>
          <p:nvPr/>
        </p:nvPicPr>
        <p:blipFill>
          <a:blip r:embed="rId6"/>
          <a:stretch>
            <a:fillRect/>
          </a:stretch>
        </p:blipFill>
        <p:spPr>
          <a:xfrm>
            <a:off x="8628841" y="1148877"/>
            <a:ext cx="2591162" cy="2572109"/>
          </a:xfrm>
          <a:prstGeom prst="rect">
            <a:avLst/>
          </a:prstGeom>
        </p:spPr>
      </p:pic>
    </p:spTree>
    <p:extLst>
      <p:ext uri="{BB962C8B-B14F-4D97-AF65-F5344CB8AC3E}">
        <p14:creationId xmlns:p14="http://schemas.microsoft.com/office/powerpoint/2010/main" val="263740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8A4A6-9057-F1C2-19F3-0D5F94AE7BF1}"/>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2EFFA3FB-C13A-D4E5-67C1-0C9A867A6AD7}"/>
              </a:ext>
            </a:extLst>
          </p:cNvPr>
          <p:cNvSpPr>
            <a:spLocks noGrp="1"/>
          </p:cNvSpPr>
          <p:nvPr>
            <p:ph type="title"/>
          </p:nvPr>
        </p:nvSpPr>
        <p:spPr>
          <a:xfrm>
            <a:off x="215999" y="108000"/>
            <a:ext cx="8911959" cy="792000"/>
          </a:xfrm>
        </p:spPr>
        <p:txBody>
          <a:bodyPr/>
          <a:lstStyle/>
          <a:p>
            <a:r>
              <a:rPr lang="en-US" dirty="0"/>
              <a:t>RDMS: Data transfer between tenants</a:t>
            </a:r>
          </a:p>
        </p:txBody>
      </p:sp>
      <p:pic>
        <p:nvPicPr>
          <p:cNvPr id="9" name="Picture 8">
            <a:extLst>
              <a:ext uri="{FF2B5EF4-FFF2-40B4-BE49-F238E27FC236}">
                <a16:creationId xmlns:a16="http://schemas.microsoft.com/office/drawing/2014/main" id="{D834A570-3A95-6DED-1B3F-86892183B2D5}"/>
              </a:ext>
            </a:extLst>
          </p:cNvPr>
          <p:cNvPicPr>
            <a:picLocks noChangeAspect="1"/>
          </p:cNvPicPr>
          <p:nvPr/>
        </p:nvPicPr>
        <p:blipFill>
          <a:blip r:embed="rId3"/>
          <a:stretch>
            <a:fillRect/>
          </a:stretch>
        </p:blipFill>
        <p:spPr>
          <a:xfrm>
            <a:off x="166857" y="798947"/>
            <a:ext cx="5880991" cy="2415307"/>
          </a:xfrm>
          <a:prstGeom prst="rect">
            <a:avLst/>
          </a:prstGeom>
          <a:ln>
            <a:solidFill>
              <a:srgbClr val="0070C0"/>
            </a:solidFill>
          </a:ln>
        </p:spPr>
      </p:pic>
      <p:pic>
        <p:nvPicPr>
          <p:cNvPr id="13" name="Picture 12">
            <a:extLst>
              <a:ext uri="{FF2B5EF4-FFF2-40B4-BE49-F238E27FC236}">
                <a16:creationId xmlns:a16="http://schemas.microsoft.com/office/drawing/2014/main" id="{93C49D9B-C91C-7F27-99A4-26F8D429EE19}"/>
              </a:ext>
            </a:extLst>
          </p:cNvPr>
          <p:cNvPicPr>
            <a:picLocks noChangeAspect="1"/>
          </p:cNvPicPr>
          <p:nvPr/>
        </p:nvPicPr>
        <p:blipFill>
          <a:blip r:embed="rId4"/>
          <a:stretch>
            <a:fillRect/>
          </a:stretch>
        </p:blipFill>
        <p:spPr>
          <a:xfrm>
            <a:off x="6392414" y="3096690"/>
            <a:ext cx="5546486" cy="2860766"/>
          </a:xfrm>
          <a:prstGeom prst="rect">
            <a:avLst/>
          </a:prstGeom>
          <a:ln>
            <a:solidFill>
              <a:srgbClr val="0070C0"/>
            </a:solidFill>
          </a:ln>
        </p:spPr>
      </p:pic>
      <p:cxnSp>
        <p:nvCxnSpPr>
          <p:cNvPr id="14" name="Straight Arrow Connector 13">
            <a:extLst>
              <a:ext uri="{FF2B5EF4-FFF2-40B4-BE49-F238E27FC236}">
                <a16:creationId xmlns:a16="http://schemas.microsoft.com/office/drawing/2014/main" id="{675ED7AF-C4F6-3A25-9A5E-2D1B175FA464}"/>
              </a:ext>
            </a:extLst>
          </p:cNvPr>
          <p:cNvCxnSpPr>
            <a:cxnSpLocks/>
          </p:cNvCxnSpPr>
          <p:nvPr/>
        </p:nvCxnSpPr>
        <p:spPr>
          <a:xfrm>
            <a:off x="1339273" y="2087418"/>
            <a:ext cx="5514109" cy="155170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443C4B-1CB8-6351-8824-C0EDB71B796B}"/>
              </a:ext>
            </a:extLst>
          </p:cNvPr>
          <p:cNvSpPr txBox="1"/>
          <p:nvPr/>
        </p:nvSpPr>
        <p:spPr>
          <a:xfrm>
            <a:off x="2946400" y="3462267"/>
            <a:ext cx="3020291" cy="769441"/>
          </a:xfrm>
          <a:prstGeom prst="rect">
            <a:avLst/>
          </a:prstGeom>
          <a:noFill/>
        </p:spPr>
        <p:txBody>
          <a:bodyPr wrap="square">
            <a:spAutoFit/>
          </a:bodyPr>
          <a:lstStyle/>
          <a:p>
            <a:pPr indent="0">
              <a:buNone/>
            </a:pPr>
            <a:r>
              <a:rPr lang="en-US" sz="2200" dirty="0">
                <a:solidFill>
                  <a:srgbClr val="1D1C1D"/>
                </a:solidFill>
                <a:latin typeface="Slack-Lato"/>
              </a:rPr>
              <a:t>Automatic Data Transfer</a:t>
            </a:r>
            <a:br>
              <a:rPr lang="en-US" sz="2200" dirty="0">
                <a:solidFill>
                  <a:srgbClr val="1D1C1D"/>
                </a:solidFill>
                <a:latin typeface="Slack-Lato"/>
              </a:rPr>
            </a:br>
            <a:r>
              <a:rPr lang="en-US" sz="2200" dirty="0">
                <a:solidFill>
                  <a:srgbClr val="1D1C1D"/>
                </a:solidFill>
                <a:latin typeface="Slack-Lato"/>
              </a:rPr>
              <a:t>(on a daily basis)</a:t>
            </a:r>
            <a:endParaRPr lang="en-US" sz="2200" dirty="0"/>
          </a:p>
        </p:txBody>
      </p:sp>
      <p:sp>
        <p:nvSpPr>
          <p:cNvPr id="18" name="TextBox 17">
            <a:extLst>
              <a:ext uri="{FF2B5EF4-FFF2-40B4-BE49-F238E27FC236}">
                <a16:creationId xmlns:a16="http://schemas.microsoft.com/office/drawing/2014/main" id="{8AB32235-849C-C6A1-36F9-889D6280B2EC}"/>
              </a:ext>
            </a:extLst>
          </p:cNvPr>
          <p:cNvSpPr txBox="1"/>
          <p:nvPr/>
        </p:nvSpPr>
        <p:spPr>
          <a:xfrm>
            <a:off x="6765636" y="1333285"/>
            <a:ext cx="4761346" cy="1446550"/>
          </a:xfrm>
          <a:prstGeom prst="rect">
            <a:avLst/>
          </a:prstGeom>
          <a:noFill/>
        </p:spPr>
        <p:txBody>
          <a:bodyPr wrap="square">
            <a:spAutoFit/>
          </a:bodyPr>
          <a:lstStyle/>
          <a:p>
            <a:pPr indent="0">
              <a:buNone/>
            </a:pPr>
            <a:r>
              <a:rPr lang="en-US" sz="2200" dirty="0"/>
              <a:t>Data from </a:t>
            </a:r>
            <a:r>
              <a:rPr lang="en-US" sz="2200" b="1" dirty="0"/>
              <a:t>MDI tenant </a:t>
            </a:r>
          </a:p>
          <a:p>
            <a:pPr indent="0">
              <a:buNone/>
            </a:pPr>
            <a:r>
              <a:rPr lang="en-US" sz="2200" dirty="0"/>
              <a:t>	(</a:t>
            </a:r>
            <a:r>
              <a:rPr lang="en-US" sz="2200" u="sng" dirty="0" err="1"/>
              <a:t>Nonindustry</a:t>
            </a:r>
            <a:r>
              <a:rPr lang="en-US" sz="2200" u="sng" dirty="0"/>
              <a:t> / CRC 1625</a:t>
            </a:r>
            <a:r>
              <a:rPr lang="en-US" sz="2200" dirty="0"/>
              <a:t> project) transferred to </a:t>
            </a:r>
          </a:p>
          <a:p>
            <a:pPr indent="0">
              <a:buNone/>
            </a:pPr>
            <a:r>
              <a:rPr lang="en-US" sz="2200" dirty="0"/>
              <a:t>	</a:t>
            </a:r>
            <a:r>
              <a:rPr lang="en-US" sz="2200" b="1" dirty="0"/>
              <a:t>CRC 1625 tenant</a:t>
            </a:r>
          </a:p>
        </p:txBody>
      </p:sp>
      <p:sp>
        <p:nvSpPr>
          <p:cNvPr id="20" name="Text Placeholder 19">
            <a:extLst>
              <a:ext uri="{FF2B5EF4-FFF2-40B4-BE49-F238E27FC236}">
                <a16:creationId xmlns:a16="http://schemas.microsoft.com/office/drawing/2014/main" id="{A61102FD-0495-22DA-1E88-BCFBB240394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38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altLang="ru-RU" dirty="0">
                <a:latin typeface="Arial" panose="020B0604020202020204" pitchFamily="34" charset="0"/>
              </a:rPr>
              <a:t>Thanks for your kind attention</a:t>
            </a:r>
            <a:endParaRPr lang="en-GB" dirty="0"/>
          </a:p>
        </p:txBody>
      </p:sp>
      <p:sp>
        <p:nvSpPr>
          <p:cNvPr id="3" name="TextBox 2">
            <a:extLst>
              <a:ext uri="{FF2B5EF4-FFF2-40B4-BE49-F238E27FC236}">
                <a16:creationId xmlns:a16="http://schemas.microsoft.com/office/drawing/2014/main" id="{1B0ACCA0-8621-F316-A835-02AA0C0152B3}"/>
              </a:ext>
            </a:extLst>
          </p:cNvPr>
          <p:cNvSpPr txBox="1"/>
          <p:nvPr/>
        </p:nvSpPr>
        <p:spPr>
          <a:xfrm>
            <a:off x="285007" y="1152580"/>
            <a:ext cx="11625943" cy="2923877"/>
          </a:xfrm>
          <a:prstGeom prst="rect">
            <a:avLst/>
          </a:prstGeom>
          <a:noFill/>
        </p:spPr>
        <p:txBody>
          <a:bodyPr wrap="square">
            <a:spAutoFit/>
          </a:bodyPr>
          <a:lstStyle/>
          <a:p>
            <a:pPr algn="ctr"/>
            <a:endParaRPr lang="de-DE" sz="8000" dirty="0"/>
          </a:p>
          <a:p>
            <a:pPr algn="ctr"/>
            <a:r>
              <a:rPr lang="de-DE" sz="8000" dirty="0"/>
              <a:t>Questions &amp; </a:t>
            </a:r>
            <a:r>
              <a:rPr lang="de-DE" sz="8000" dirty="0" err="1"/>
              <a:t>Answers</a:t>
            </a:r>
            <a:endParaRPr lang="de-DE" sz="8000" dirty="0"/>
          </a:p>
          <a:p>
            <a:endParaRPr lang="de-DE" sz="2400" dirty="0"/>
          </a:p>
        </p:txBody>
      </p:sp>
      <p:sp>
        <p:nvSpPr>
          <p:cNvPr id="2" name="Text Placeholder 7">
            <a:extLst>
              <a:ext uri="{FF2B5EF4-FFF2-40B4-BE49-F238E27FC236}">
                <a16:creationId xmlns:a16="http://schemas.microsoft.com/office/drawing/2014/main" id="{BF5B7F41-2497-9FD8-16DB-0134FF742C8B}"/>
              </a:ext>
            </a:extLst>
          </p:cNvPr>
          <p:cNvSpPr txBox="1">
            <a:spLocks/>
          </p:cNvSpPr>
          <p:nvPr/>
        </p:nvSpPr>
        <p:spPr>
          <a:xfrm>
            <a:off x="6714309" y="6362393"/>
            <a:ext cx="4268015" cy="485999"/>
          </a:xfrm>
          <a:prstGeom prst="rect">
            <a:avLst/>
          </a:prstGeom>
        </p:spPr>
        <p:txBody>
          <a:bodyPr vert="horz" lIns="36000" tIns="18000" rIns="36000" bIns="0" rtlCol="0">
            <a:normAutofit/>
          </a:bodyPr>
          <a:lstStyle>
            <a:lvl1pPr marL="0" indent="-228600" algn="l" defTabSz="914400" rtl="0" eaLnBrk="1" latinLnBrk="0" hangingPunct="1">
              <a:lnSpc>
                <a:spcPct val="100000"/>
              </a:lnSpc>
              <a:spcBef>
                <a:spcPts val="0"/>
              </a:spcBef>
              <a:buFont typeface="+mj-lt"/>
              <a:buAutoNum type="arabicParenBoth"/>
              <a:defRPr sz="1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mj-lt"/>
              <a:buNone/>
            </a:pPr>
            <a:r>
              <a:rPr lang="en-US" dirty="0">
                <a:solidFill>
                  <a:srgbClr val="0070C0"/>
                </a:solidFill>
                <a:hlinkClick r:id="rId3">
                  <a:extLst>
                    <a:ext uri="{A12FA001-AC4F-418D-AE19-62706E023703}">
                      <ahyp:hlinkClr xmlns:ahyp="http://schemas.microsoft.com/office/drawing/2018/hyperlinkcolor" val="tx"/>
                    </a:ext>
                  </a:extLst>
                </a:hlinkClick>
              </a:rPr>
              <a:t>https://vdudarev.ru</a:t>
            </a:r>
            <a:endParaRPr lang="en-US" dirty="0">
              <a:solidFill>
                <a:srgbClr val="0070C0"/>
              </a:solidFill>
            </a:endParaRPr>
          </a:p>
          <a:p>
            <a:pPr indent="0">
              <a:buFont typeface="+mj-lt"/>
              <a:buNone/>
            </a:pPr>
            <a:endParaRPr lang="en-US" dirty="0"/>
          </a:p>
        </p:txBody>
      </p:sp>
    </p:spTree>
    <p:extLst>
      <p:ext uri="{BB962C8B-B14F-4D97-AF65-F5344CB8AC3E}">
        <p14:creationId xmlns:p14="http://schemas.microsoft.com/office/powerpoint/2010/main" val="1275985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D48BA-DEA6-8288-123D-6C585513EDA1}"/>
              </a:ext>
            </a:extLst>
          </p:cNvPr>
          <p:cNvSpPr txBox="1"/>
          <p:nvPr/>
        </p:nvSpPr>
        <p:spPr>
          <a:xfrm>
            <a:off x="198944" y="951263"/>
            <a:ext cx="11718401" cy="4524315"/>
          </a:xfrm>
          <a:prstGeom prst="rect">
            <a:avLst/>
          </a:prstGeom>
          <a:noFill/>
        </p:spPr>
        <p:txBody>
          <a:bodyPr wrap="square">
            <a:spAutoFit/>
          </a:bodyPr>
          <a:lstStyle/>
          <a:p>
            <a:pPr marL="285750" indent="-285750">
              <a:buFont typeface="Arial" panose="020B0604020202020204" pitchFamily="34" charset="0"/>
              <a:buChar char="•"/>
            </a:pPr>
            <a:r>
              <a:rPr lang="en-US" sz="2400" b="1" dirty="0"/>
              <a:t>Target audience</a:t>
            </a:r>
            <a:r>
              <a:rPr lang="en-US" sz="2400" dirty="0"/>
              <a:t> – materials repository creators and users:</a:t>
            </a:r>
          </a:p>
          <a:p>
            <a:pPr marL="742950" lvl="1" indent="-285750">
              <a:buFont typeface="Arial" panose="020B0604020202020204" pitchFamily="34" charset="0"/>
              <a:buChar char="•"/>
            </a:pPr>
            <a:r>
              <a:rPr lang="en-US" sz="2400" u="sng" dirty="0"/>
              <a:t>Scale:</a:t>
            </a:r>
            <a:r>
              <a:rPr lang="en-US" sz="2400" dirty="0"/>
              <a:t> from private users to enterprises;</a:t>
            </a:r>
          </a:p>
          <a:p>
            <a:pPr marL="742950" lvl="1" indent="-285750">
              <a:buFont typeface="Arial" panose="020B0604020202020204" pitchFamily="34" charset="0"/>
              <a:buChar char="•"/>
            </a:pPr>
            <a:r>
              <a:rPr lang="en-US" sz="2400" u="sng" dirty="0"/>
              <a:t>Accessibility for everybody:</a:t>
            </a:r>
            <a:r>
              <a:rPr lang="en-US" sz="2400" dirty="0"/>
              <a:t> Open source / Free of charge.</a:t>
            </a:r>
          </a:p>
          <a:p>
            <a:pPr lvl="1"/>
            <a:endParaRPr lang="en-US" sz="2400" dirty="0"/>
          </a:p>
          <a:p>
            <a:pPr marL="285750" indent="-285750">
              <a:buFont typeface="Arial" panose="020B0604020202020204" pitchFamily="34" charset="0"/>
              <a:buChar char="•"/>
            </a:pPr>
            <a:r>
              <a:rPr lang="en-US" sz="2400" b="1" dirty="0"/>
              <a:t>What does it do? </a:t>
            </a:r>
            <a:endParaRPr lang="en-US" sz="2400" dirty="0"/>
          </a:p>
          <a:p>
            <a:pPr lvl="1"/>
            <a:r>
              <a:rPr lang="en-US" sz="2400" dirty="0"/>
              <a:t>Facilitates </a:t>
            </a:r>
            <a:r>
              <a:rPr lang="en-US" sz="2400" dirty="0" err="1"/>
              <a:t>customisable</a:t>
            </a:r>
            <a:r>
              <a:rPr lang="en-US" sz="2400" dirty="0"/>
              <a:t> multitenant materials repositories creation.</a:t>
            </a:r>
          </a:p>
          <a:p>
            <a:pPr marL="285750" indent="-285750">
              <a:buFont typeface="Arial" panose="020B0604020202020204" pitchFamily="34" charset="0"/>
              <a:buChar char="•"/>
            </a:pPr>
            <a:endParaRPr lang="ru-RU" sz="2400" dirty="0"/>
          </a:p>
          <a:p>
            <a:pPr marL="285750" indent="-285750">
              <a:buFont typeface="Arial" panose="020B0604020202020204" pitchFamily="34" charset="0"/>
              <a:buChar char="•"/>
            </a:pPr>
            <a:r>
              <a:rPr lang="en-US" sz="2400" b="1" dirty="0"/>
              <a:t>Which aspects of FAIR does it cover?</a:t>
            </a:r>
            <a:endParaRPr lang="en-US" sz="2400" dirty="0"/>
          </a:p>
          <a:p>
            <a:pPr marL="742950" lvl="1" indent="-285750">
              <a:buFont typeface="Arial" panose="020B0604020202020204" pitchFamily="34" charset="0"/>
              <a:buChar char="•"/>
            </a:pPr>
            <a:r>
              <a:rPr lang="en-US" sz="2400" b="1" u="sng" dirty="0"/>
              <a:t>F</a:t>
            </a:r>
            <a:r>
              <a:rPr lang="en-US" sz="2400" u="sng" dirty="0"/>
              <a:t>indable:</a:t>
            </a:r>
            <a:r>
              <a:rPr lang="en-US" sz="2400" dirty="0"/>
              <a:t> yes (internal search &amp; external public search via SEO);</a:t>
            </a:r>
          </a:p>
          <a:p>
            <a:pPr marL="742950" lvl="1" indent="-285750">
              <a:buFont typeface="Arial" panose="020B0604020202020204" pitchFamily="34" charset="0"/>
              <a:buChar char="•"/>
            </a:pPr>
            <a:r>
              <a:rPr lang="en-US" sz="2400" b="1" u="sng" dirty="0"/>
              <a:t>A</a:t>
            </a:r>
            <a:r>
              <a:rPr lang="en-US" sz="2400" u="sng" dirty="0"/>
              <a:t>ccessible:</a:t>
            </a:r>
            <a:r>
              <a:rPr lang="en-US" sz="2400" dirty="0"/>
              <a:t> yes (UI and API: 24x7 on the internet);</a:t>
            </a:r>
          </a:p>
          <a:p>
            <a:pPr marL="742950" lvl="1" indent="-285750">
              <a:buFont typeface="Arial" panose="020B0604020202020204" pitchFamily="34" charset="0"/>
              <a:buChar char="•"/>
            </a:pPr>
            <a:r>
              <a:rPr lang="en-US" sz="2400" b="1" u="sng" dirty="0"/>
              <a:t>I</a:t>
            </a:r>
            <a:r>
              <a:rPr lang="en-US" sz="2400" u="sng" dirty="0"/>
              <a:t>nteroperable:</a:t>
            </a:r>
            <a:r>
              <a:rPr lang="en-US" sz="2400" dirty="0"/>
              <a:t> yes (</a:t>
            </a:r>
            <a:r>
              <a:rPr lang="en-US" sz="2400" dirty="0" err="1"/>
              <a:t>OpenAPI</a:t>
            </a:r>
            <a:r>
              <a:rPr lang="en-US" sz="2400" dirty="0"/>
              <a:t>, REST API);</a:t>
            </a:r>
          </a:p>
          <a:p>
            <a:pPr marL="742950" lvl="1" indent="-285750">
              <a:buFont typeface="Arial" panose="020B0604020202020204" pitchFamily="34" charset="0"/>
              <a:buChar char="•"/>
            </a:pPr>
            <a:r>
              <a:rPr lang="en-US" sz="2400" b="1" u="sng" dirty="0"/>
              <a:t>R</a:t>
            </a:r>
            <a:r>
              <a:rPr lang="en-US" sz="2400" u="sng" dirty="0"/>
              <a:t>eusable:</a:t>
            </a:r>
            <a:r>
              <a:rPr lang="en-US" sz="2400" dirty="0"/>
              <a:t> yes (create and customize new tenant).</a:t>
            </a:r>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8" y="108000"/>
            <a:ext cx="11976001" cy="792000"/>
          </a:xfrm>
        </p:spPr>
        <p:txBody>
          <a:bodyPr/>
          <a:lstStyle/>
          <a:p>
            <a:r>
              <a:rPr lang="en-US" dirty="0"/>
              <a:t>Placement: an Extensible Materials Repository Framework</a:t>
            </a:r>
          </a:p>
        </p:txBody>
      </p:sp>
      <p:sp>
        <p:nvSpPr>
          <p:cNvPr id="18" name="Text Placeholder 17">
            <a:extLst>
              <a:ext uri="{FF2B5EF4-FFF2-40B4-BE49-F238E27FC236}">
                <a16:creationId xmlns:a16="http://schemas.microsoft.com/office/drawing/2014/main" id="{547A8E55-9D1F-20E7-B0D9-506A71DA878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8479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56251-E524-0392-91CC-0686B971F4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CA323D-B1B1-E6B7-DD5E-DA6B36D1F8BF}"/>
              </a:ext>
            </a:extLst>
          </p:cNvPr>
          <p:cNvSpPr>
            <a:spLocks noGrp="1"/>
          </p:cNvSpPr>
          <p:nvPr>
            <p:ph type="title"/>
          </p:nvPr>
        </p:nvSpPr>
        <p:spPr/>
        <p:txBody>
          <a:bodyPr/>
          <a:lstStyle/>
          <a:p>
            <a:r>
              <a:rPr lang="en-US" dirty="0"/>
              <a:t>Security</a:t>
            </a:r>
          </a:p>
        </p:txBody>
      </p:sp>
      <p:sp>
        <p:nvSpPr>
          <p:cNvPr id="3" name="Textplatzhalter 2">
            <a:extLst>
              <a:ext uri="{FF2B5EF4-FFF2-40B4-BE49-F238E27FC236}">
                <a16:creationId xmlns:a16="http://schemas.microsoft.com/office/drawing/2014/main" id="{987263D6-3582-CE84-AE72-8FCD2E20C9C6}"/>
              </a:ext>
            </a:extLst>
          </p:cNvPr>
          <p:cNvSpPr>
            <a:spLocks noGrp="1"/>
          </p:cNvSpPr>
          <p:nvPr>
            <p:ph type="body" sz="quarter" idx="10"/>
          </p:nvPr>
        </p:nvSpPr>
        <p:spPr>
          <a:xfrm>
            <a:off x="624000" y="1968589"/>
            <a:ext cx="7032945" cy="1919817"/>
          </a:xfrm>
        </p:spPr>
        <p:txBody>
          <a:bodyPr/>
          <a:lstStyle/>
          <a:p>
            <a:r>
              <a:rPr lang="en-US" sz="3200" dirty="0"/>
              <a:t>Access levels, Roles, Authorization…</a:t>
            </a:r>
          </a:p>
        </p:txBody>
      </p:sp>
      <p:pic>
        <p:nvPicPr>
          <p:cNvPr id="1026" name="Picture 2" descr="IT Security - Reporting security threats">
            <a:extLst>
              <a:ext uri="{FF2B5EF4-FFF2-40B4-BE49-F238E27FC236}">
                <a16:creationId xmlns:a16="http://schemas.microsoft.com/office/drawing/2014/main" id="{EE22057C-82CF-B8A0-1D82-37F4306E8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318" y="2945102"/>
            <a:ext cx="419100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98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de-DE" dirty="0"/>
              <a:t>RDMS: </a:t>
            </a:r>
            <a:r>
              <a:rPr lang="en-US" sz="3600" dirty="0"/>
              <a:t>Registration and Authorization</a:t>
            </a:r>
            <a:endParaRPr lang="en-US" dirty="0"/>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243782" y="6362393"/>
            <a:ext cx="4738542" cy="485999"/>
          </a:xfrm>
        </p:spPr>
        <p:txBody>
          <a:bodyPr>
            <a:noAutofit/>
          </a:bodyPr>
          <a:lstStyle/>
          <a:p>
            <a:pPr>
              <a:spcAft>
                <a:spcPts val="0"/>
              </a:spcAft>
            </a:pPr>
            <a:r>
              <a:rPr lang="en-US" sz="700" dirty="0">
                <a:hlinkClick r:id="rId3"/>
              </a:rPr>
              <a:t>https://openid.net</a:t>
            </a:r>
            <a:endParaRPr lang="en-US" sz="700" dirty="0"/>
          </a:p>
          <a:p>
            <a:pPr>
              <a:spcAft>
                <a:spcPts val="0"/>
              </a:spcAft>
            </a:pPr>
            <a:r>
              <a:rPr lang="en-US" sz="700" dirty="0">
                <a:hlinkClick r:id="rId4"/>
              </a:rPr>
              <a:t>https://en.wikipedia.org/wiki/Authentication</a:t>
            </a:r>
            <a:endParaRPr lang="en-US" sz="700" dirty="0"/>
          </a:p>
          <a:p>
            <a:pPr>
              <a:spcAft>
                <a:spcPts val="0"/>
              </a:spcAft>
            </a:pPr>
            <a:r>
              <a:rPr lang="en-US" sz="700" dirty="0">
                <a:hlinkClick r:id="rId5"/>
              </a:rPr>
              <a:t>https://en.wikipedia.org/wiki/Authorization</a:t>
            </a:r>
            <a:endParaRPr lang="en-US" sz="700" dirty="0"/>
          </a:p>
        </p:txBody>
      </p:sp>
      <p:sp>
        <p:nvSpPr>
          <p:cNvPr id="3" name="TextBox 2">
            <a:extLst>
              <a:ext uri="{FF2B5EF4-FFF2-40B4-BE49-F238E27FC236}">
                <a16:creationId xmlns:a16="http://schemas.microsoft.com/office/drawing/2014/main" id="{2200481F-538C-6F5A-8DBC-1F938DCEE3B1}"/>
              </a:ext>
            </a:extLst>
          </p:cNvPr>
          <p:cNvSpPr txBox="1"/>
          <p:nvPr/>
        </p:nvSpPr>
        <p:spPr>
          <a:xfrm>
            <a:off x="241914" y="1082591"/>
            <a:ext cx="5212401" cy="2308324"/>
          </a:xfrm>
          <a:prstGeom prst="rect">
            <a:avLst/>
          </a:prstGeom>
          <a:noFill/>
        </p:spPr>
        <p:txBody>
          <a:bodyPr wrap="square">
            <a:spAutoFit/>
          </a:bodyPr>
          <a:lstStyle/>
          <a:p>
            <a:pPr defTabSz="685800"/>
            <a:r>
              <a:rPr lang="en-US" sz="1600" dirty="0">
                <a:solidFill>
                  <a:prstClr val="black"/>
                </a:solidFill>
              </a:rPr>
              <a:t>Application access level is determined by the current user context.</a:t>
            </a:r>
          </a:p>
          <a:p>
            <a:pPr defTabSz="685800"/>
            <a:r>
              <a:rPr lang="en-US" sz="1600" b="1" dirty="0">
                <a:solidFill>
                  <a:prstClr val="black"/>
                </a:solidFill>
              </a:rPr>
              <a:t>Two-way registration </a:t>
            </a:r>
            <a:r>
              <a:rPr lang="en-US" sz="1600" dirty="0">
                <a:solidFill>
                  <a:prstClr val="black"/>
                </a:solidFill>
              </a:rPr>
              <a:t>(choose any):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external provider </a:t>
            </a:r>
            <a:r>
              <a:rPr lang="en-US" sz="1600" dirty="0">
                <a:solidFill>
                  <a:prstClr val="black"/>
                </a:solidFill>
              </a:rPr>
              <a:t>(OpenID Connect)</a:t>
            </a:r>
            <a:r>
              <a:rPr lang="ru-RU" sz="1600" dirty="0">
                <a:solidFill>
                  <a:prstClr val="black"/>
                </a:solidFill>
              </a:rPr>
              <a:t>, </a:t>
            </a:r>
            <a:r>
              <a:rPr lang="en-US" sz="1600" dirty="0">
                <a:solidFill>
                  <a:prstClr val="black"/>
                </a:solidFill>
              </a:rPr>
              <a:t>e.g. Google (external authentication authority is used, no credentials are stored locally).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local account </a:t>
            </a:r>
            <a:r>
              <a:rPr lang="en-US" sz="1600" dirty="0">
                <a:solidFill>
                  <a:prstClr val="black"/>
                </a:solidFill>
              </a:rPr>
              <a:t>(credentials are stored internally);</a:t>
            </a:r>
          </a:p>
          <a:p>
            <a:pPr defTabSz="685800"/>
            <a:r>
              <a:rPr lang="en-US" sz="1600" dirty="0">
                <a:solidFill>
                  <a:prstClr val="black"/>
                </a:solidFill>
              </a:rPr>
              <a:t>In both cases, an </a:t>
            </a:r>
            <a:r>
              <a:rPr lang="en-US" sz="1600" u="sng" dirty="0">
                <a:solidFill>
                  <a:prstClr val="black"/>
                </a:solidFill>
              </a:rPr>
              <a:t>e-mail address is required</a:t>
            </a:r>
            <a:r>
              <a:rPr lang="en-US" sz="1600" dirty="0">
                <a:solidFill>
                  <a:prstClr val="black"/>
                </a:solidFill>
              </a:rPr>
              <a:t>, and its successful verification is a prerequisite for access.</a:t>
            </a:r>
          </a:p>
        </p:txBody>
      </p:sp>
      <p:pic>
        <p:nvPicPr>
          <p:cNvPr id="4" name="Picture 3">
            <a:extLst>
              <a:ext uri="{FF2B5EF4-FFF2-40B4-BE49-F238E27FC236}">
                <a16:creationId xmlns:a16="http://schemas.microsoft.com/office/drawing/2014/main" id="{66D7E815-60DE-80C5-BDF3-2F4735BEC34B}"/>
              </a:ext>
            </a:extLst>
          </p:cNvPr>
          <p:cNvPicPr>
            <a:picLocks noChangeAspect="1"/>
          </p:cNvPicPr>
          <p:nvPr/>
        </p:nvPicPr>
        <p:blipFill>
          <a:blip r:embed="rId6"/>
          <a:stretch>
            <a:fillRect/>
          </a:stretch>
        </p:blipFill>
        <p:spPr>
          <a:xfrm>
            <a:off x="5609395" y="1018422"/>
            <a:ext cx="6461125" cy="4215165"/>
          </a:xfrm>
          <a:prstGeom prst="rect">
            <a:avLst/>
          </a:prstGeom>
          <a:ln>
            <a:solidFill>
              <a:srgbClr val="0070C0"/>
            </a:solidFill>
          </a:ln>
        </p:spPr>
      </p:pic>
      <p:pic>
        <p:nvPicPr>
          <p:cNvPr id="7" name="Picture 6">
            <a:extLst>
              <a:ext uri="{FF2B5EF4-FFF2-40B4-BE49-F238E27FC236}">
                <a16:creationId xmlns:a16="http://schemas.microsoft.com/office/drawing/2014/main" id="{E0B0A05C-EABF-C856-940E-CA1F4CEAAE4F}"/>
              </a:ext>
            </a:extLst>
          </p:cNvPr>
          <p:cNvPicPr>
            <a:picLocks noChangeAspect="1"/>
          </p:cNvPicPr>
          <p:nvPr/>
        </p:nvPicPr>
        <p:blipFill>
          <a:blip r:embed="rId7"/>
          <a:stretch>
            <a:fillRect/>
          </a:stretch>
        </p:blipFill>
        <p:spPr>
          <a:xfrm>
            <a:off x="131386" y="3989278"/>
            <a:ext cx="4776520" cy="1662380"/>
          </a:xfrm>
          <a:prstGeom prst="rect">
            <a:avLst/>
          </a:prstGeom>
          <a:ln>
            <a:solidFill>
              <a:srgbClr val="0070C0"/>
            </a:solidFill>
          </a:ln>
        </p:spPr>
      </p:pic>
      <p:sp>
        <p:nvSpPr>
          <p:cNvPr id="8" name="TextBox 7">
            <a:extLst>
              <a:ext uri="{FF2B5EF4-FFF2-40B4-BE49-F238E27FC236}">
                <a16:creationId xmlns:a16="http://schemas.microsoft.com/office/drawing/2014/main" id="{EFC2CE2C-BAFD-B986-B189-4BF8EF9430FE}"/>
              </a:ext>
            </a:extLst>
          </p:cNvPr>
          <p:cNvSpPr txBox="1"/>
          <p:nvPr/>
        </p:nvSpPr>
        <p:spPr>
          <a:xfrm>
            <a:off x="8042757" y="5600806"/>
            <a:ext cx="4149243" cy="523220"/>
          </a:xfrm>
          <a:prstGeom prst="rect">
            <a:avLst/>
          </a:prstGeom>
          <a:noFill/>
        </p:spPr>
        <p:txBody>
          <a:bodyPr wrap="square">
            <a:spAutoFit/>
          </a:bodyPr>
          <a:lstStyle/>
          <a:p>
            <a:pPr defTabSz="685800"/>
            <a:r>
              <a:rPr lang="en-US" sz="1400" dirty="0">
                <a:solidFill>
                  <a:prstClr val="black"/>
                </a:solidFill>
              </a:rPr>
              <a:t>After e-mail confirmation, the user is considered active, but does not have an assigned user group.</a:t>
            </a:r>
          </a:p>
        </p:txBody>
      </p:sp>
      <p:pic>
        <p:nvPicPr>
          <p:cNvPr id="9" name="Picture 8">
            <a:extLst>
              <a:ext uri="{FF2B5EF4-FFF2-40B4-BE49-F238E27FC236}">
                <a16:creationId xmlns:a16="http://schemas.microsoft.com/office/drawing/2014/main" id="{EC25514A-9072-A15C-739C-0EBB1D3C6951}"/>
              </a:ext>
            </a:extLst>
          </p:cNvPr>
          <p:cNvPicPr>
            <a:picLocks noChangeAspect="1"/>
          </p:cNvPicPr>
          <p:nvPr/>
        </p:nvPicPr>
        <p:blipFill>
          <a:blip r:embed="rId8"/>
          <a:stretch>
            <a:fillRect/>
          </a:stretch>
        </p:blipFill>
        <p:spPr>
          <a:xfrm>
            <a:off x="3942873" y="5279964"/>
            <a:ext cx="3923363" cy="892645"/>
          </a:xfrm>
          <a:prstGeom prst="rect">
            <a:avLst/>
          </a:prstGeom>
          <a:ln>
            <a:solidFill>
              <a:srgbClr val="0070C0"/>
            </a:solidFill>
          </a:ln>
        </p:spPr>
      </p:pic>
      <p:cxnSp>
        <p:nvCxnSpPr>
          <p:cNvPr id="10" name="Straight Arrow Connector 9">
            <a:extLst>
              <a:ext uri="{FF2B5EF4-FFF2-40B4-BE49-F238E27FC236}">
                <a16:creationId xmlns:a16="http://schemas.microsoft.com/office/drawing/2014/main" id="{05EF2F86-7A96-8918-DE4F-417B7EF69F61}"/>
              </a:ext>
            </a:extLst>
          </p:cNvPr>
          <p:cNvCxnSpPr>
            <a:cxnSpLocks/>
          </p:cNvCxnSpPr>
          <p:nvPr/>
        </p:nvCxnSpPr>
        <p:spPr>
          <a:xfrm>
            <a:off x="3542548" y="5376202"/>
            <a:ext cx="410874" cy="0"/>
          </a:xfrm>
          <a:prstGeom prst="straightConnector1">
            <a:avLst/>
          </a:prstGeom>
          <a:noFill/>
          <a:ln w="63500" cap="flat" cmpd="sng" algn="ctr">
            <a:solidFill>
              <a:srgbClr val="003560">
                <a:lumMod val="90000"/>
                <a:lumOff val="10000"/>
                <a:alpha val="50000"/>
              </a:srgb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5FD5847D-F6D8-F554-6D1C-D7E9E56FEA43}"/>
              </a:ext>
            </a:extLst>
          </p:cNvPr>
          <p:cNvCxnSpPr>
            <a:cxnSpLocks/>
          </p:cNvCxnSpPr>
          <p:nvPr/>
        </p:nvCxnSpPr>
        <p:spPr>
          <a:xfrm>
            <a:off x="4395537" y="2117558"/>
            <a:ext cx="4379495" cy="0"/>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2" name="Straight Arrow Connector 11">
            <a:extLst>
              <a:ext uri="{FF2B5EF4-FFF2-40B4-BE49-F238E27FC236}">
                <a16:creationId xmlns:a16="http://schemas.microsoft.com/office/drawing/2014/main" id="{378F0B46-7FB7-4E6E-161D-2639AD946E5F}"/>
              </a:ext>
            </a:extLst>
          </p:cNvPr>
          <p:cNvCxnSpPr>
            <a:cxnSpLocks/>
          </p:cNvCxnSpPr>
          <p:nvPr/>
        </p:nvCxnSpPr>
        <p:spPr>
          <a:xfrm>
            <a:off x="1940990" y="2849125"/>
            <a:ext cx="3753957" cy="1883296"/>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3" name="Straight Arrow Connector 12">
            <a:extLst>
              <a:ext uri="{FF2B5EF4-FFF2-40B4-BE49-F238E27FC236}">
                <a16:creationId xmlns:a16="http://schemas.microsoft.com/office/drawing/2014/main" id="{EC20ED6D-7FA6-A4B9-849A-ABE92DB1A829}"/>
              </a:ext>
            </a:extLst>
          </p:cNvPr>
          <p:cNvCxnSpPr>
            <a:cxnSpLocks/>
          </p:cNvCxnSpPr>
          <p:nvPr/>
        </p:nvCxnSpPr>
        <p:spPr>
          <a:xfrm>
            <a:off x="1348409" y="3336758"/>
            <a:ext cx="0" cy="722379"/>
          </a:xfrm>
          <a:prstGeom prst="straightConnector1">
            <a:avLst/>
          </a:prstGeom>
          <a:noFill/>
          <a:ln w="63500" cap="flat" cmpd="sng" algn="ctr">
            <a:solidFill>
              <a:srgbClr val="0070C0">
                <a:alpha val="50000"/>
              </a:srgbClr>
            </a:solidFill>
            <a:prstDash val="solid"/>
            <a:miter lim="800000"/>
            <a:tailEnd type="triangle"/>
          </a:ln>
          <a:effectLst/>
        </p:spPr>
      </p:cxnSp>
      <p:sp>
        <p:nvSpPr>
          <p:cNvPr id="14" name="TextBox 13">
            <a:extLst>
              <a:ext uri="{FF2B5EF4-FFF2-40B4-BE49-F238E27FC236}">
                <a16:creationId xmlns:a16="http://schemas.microsoft.com/office/drawing/2014/main" id="{E606DF98-5BB3-7953-9C66-4AE74B0B0A1B}"/>
              </a:ext>
            </a:extLst>
          </p:cNvPr>
          <p:cNvSpPr txBox="1"/>
          <p:nvPr/>
        </p:nvSpPr>
        <p:spPr>
          <a:xfrm>
            <a:off x="7315199" y="691239"/>
            <a:ext cx="3362037" cy="307777"/>
          </a:xfrm>
          <a:prstGeom prst="rect">
            <a:avLst/>
          </a:prstGeom>
          <a:noFill/>
        </p:spPr>
        <p:txBody>
          <a:bodyPr wrap="square">
            <a:spAutoFit/>
          </a:bodyPr>
          <a:lstStyle/>
          <a:p>
            <a:r>
              <a:rPr lang="en-US" sz="1400" b="0" i="0" dirty="0">
                <a:solidFill>
                  <a:srgbClr val="0070C0"/>
                </a:solidFill>
                <a:effectLst/>
                <a:latin typeface="Slack-Lato"/>
                <a:hlinkClick r:id="rId9">
                  <a:extLst>
                    <a:ext uri="{A12FA001-AC4F-418D-AE19-62706E023703}">
                      <ahyp:hlinkClr xmlns:ahyp="http://schemas.microsoft.com/office/drawing/2018/hyperlinkcolor" val="tx"/>
                    </a:ext>
                  </a:extLst>
                </a:hlinkClick>
              </a:rPr>
              <a:t>https://</a:t>
            </a:r>
            <a:r>
              <a:rPr lang="en-US" sz="1400" b="1" i="0" dirty="0">
                <a:solidFill>
                  <a:srgbClr val="0070C0"/>
                </a:solidFill>
                <a:effectLst/>
                <a:latin typeface="Slack-Lato"/>
                <a:hlinkClick r:id="rId9">
                  <a:extLst>
                    <a:ext uri="{A12FA001-AC4F-418D-AE19-62706E023703}">
                      <ahyp:hlinkClr xmlns:ahyp="http://schemas.microsoft.com/office/drawing/2018/hyperlinkcolor" val="tx"/>
                    </a:ext>
                  </a:extLst>
                </a:hlinkClick>
              </a:rPr>
              <a:t>crc1625</a:t>
            </a:r>
            <a:r>
              <a:rPr lang="en-US" sz="1400" b="0" i="0" dirty="0">
                <a:solidFill>
                  <a:srgbClr val="0070C0"/>
                </a:solidFill>
                <a:effectLst/>
                <a:latin typeface="Slack-Lato"/>
                <a:hlinkClick r:id="rId9">
                  <a:extLst>
                    <a:ext uri="{A12FA001-AC4F-418D-AE19-62706E023703}">
                      <ahyp:hlinkClr xmlns:ahyp="http://schemas.microsoft.com/office/drawing/2018/hyperlinkcolor" val="tx"/>
                    </a:ext>
                  </a:extLst>
                </a:hlinkClick>
              </a:rPr>
              <a:t>.mdi.ruhr-uni-bochum.de</a:t>
            </a:r>
            <a:endParaRPr lang="en-US" dirty="0"/>
          </a:p>
        </p:txBody>
      </p:sp>
    </p:spTree>
    <p:extLst>
      <p:ext uri="{BB962C8B-B14F-4D97-AF65-F5344CB8AC3E}">
        <p14:creationId xmlns:p14="http://schemas.microsoft.com/office/powerpoint/2010/main" val="159757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how to register</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170822" y="950128"/>
            <a:ext cx="4955359" cy="4016484"/>
          </a:xfrm>
          <a:prstGeom prst="rect">
            <a:avLst/>
          </a:prstGeom>
          <a:noFill/>
        </p:spPr>
        <p:txBody>
          <a:bodyPr wrap="square">
            <a:spAutoFit/>
          </a:bodyPr>
          <a:lstStyle/>
          <a:p>
            <a:r>
              <a:rPr lang="en-US" sz="1500" b="1" i="0" dirty="0">
                <a:solidFill>
                  <a:srgbClr val="1D1C1D"/>
                </a:solidFill>
                <a:effectLst/>
                <a:latin typeface="Slack-Lato"/>
              </a:rPr>
              <a:t>Production </a:t>
            </a:r>
            <a:r>
              <a:rPr lang="en-US" sz="1500" b="0" i="0" dirty="0">
                <a:solidFill>
                  <a:srgbClr val="1D1C1D"/>
                </a:solidFill>
                <a:effectLst/>
                <a:latin typeface="Slack-Lato"/>
              </a:rPr>
              <a:t>(</a:t>
            </a:r>
            <a:r>
              <a:rPr lang="en-US" sz="1500"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a:t>
            </a:r>
            <a:r>
              <a:rPr lang="en-US" sz="1500" b="1" i="0" dirty="0">
                <a:solidFill>
                  <a:srgbClr val="0070C0"/>
                </a:solidFill>
                <a:effectLst/>
                <a:latin typeface="Slack-Lato"/>
                <a:hlinkClick r:id="rId3">
                  <a:extLst>
                    <a:ext uri="{A12FA001-AC4F-418D-AE19-62706E023703}">
                      <ahyp:hlinkClr xmlns:ahyp="http://schemas.microsoft.com/office/drawing/2018/hyperlinkcolor" val="tx"/>
                    </a:ext>
                  </a:extLst>
                </a:hlinkClick>
              </a:rPr>
              <a:t>crc1625</a:t>
            </a:r>
            <a:r>
              <a:rPr lang="en-US" sz="1500" b="0" i="0" dirty="0">
                <a:solidFill>
                  <a:srgbClr val="0070C0"/>
                </a:solidFill>
                <a:effectLst/>
                <a:latin typeface="Slack-Lato"/>
                <a:hlinkClick r:id="rId3">
                  <a:extLst>
                    <a:ext uri="{A12FA001-AC4F-418D-AE19-62706E023703}">
                      <ahyp:hlinkClr xmlns:ahyp="http://schemas.microsoft.com/office/drawing/2018/hyperlinkcolor" val="tx"/>
                    </a:ext>
                  </a:extLst>
                </a:hlinkClick>
              </a:rPr>
              <a:t>.mdi.ruhr-uni-bochum.de</a:t>
            </a:r>
            <a:r>
              <a:rPr lang="en-US" sz="1500" b="0" i="0" dirty="0">
                <a:solidFill>
                  <a:srgbClr val="1D1C1D"/>
                </a:solidFill>
                <a:effectLst/>
                <a:latin typeface="Slack-Lato"/>
              </a:rPr>
              <a:t>):</a:t>
            </a:r>
          </a:p>
          <a:p>
            <a:pPr marL="342900" indent="-342900">
              <a:buAutoNum type="arabicParenR"/>
            </a:pPr>
            <a:r>
              <a:rPr lang="en-US" sz="1500" b="0" i="0" dirty="0">
                <a:solidFill>
                  <a:srgbClr val="1D1C1D"/>
                </a:solidFill>
                <a:effectLst/>
                <a:latin typeface="Slack-Lato"/>
              </a:rPr>
              <a:t>You need to </a:t>
            </a:r>
            <a:r>
              <a:rPr lang="en-US" sz="1500" b="1" i="0" dirty="0">
                <a:solidFill>
                  <a:srgbClr val="1D1C1D"/>
                </a:solidFill>
                <a:effectLst/>
                <a:latin typeface="Slack-Lato"/>
              </a:rPr>
              <a:t>register</a:t>
            </a:r>
            <a:r>
              <a:rPr lang="en-US" sz="1500" b="0" i="0" dirty="0">
                <a:solidFill>
                  <a:srgbClr val="1D1C1D"/>
                </a:solidFill>
                <a:effectLst/>
                <a:latin typeface="Slack-Lato"/>
              </a:rPr>
              <a:t> with Google account or create your own account (email/password) </a:t>
            </a:r>
            <a:r>
              <a:rPr lang="en-US" sz="1500" b="1" i="0" dirty="0">
                <a:solidFill>
                  <a:srgbClr val="1D1C1D"/>
                </a:solidFill>
                <a:effectLst/>
                <a:latin typeface="Slack-Lato"/>
              </a:rPr>
              <a:t>and confirm e-mail </a:t>
            </a:r>
            <a:r>
              <a:rPr lang="en-US" sz="1500" b="0" i="0" dirty="0">
                <a:solidFill>
                  <a:srgbClr val="1D1C1D"/>
                </a:solidFill>
                <a:effectLst/>
                <a:latin typeface="Slack-Lato"/>
              </a:rPr>
              <a:t>(warning: user created with no role assigned).</a:t>
            </a:r>
          </a:p>
          <a:p>
            <a:pPr marL="342900" indent="-342900">
              <a:buAutoNum type="arabicParenR"/>
            </a:pPr>
            <a:endParaRPr lang="en-US" sz="1500" dirty="0">
              <a:solidFill>
                <a:srgbClr val="1D1C1D"/>
              </a:solidFill>
              <a:latin typeface="Slack-Lato"/>
            </a:endParaRPr>
          </a:p>
          <a:p>
            <a:pPr marL="342900" indent="-342900">
              <a:buAutoNum type="arabicParenR"/>
            </a:pPr>
            <a:endParaRPr lang="en-US" sz="1500" dirty="0">
              <a:solidFill>
                <a:srgbClr val="1D1C1D"/>
              </a:solidFill>
              <a:latin typeface="Slack-Lato"/>
            </a:endParaRPr>
          </a:p>
          <a:p>
            <a:pPr marL="342900" indent="-342900">
              <a:buAutoNum type="arabicParenR"/>
            </a:pPr>
            <a:r>
              <a:rPr lang="en-US" sz="1500" dirty="0">
                <a:solidFill>
                  <a:srgbClr val="1D1C1D"/>
                </a:solidFill>
                <a:latin typeface="Slack-Lato"/>
              </a:rPr>
              <a:t>Fill the </a:t>
            </a:r>
            <a:r>
              <a:rPr lang="en-US" sz="1500" b="1" dirty="0">
                <a:solidFill>
                  <a:srgbClr val="1D1C1D"/>
                </a:solidFill>
                <a:latin typeface="Slack-Lato"/>
              </a:rPr>
              <a:t>access request form </a:t>
            </a:r>
            <a:r>
              <a:rPr lang="en-US" sz="1500" dirty="0">
                <a:solidFill>
                  <a:srgbClr val="0070C0"/>
                </a:solidFill>
                <a:latin typeface="Slack-Lato"/>
                <a:hlinkClick r:id="rId4">
                  <a:extLst>
                    <a:ext uri="{A12FA001-AC4F-418D-AE19-62706E023703}">
                      <ahyp:hlinkClr xmlns:ahyp="http://schemas.microsoft.com/office/drawing/2018/hyperlinkcolor" val="tx"/>
                    </a:ext>
                  </a:extLst>
                </a:hlinkClick>
              </a:rPr>
              <a:t>https://forms.gle/F1kcKUoaFccBWHoBA</a:t>
            </a:r>
            <a:r>
              <a:rPr lang="en-US" sz="1500" dirty="0">
                <a:solidFill>
                  <a:srgbClr val="1D1C1D"/>
                </a:solidFill>
                <a:latin typeface="Slack-Lato"/>
              </a:rPr>
              <a:t>, specifying your </a:t>
            </a:r>
            <a:r>
              <a:rPr lang="en-US" sz="1500" u="sng" dirty="0">
                <a:solidFill>
                  <a:srgbClr val="1D1C1D"/>
                </a:solidFill>
                <a:latin typeface="Slack-Lato"/>
              </a:rPr>
              <a:t>e-mail</a:t>
            </a:r>
            <a:r>
              <a:rPr lang="en-US" sz="1500" dirty="0">
                <a:solidFill>
                  <a:srgbClr val="1D1C1D"/>
                </a:solidFill>
                <a:latin typeface="Slack-Lato"/>
              </a:rPr>
              <a:t>, used in registration, your </a:t>
            </a:r>
            <a:r>
              <a:rPr lang="en-US" sz="1500" u="sng" dirty="0">
                <a:solidFill>
                  <a:srgbClr val="1D1C1D"/>
                </a:solidFill>
                <a:latin typeface="Slack-Lato"/>
              </a:rPr>
              <a:t>name</a:t>
            </a:r>
            <a:r>
              <a:rPr lang="en-US" sz="1500" dirty="0">
                <a:solidFill>
                  <a:srgbClr val="1D1C1D"/>
                </a:solidFill>
                <a:latin typeface="Slack-Lato"/>
              </a:rPr>
              <a:t>, </a:t>
            </a:r>
            <a:r>
              <a:rPr lang="en-US" sz="1500" u="sng" dirty="0">
                <a:solidFill>
                  <a:srgbClr val="1D1C1D"/>
                </a:solidFill>
                <a:latin typeface="Slack-Lato"/>
              </a:rPr>
              <a:t>project</a:t>
            </a:r>
            <a:r>
              <a:rPr lang="en-US" sz="1500" dirty="0">
                <a:solidFill>
                  <a:srgbClr val="1D1C1D"/>
                </a:solidFill>
                <a:latin typeface="Slack-Lato"/>
              </a:rPr>
              <a:t> (e.g. A02) and optional comments.</a:t>
            </a:r>
          </a:p>
          <a:p>
            <a:pPr marL="342900" indent="-342900">
              <a:buAutoNum type="arabicParenR"/>
            </a:pPr>
            <a:endParaRPr lang="en-US" sz="1500" dirty="0">
              <a:solidFill>
                <a:srgbClr val="1D1C1D"/>
              </a:solidFill>
              <a:latin typeface="Slack-Lato"/>
            </a:endParaRPr>
          </a:p>
          <a:p>
            <a:pPr marL="342900" indent="-342900">
              <a:buAutoNum type="arabicParenR"/>
            </a:pPr>
            <a:endParaRPr lang="en-US" sz="1500" dirty="0">
              <a:solidFill>
                <a:srgbClr val="1D1C1D"/>
              </a:solidFill>
              <a:latin typeface="Slack-Lato"/>
            </a:endParaRPr>
          </a:p>
          <a:p>
            <a:pPr marL="342900" indent="-342900">
              <a:buAutoNum type="arabicParenR"/>
            </a:pPr>
            <a:r>
              <a:rPr lang="en-US" sz="1500" b="1" dirty="0">
                <a:solidFill>
                  <a:srgbClr val="1D1C1D"/>
                </a:solidFill>
                <a:latin typeface="Slack-Lato"/>
              </a:rPr>
              <a:t>Wait</a:t>
            </a:r>
            <a:r>
              <a:rPr lang="en-US" sz="1500" dirty="0">
                <a:solidFill>
                  <a:srgbClr val="1D1C1D"/>
                </a:solidFill>
                <a:latin typeface="Slack-Lato"/>
              </a:rPr>
              <a:t>… After manual processing you will be assigned by default a </a:t>
            </a:r>
            <a:r>
              <a:rPr lang="en-US" sz="1500" u="sng" dirty="0" err="1">
                <a:solidFill>
                  <a:srgbClr val="1D1C1D"/>
                </a:solidFill>
                <a:latin typeface="Slack-Lato"/>
              </a:rPr>
              <a:t>PowerUser</a:t>
            </a:r>
            <a:r>
              <a:rPr lang="en-US" sz="1500" dirty="0">
                <a:solidFill>
                  <a:srgbClr val="1D1C1D"/>
                </a:solidFill>
                <a:latin typeface="Slack-Lato"/>
              </a:rPr>
              <a:t> role and you are in power of adding data ))</a:t>
            </a:r>
          </a:p>
          <a:p>
            <a:pPr marL="342900" indent="-342900">
              <a:buAutoNum type="arabicParenR"/>
            </a:pPr>
            <a:endParaRPr lang="en-US" sz="1500" dirty="0">
              <a:solidFill>
                <a:srgbClr val="1D1C1D"/>
              </a:solidFill>
              <a:latin typeface="Slack-Lato"/>
            </a:endParaRPr>
          </a:p>
          <a:p>
            <a:endParaRPr lang="en-US" sz="1500" dirty="0">
              <a:solidFill>
                <a:srgbClr val="1D1C1D"/>
              </a:solidFill>
              <a:latin typeface="Slack-Lato"/>
            </a:endParaRPr>
          </a:p>
        </p:txBody>
      </p:sp>
      <p:sp>
        <p:nvSpPr>
          <p:cNvPr id="5" name="Text Placeholder 4">
            <a:extLst>
              <a:ext uri="{FF2B5EF4-FFF2-40B4-BE49-F238E27FC236}">
                <a16:creationId xmlns:a16="http://schemas.microsoft.com/office/drawing/2014/main" id="{F75E8088-5A68-A58B-5978-0E05201BA01C}"/>
              </a:ext>
            </a:extLst>
          </p:cNvPr>
          <p:cNvSpPr>
            <a:spLocks noGrp="1"/>
          </p:cNvSpPr>
          <p:nvPr>
            <p:ph type="body" sz="quarter" idx="13"/>
          </p:nvPr>
        </p:nvSpPr>
        <p:spPr/>
        <p:txBody>
          <a:bodyPr/>
          <a:lstStyle/>
          <a:p>
            <a:endParaRPr lang="en-US"/>
          </a:p>
        </p:txBody>
      </p:sp>
      <p:cxnSp>
        <p:nvCxnSpPr>
          <p:cNvPr id="11" name="Straight Arrow Connector 10">
            <a:extLst>
              <a:ext uri="{FF2B5EF4-FFF2-40B4-BE49-F238E27FC236}">
                <a16:creationId xmlns:a16="http://schemas.microsoft.com/office/drawing/2014/main" id="{75430711-6531-612A-0D71-6FCD7EC9ABA5}"/>
              </a:ext>
            </a:extLst>
          </p:cNvPr>
          <p:cNvCxnSpPr>
            <a:cxnSpLocks/>
          </p:cNvCxnSpPr>
          <p:nvPr/>
        </p:nvCxnSpPr>
        <p:spPr>
          <a:xfrm>
            <a:off x="2798618" y="2488906"/>
            <a:ext cx="3084945" cy="0"/>
          </a:xfrm>
          <a:prstGeom prst="straightConnector1">
            <a:avLst/>
          </a:prstGeom>
          <a:noFill/>
          <a:ln w="63500" cap="flat" cmpd="sng" algn="ctr">
            <a:solidFill>
              <a:srgbClr val="0070C0">
                <a:alpha val="50000"/>
              </a:srgbClr>
            </a:solidFill>
            <a:prstDash val="solid"/>
            <a:miter lim="800000"/>
            <a:tailEnd type="triangle"/>
          </a:ln>
          <a:effectLst/>
        </p:spPr>
      </p:cxnSp>
      <p:pic>
        <p:nvPicPr>
          <p:cNvPr id="18" name="Picture 17">
            <a:extLst>
              <a:ext uri="{FF2B5EF4-FFF2-40B4-BE49-F238E27FC236}">
                <a16:creationId xmlns:a16="http://schemas.microsoft.com/office/drawing/2014/main" id="{B64CA274-0651-09E2-4C81-252822BB5A2F}"/>
              </a:ext>
            </a:extLst>
          </p:cNvPr>
          <p:cNvPicPr>
            <a:picLocks noChangeAspect="1"/>
          </p:cNvPicPr>
          <p:nvPr/>
        </p:nvPicPr>
        <p:blipFill>
          <a:blip r:embed="rId5"/>
          <a:stretch>
            <a:fillRect/>
          </a:stretch>
        </p:blipFill>
        <p:spPr>
          <a:xfrm>
            <a:off x="5880703" y="46180"/>
            <a:ext cx="2846795" cy="5994400"/>
          </a:xfrm>
          <a:prstGeom prst="rect">
            <a:avLst/>
          </a:prstGeom>
          <a:ln>
            <a:solidFill>
              <a:srgbClr val="0070C0"/>
            </a:solidFill>
          </a:ln>
        </p:spPr>
      </p:pic>
      <p:pic>
        <p:nvPicPr>
          <p:cNvPr id="21" name="Picture 20">
            <a:extLst>
              <a:ext uri="{FF2B5EF4-FFF2-40B4-BE49-F238E27FC236}">
                <a16:creationId xmlns:a16="http://schemas.microsoft.com/office/drawing/2014/main" id="{AEA92DBF-33C2-6409-FD77-4CBEDE27EEF6}"/>
              </a:ext>
            </a:extLst>
          </p:cNvPr>
          <p:cNvPicPr>
            <a:picLocks noChangeAspect="1"/>
          </p:cNvPicPr>
          <p:nvPr/>
        </p:nvPicPr>
        <p:blipFill>
          <a:blip r:embed="rId6"/>
          <a:stretch>
            <a:fillRect/>
          </a:stretch>
        </p:blipFill>
        <p:spPr>
          <a:xfrm>
            <a:off x="8951099" y="4258445"/>
            <a:ext cx="3111592" cy="1502556"/>
          </a:xfrm>
          <a:prstGeom prst="rect">
            <a:avLst/>
          </a:prstGeom>
          <a:ln>
            <a:solidFill>
              <a:srgbClr val="0070C0"/>
            </a:solidFill>
          </a:ln>
        </p:spPr>
      </p:pic>
      <p:sp>
        <p:nvSpPr>
          <p:cNvPr id="23" name="TextBox 22">
            <a:extLst>
              <a:ext uri="{FF2B5EF4-FFF2-40B4-BE49-F238E27FC236}">
                <a16:creationId xmlns:a16="http://schemas.microsoft.com/office/drawing/2014/main" id="{93DD9189-C923-A328-C2F9-6045D9F49DCD}"/>
              </a:ext>
            </a:extLst>
          </p:cNvPr>
          <p:cNvSpPr txBox="1"/>
          <p:nvPr/>
        </p:nvSpPr>
        <p:spPr>
          <a:xfrm>
            <a:off x="9236363" y="3254438"/>
            <a:ext cx="2872510" cy="954107"/>
          </a:xfrm>
          <a:prstGeom prst="rect">
            <a:avLst/>
          </a:prstGeom>
          <a:noFill/>
        </p:spPr>
        <p:txBody>
          <a:bodyPr wrap="square">
            <a:spAutoFit/>
          </a:bodyPr>
          <a:lstStyle/>
          <a:p>
            <a:r>
              <a:rPr lang="en-US" sz="1400" b="1" dirty="0">
                <a:solidFill>
                  <a:srgbClr val="FF0000"/>
                </a:solidFill>
                <a:latin typeface="Slack-Lato"/>
              </a:rPr>
              <a:t>Important for Administrators!</a:t>
            </a:r>
          </a:p>
          <a:p>
            <a:r>
              <a:rPr lang="en-US" sz="1400" dirty="0">
                <a:latin typeface="Slack-Lato"/>
              </a:rPr>
              <a:t>Please, assign the following claims:</a:t>
            </a:r>
          </a:p>
          <a:p>
            <a:pPr marL="171450" indent="-171450">
              <a:buFont typeface="Arial" panose="020B0604020202020204" pitchFamily="34" charset="0"/>
              <a:buChar char="•"/>
            </a:pPr>
            <a:r>
              <a:rPr lang="en-US" sz="1400" b="1" dirty="0">
                <a:latin typeface="Slack-Lato"/>
              </a:rPr>
              <a:t>Name</a:t>
            </a:r>
          </a:p>
          <a:p>
            <a:pPr marL="171450" indent="-171450">
              <a:buFont typeface="Arial" panose="020B0604020202020204" pitchFamily="34" charset="0"/>
              <a:buChar char="•"/>
            </a:pPr>
            <a:r>
              <a:rPr lang="en-US" sz="1400" b="1" dirty="0">
                <a:latin typeface="Slack-Lato"/>
              </a:rPr>
              <a:t>Project</a:t>
            </a:r>
            <a:endParaRPr lang="en-US" sz="1400" b="1" dirty="0">
              <a:latin typeface="+mn-lt"/>
            </a:endParaRPr>
          </a:p>
        </p:txBody>
      </p:sp>
    </p:spTree>
    <p:extLst>
      <p:ext uri="{BB962C8B-B14F-4D97-AF65-F5344CB8AC3E}">
        <p14:creationId xmlns:p14="http://schemas.microsoft.com/office/powerpoint/2010/main" val="136405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778FBFD-4364-6339-999F-C0FC6DA574B1}"/>
              </a:ext>
            </a:extLst>
          </p:cNvPr>
          <p:cNvPicPr>
            <a:picLocks noChangeAspect="1"/>
          </p:cNvPicPr>
          <p:nvPr/>
        </p:nvPicPr>
        <p:blipFill>
          <a:blip r:embed="rId3"/>
          <a:stretch>
            <a:fillRect/>
          </a:stretch>
        </p:blipFill>
        <p:spPr>
          <a:xfrm>
            <a:off x="8522661" y="3439850"/>
            <a:ext cx="3517903" cy="2115103"/>
          </a:xfrm>
          <a:prstGeom prst="rect">
            <a:avLst/>
          </a:prstGeom>
          <a:ln>
            <a:solidFill>
              <a:srgbClr val="0070C0"/>
            </a:solidFill>
          </a:ln>
        </p:spPr>
      </p:pic>
      <p:pic>
        <p:nvPicPr>
          <p:cNvPr id="17" name="Picture 16">
            <a:extLst>
              <a:ext uri="{FF2B5EF4-FFF2-40B4-BE49-F238E27FC236}">
                <a16:creationId xmlns:a16="http://schemas.microsoft.com/office/drawing/2014/main" id="{070D2845-5FC2-9ABE-98AC-719C68E50C2E}"/>
              </a:ext>
            </a:extLst>
          </p:cNvPr>
          <p:cNvPicPr>
            <a:picLocks noChangeAspect="1"/>
          </p:cNvPicPr>
          <p:nvPr/>
        </p:nvPicPr>
        <p:blipFill>
          <a:blip r:embed="rId4"/>
          <a:stretch>
            <a:fillRect/>
          </a:stretch>
        </p:blipFill>
        <p:spPr>
          <a:xfrm>
            <a:off x="2959385" y="3439849"/>
            <a:ext cx="5472611" cy="2819504"/>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Identity User Control Interface</a:t>
            </a:r>
            <a:endParaRPr lang="de-DE" dirty="0"/>
          </a:p>
        </p:txBody>
      </p:sp>
      <p:sp>
        <p:nvSpPr>
          <p:cNvPr id="3" name="Text Placeholder 2">
            <a:extLst>
              <a:ext uri="{FF2B5EF4-FFF2-40B4-BE49-F238E27FC236}">
                <a16:creationId xmlns:a16="http://schemas.microsoft.com/office/drawing/2014/main" id="{4EB9E21F-7C26-F5AE-094D-BA2C8678DF03}"/>
              </a:ext>
            </a:extLst>
          </p:cNvPr>
          <p:cNvSpPr>
            <a:spLocks noGrp="1"/>
          </p:cNvSpPr>
          <p:nvPr>
            <p:ph type="body" sz="quarter" idx="13"/>
          </p:nvPr>
        </p:nvSpPr>
        <p:spPr>
          <a:xfrm>
            <a:off x="6289964" y="6362393"/>
            <a:ext cx="4692360" cy="485999"/>
          </a:xfrm>
        </p:spPr>
        <p:txBody>
          <a:bodyPr>
            <a:normAutofit/>
          </a:bodyPr>
          <a:lstStyle/>
          <a:p>
            <a:pPr indent="0">
              <a:buNone/>
            </a:pPr>
            <a:r>
              <a:rPr lang="en-US" sz="800" b="0" dirty="0">
                <a:solidFill>
                  <a:prstClr val="black"/>
                </a:solidFill>
                <a:latin typeface="Arial" panose="020B0604020202020204"/>
                <a:hlinkClick r:id="rId5"/>
              </a:rPr>
              <a:t>https://learn.microsoft.com/en-us/aspnet/core/security/authentication/identity</a:t>
            </a:r>
            <a:endParaRPr lang="en-US" sz="800" b="0" dirty="0">
              <a:solidFill>
                <a:prstClr val="black"/>
              </a:solidFill>
              <a:latin typeface="Arial" panose="020B0604020202020204"/>
            </a:endParaRPr>
          </a:p>
          <a:p>
            <a:endParaRPr lang="en-US" sz="800" b="0"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51437" y="1093071"/>
            <a:ext cx="3448287" cy="2821413"/>
          </a:xfrm>
          <a:prstGeom prst="rect">
            <a:avLst/>
          </a:prstGeom>
          <a:noFill/>
        </p:spPr>
        <p:txBody>
          <a:bodyPr wrap="square">
            <a:spAutoFit/>
          </a:bodyPr>
          <a:lstStyle/>
          <a:p>
            <a:pPr defTabSz="914377">
              <a:spcAft>
                <a:spcPts val="600"/>
              </a:spcAft>
            </a:pPr>
            <a:r>
              <a:rPr lang="en-US" sz="2400" b="1" dirty="0">
                <a:solidFill>
                  <a:prstClr val="black"/>
                </a:solidFill>
              </a:rPr>
              <a:t>Features:</a:t>
            </a:r>
          </a:p>
          <a:p>
            <a:pPr marL="380990" indent="-380990" defTabSz="914377">
              <a:spcAft>
                <a:spcPts val="600"/>
              </a:spcAft>
              <a:buFont typeface="Arial" panose="020B0604020202020204" pitchFamily="34" charset="0"/>
              <a:buChar char="•"/>
            </a:pPr>
            <a:r>
              <a:rPr lang="en-US" sz="2400" dirty="0">
                <a:solidFill>
                  <a:prstClr val="black"/>
                </a:solidFill>
              </a:rPr>
              <a:t>Registered </a:t>
            </a:r>
            <a:r>
              <a:rPr lang="en-US" sz="2400" u="sng" dirty="0">
                <a:solidFill>
                  <a:prstClr val="black"/>
                </a:solidFill>
              </a:rPr>
              <a:t>users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Roles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Claims</a:t>
            </a:r>
            <a:r>
              <a:rPr lang="en-US" sz="2400" dirty="0">
                <a:solidFill>
                  <a:prstClr val="black"/>
                </a:solidFill>
              </a:rPr>
              <a:t> management</a:t>
            </a:r>
            <a:endParaRPr lang="en-US" sz="2000" dirty="0">
              <a:solidFill>
                <a:prstClr val="black"/>
              </a:solidFill>
            </a:endParaRPr>
          </a:p>
          <a:p>
            <a:pPr marL="380990" indent="-380990" defTabSz="914377">
              <a:buFont typeface="Arial" panose="020B0604020202020204" pitchFamily="34" charset="0"/>
              <a:buChar char="•"/>
            </a:pPr>
            <a:endParaRPr lang="en-US" sz="1867" dirty="0">
              <a:solidFill>
                <a:prstClr val="black"/>
              </a:solidFill>
            </a:endParaRPr>
          </a:p>
          <a:p>
            <a:pPr defTabSz="914377"/>
            <a:endParaRPr lang="en-US" sz="1867" dirty="0">
              <a:solidFill>
                <a:prstClr val="black"/>
              </a:solidFill>
            </a:endParaRPr>
          </a:p>
        </p:txBody>
      </p:sp>
      <p:pic>
        <p:nvPicPr>
          <p:cNvPr id="7" name="Picture 6">
            <a:extLst>
              <a:ext uri="{FF2B5EF4-FFF2-40B4-BE49-F238E27FC236}">
                <a16:creationId xmlns:a16="http://schemas.microsoft.com/office/drawing/2014/main" id="{B7DC41F5-8473-22AB-8CEE-BC0355022691}"/>
              </a:ext>
            </a:extLst>
          </p:cNvPr>
          <p:cNvPicPr>
            <a:picLocks noChangeAspect="1"/>
          </p:cNvPicPr>
          <p:nvPr/>
        </p:nvPicPr>
        <p:blipFill>
          <a:blip r:embed="rId6"/>
          <a:stretch>
            <a:fillRect/>
          </a:stretch>
        </p:blipFill>
        <p:spPr>
          <a:xfrm>
            <a:off x="3736319" y="943129"/>
            <a:ext cx="8304245" cy="2400708"/>
          </a:xfrm>
          <a:prstGeom prst="rect">
            <a:avLst/>
          </a:prstGeom>
          <a:ln>
            <a:solidFill>
              <a:srgbClr val="0070C0"/>
            </a:solidFill>
          </a:ln>
        </p:spPr>
      </p:pic>
      <p:cxnSp>
        <p:nvCxnSpPr>
          <p:cNvPr id="19" name="Straight Arrow Connector 18">
            <a:extLst>
              <a:ext uri="{FF2B5EF4-FFF2-40B4-BE49-F238E27FC236}">
                <a16:creationId xmlns:a16="http://schemas.microsoft.com/office/drawing/2014/main" id="{902F00CA-2940-119D-F976-0ADD2810A2B4}"/>
              </a:ext>
            </a:extLst>
          </p:cNvPr>
          <p:cNvCxnSpPr>
            <a:cxnSpLocks/>
          </p:cNvCxnSpPr>
          <p:nvPr/>
        </p:nvCxnSpPr>
        <p:spPr>
          <a:xfrm>
            <a:off x="2281183" y="2002559"/>
            <a:ext cx="1632181"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6626F07-464B-7922-6416-E28A3DF0970B}"/>
              </a:ext>
            </a:extLst>
          </p:cNvPr>
          <p:cNvCxnSpPr>
            <a:cxnSpLocks/>
          </p:cNvCxnSpPr>
          <p:nvPr/>
        </p:nvCxnSpPr>
        <p:spPr>
          <a:xfrm flipV="1">
            <a:off x="4557916" y="1522505"/>
            <a:ext cx="0" cy="37988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970747-1E83-DDB5-AFA1-97D40D4E1777}"/>
              </a:ext>
            </a:extLst>
          </p:cNvPr>
          <p:cNvCxnSpPr>
            <a:cxnSpLocks/>
          </p:cNvCxnSpPr>
          <p:nvPr/>
        </p:nvCxnSpPr>
        <p:spPr>
          <a:xfrm>
            <a:off x="3223260" y="2606040"/>
            <a:ext cx="5941611" cy="14536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61A17A-5C5A-4C6A-D6F6-4569B03859CA}"/>
              </a:ext>
            </a:extLst>
          </p:cNvPr>
          <p:cNvCxnSpPr>
            <a:cxnSpLocks/>
          </p:cNvCxnSpPr>
          <p:nvPr/>
        </p:nvCxnSpPr>
        <p:spPr>
          <a:xfrm>
            <a:off x="3291840" y="3154680"/>
            <a:ext cx="903153" cy="82332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F3B4AF-E56A-E24C-BF91-C30F6BFDD445}"/>
              </a:ext>
            </a:extLst>
          </p:cNvPr>
          <p:cNvSpPr txBox="1"/>
          <p:nvPr/>
        </p:nvSpPr>
        <p:spPr>
          <a:xfrm>
            <a:off x="220016" y="3846670"/>
            <a:ext cx="2662931" cy="2308324"/>
          </a:xfrm>
          <a:prstGeom prst="rect">
            <a:avLst/>
          </a:prstGeom>
          <a:noFill/>
        </p:spPr>
        <p:txBody>
          <a:bodyPr wrap="square">
            <a:spAutoFit/>
          </a:bodyPr>
          <a:lstStyle/>
          <a:p>
            <a:pPr defTabSz="914377"/>
            <a:r>
              <a:rPr lang="en-US" sz="1600" dirty="0">
                <a:solidFill>
                  <a:prstClr val="black"/>
                </a:solidFill>
              </a:rPr>
              <a:t>Claim is a piece of information (key-value pair) that describes a user. Claims are stored in a user's identity and can be used to determine what actions a user is authorized to perform, such as accessing certain pages or resources.</a:t>
            </a:r>
          </a:p>
        </p:txBody>
      </p:sp>
    </p:spTree>
    <p:extLst>
      <p:ext uri="{BB962C8B-B14F-4D97-AF65-F5344CB8AC3E}">
        <p14:creationId xmlns:p14="http://schemas.microsoft.com/office/powerpoint/2010/main" val="323153917"/>
      </p:ext>
    </p:extLst>
  </p:cSld>
  <p:clrMapOvr>
    <a:masterClrMapping/>
  </p:clrMapOvr>
</p:sld>
</file>

<file path=ppt/theme/theme1.xml><?xml version="1.0" encoding="utf-8"?>
<a:theme xmlns:a="http://schemas.openxmlformats.org/drawingml/2006/main" name="MDI_2020">
  <a:themeElements>
    <a:clrScheme name="Benutzerdefiniert 1">
      <a:dk1>
        <a:srgbClr val="14272E"/>
      </a:dk1>
      <a:lt1>
        <a:sysClr val="window" lastClr="FFFFFF"/>
      </a:lt1>
      <a:dk2>
        <a:srgbClr val="262626"/>
      </a:dk2>
      <a:lt2>
        <a:srgbClr val="A485CE"/>
      </a:lt2>
      <a:accent1>
        <a:srgbClr val="8DBB8C"/>
      </a:accent1>
      <a:accent2>
        <a:srgbClr val="45ACDF"/>
      </a:accent2>
      <a:accent3>
        <a:srgbClr val="AC0823"/>
      </a:accent3>
      <a:accent4>
        <a:srgbClr val="574A88"/>
      </a:accent4>
      <a:accent5>
        <a:srgbClr val="9C5516"/>
      </a:accent5>
      <a:accent6>
        <a:srgbClr val="59211C"/>
      </a:accent6>
      <a:hlink>
        <a:srgbClr val="91C4FD"/>
      </a:hlink>
      <a:folHlink>
        <a:srgbClr val="91C4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ochum Desing" id="{60194CD7-2D34-4CB5-AA7F-D303CFA06869}" vid="{51C924DA-8550-416D-8FCC-93E002F690FF}"/>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Template_MDI_2020_fancy</Template>
  <TotalTime>886</TotalTime>
  <Words>4673</Words>
  <Application>Microsoft Office PowerPoint</Application>
  <PresentationFormat>Widescreen</PresentationFormat>
  <Paragraphs>736</Paragraphs>
  <Slides>51</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Cascadia Mono</vt:lpstr>
      <vt:lpstr>Courier New</vt:lpstr>
      <vt:lpstr>Futura Bk BT</vt:lpstr>
      <vt:lpstr>Slack-Lato</vt:lpstr>
      <vt:lpstr>Source Sans Pro</vt:lpstr>
      <vt:lpstr>Wingdings</vt:lpstr>
      <vt:lpstr>MDI_2020</vt:lpstr>
      <vt:lpstr>Current state of RDMS</vt:lpstr>
      <vt:lpstr>RDMS Core Features</vt:lpstr>
      <vt:lpstr>Tenants</vt:lpstr>
      <vt:lpstr>RDMS: Multiple Tenant Support</vt:lpstr>
      <vt:lpstr>RDMS: Data transfer between tenants</vt:lpstr>
      <vt:lpstr>Security</vt:lpstr>
      <vt:lpstr>RDMS: Registration and Authorization</vt:lpstr>
      <vt:lpstr>RDMS: how to register</vt:lpstr>
      <vt:lpstr>RDMS: Identity User Control Interface</vt:lpstr>
      <vt:lpstr>RDMS: Predefined Roles</vt:lpstr>
      <vt:lpstr>RDMS: Setting the Object Access Level</vt:lpstr>
      <vt:lpstr>RDMS: Adjust Functionality According to User Permissions</vt:lpstr>
      <vt:lpstr>Content</vt:lpstr>
      <vt:lpstr>RDMS Project Tree: control and display</vt:lpstr>
      <vt:lpstr>RDMS List Types: control</vt:lpstr>
      <vt:lpstr>RDMS DropZone Tasks: Batch Data Validation &amp; Import</vt:lpstr>
      <vt:lpstr>RDMS DropZone: Staged Files (before import)</vt:lpstr>
      <vt:lpstr>RDMS: Created Objects</vt:lpstr>
      <vt:lpstr>Properties</vt:lpstr>
      <vt:lpstr>RDMS Extended Properties: the basics </vt:lpstr>
      <vt:lpstr>RDMS Extended Properties: Representing Table Data </vt:lpstr>
      <vt:lpstr>RDMS Extended Properties: Control </vt:lpstr>
      <vt:lpstr>RDMS Extended Properties: Export and Import </vt:lpstr>
      <vt:lpstr>RDMS: Search</vt:lpstr>
      <vt:lpstr>RDMS: Interlink Objects</vt:lpstr>
      <vt:lpstr>UDT &amp; Extensibility</vt:lpstr>
      <vt:lpstr>User-Defined Type Support</vt:lpstr>
      <vt:lpstr>UI to create a new user-defined type</vt:lpstr>
      <vt:lpstr>Ways of customization</vt:lpstr>
      <vt:lpstr>RDMS no-code customisation: Templates for object type </vt:lpstr>
      <vt:lpstr>Customisation via External Services</vt:lpstr>
      <vt:lpstr>Validation from RDMS perspective: API makes it flexible</vt:lpstr>
      <vt:lpstr>Type configuration: Data Extraction (external Web Service)</vt:lpstr>
      <vt:lpstr>RDMS: Data Visualization</vt:lpstr>
      <vt:lpstr>Sample Customised Form</vt:lpstr>
      <vt:lpstr>Use Case: Sample Transformation Workflow</vt:lpstr>
      <vt:lpstr>Materials Libraries</vt:lpstr>
      <vt:lpstr>Materials Library: integrating heterogeneous data</vt:lpstr>
      <vt:lpstr>Data extraction: adding data to Compositions (MAs)</vt:lpstr>
      <vt:lpstr>Use Case: Sample -&gt; EDX -&gt; Resistance &amp; Search</vt:lpstr>
      <vt:lpstr>Tracking Samples or Handover event: initialisation</vt:lpstr>
      <vt:lpstr>Tracking Samples or Handover event: delivering / delivered</vt:lpstr>
      <vt:lpstr>Tracking Samples or Handover event: user overview</vt:lpstr>
      <vt:lpstr>Tracking Samples or Handover event: project overview</vt:lpstr>
      <vt:lpstr>Reports &amp; Statistics: Objects</vt:lpstr>
      <vt:lpstr>Reports &amp; Statistics: Users</vt:lpstr>
      <vt:lpstr>Project-wide Statistics / Person-wide Statistics</vt:lpstr>
      <vt:lpstr>Source Control (GitLab)</vt:lpstr>
      <vt:lpstr>RDMS Free Playground</vt:lpstr>
      <vt:lpstr>Thanks for your kind attention</vt:lpstr>
      <vt:lpstr>Placement: an Extensible Materials Repository Framework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Project Title</dc:title>
  <dc:creator>Sabrina Ba</dc:creator>
  <cp:lastModifiedBy>Виктор Дударев</cp:lastModifiedBy>
  <cp:revision>47</cp:revision>
  <dcterms:created xsi:type="dcterms:W3CDTF">2024-02-02T15:51:13Z</dcterms:created>
  <dcterms:modified xsi:type="dcterms:W3CDTF">2024-04-12T07:58:46Z</dcterms:modified>
</cp:coreProperties>
</file>