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53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</p:sldIdLst>
  <p:sldSz cy="6858000" cx="12192000"/>
  <p:notesSz cx="6858000" cy="9144000"/>
  <p:embeddedFontLst>
    <p:embeddedFont>
      <p:font typeface="Poppins"/>
      <p:regular r:id="rId40"/>
      <p:bold r:id="rId41"/>
      <p:italic r:id="rId42"/>
      <p:boldItalic r:id="rId4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  <p:ext uri="GoogleSlidesCustomDataVersion2">
      <go:slidesCustomData xmlns:go="http://customooxmlschemas.google.com/" r:id="rId44" roundtripDataSignature="AMtx7mhUcKal55vEIUbtLrzKnwGC0o2DP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CA670FB-1795-4CA2-A758-E56F8BE5D3BF}">
  <a:tblStyle styleId="{9CA670FB-1795-4CA2-A758-E56F8BE5D3BF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BD24EC4A-B787-44AE-A4F4-2AC98DFC4142}" styleName="Table_1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F1F9"/>
          </a:solidFill>
        </a:fill>
      </a:tcStyle>
    </a:wholeTbl>
    <a:band1H>
      <a:tcTxStyle/>
      <a:tcStyle>
        <a:fill>
          <a:solidFill>
            <a:srgbClr val="CEE2F3"/>
          </a:solidFill>
        </a:fill>
      </a:tcStyle>
    </a:band1H>
    <a:band2H>
      <a:tcTxStyle/>
    </a:band2H>
    <a:band1V>
      <a:tcTxStyle/>
      <a:tcStyle>
        <a:fill>
          <a:solidFill>
            <a:srgbClr val="CEE2F3"/>
          </a:solidFill>
        </a:fill>
      </a:tcStyle>
    </a:band1V>
    <a:band2V>
      <a:tcTxStyle/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2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2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2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2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840"/>
        <p:guide pos="2160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Poppins-regular.fntdata"/><Relationship Id="rId20" Type="http://schemas.openxmlformats.org/officeDocument/2006/relationships/slide" Target="slides/slide13.xml"/><Relationship Id="rId42" Type="http://schemas.openxmlformats.org/officeDocument/2006/relationships/font" Target="fonts/Poppins-italic.fntdata"/><Relationship Id="rId41" Type="http://schemas.openxmlformats.org/officeDocument/2006/relationships/font" Target="fonts/Poppins-bold.fntdata"/><Relationship Id="rId22" Type="http://schemas.openxmlformats.org/officeDocument/2006/relationships/slide" Target="slides/slide15.xml"/><Relationship Id="rId44" Type="http://customschemas.google.com/relationships/presentationmetadata" Target="metadata"/><Relationship Id="rId21" Type="http://schemas.openxmlformats.org/officeDocument/2006/relationships/slide" Target="slides/slide14.xml"/><Relationship Id="rId43" Type="http://schemas.openxmlformats.org/officeDocument/2006/relationships/font" Target="fonts/Poppins-boldItalic.fntdata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slide" Target="slides/slide2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11" Type="http://schemas.openxmlformats.org/officeDocument/2006/relationships/slide" Target="slides/slide4.xml"/><Relationship Id="rId33" Type="http://schemas.openxmlformats.org/officeDocument/2006/relationships/slide" Target="slides/slide26.xml"/><Relationship Id="rId10" Type="http://schemas.openxmlformats.org/officeDocument/2006/relationships/slide" Target="slides/slide3.xml"/><Relationship Id="rId32" Type="http://schemas.openxmlformats.org/officeDocument/2006/relationships/slide" Target="slides/slide25.xml"/><Relationship Id="rId13" Type="http://schemas.openxmlformats.org/officeDocument/2006/relationships/slide" Target="slides/slide6.xml"/><Relationship Id="rId35" Type="http://schemas.openxmlformats.org/officeDocument/2006/relationships/slide" Target="slides/slide28.xml"/><Relationship Id="rId12" Type="http://schemas.openxmlformats.org/officeDocument/2006/relationships/slide" Target="slides/slide5.xml"/><Relationship Id="rId34" Type="http://schemas.openxmlformats.org/officeDocument/2006/relationships/slide" Target="slides/slide27.xml"/><Relationship Id="rId15" Type="http://schemas.openxmlformats.org/officeDocument/2006/relationships/slide" Target="slides/slide8.xml"/><Relationship Id="rId37" Type="http://schemas.openxmlformats.org/officeDocument/2006/relationships/slide" Target="slides/slide30.xml"/><Relationship Id="rId14" Type="http://schemas.openxmlformats.org/officeDocument/2006/relationships/slide" Target="slides/slide7.xml"/><Relationship Id="rId36" Type="http://schemas.openxmlformats.org/officeDocument/2006/relationships/slide" Target="slides/slide29.xml"/><Relationship Id="rId17" Type="http://schemas.openxmlformats.org/officeDocument/2006/relationships/slide" Target="slides/slide10.xml"/><Relationship Id="rId39" Type="http://schemas.openxmlformats.org/officeDocument/2006/relationships/slide" Target="slides/slide32.xml"/><Relationship Id="rId16" Type="http://schemas.openxmlformats.org/officeDocument/2006/relationships/slide" Target="slides/slide9.xml"/><Relationship Id="rId38" Type="http://schemas.openxmlformats.org/officeDocument/2006/relationships/slide" Target="slides/slide31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h3ecc43e176539d6f_1_1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h3ecc43e176539d6f_1_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h3aae6f25f259899c_0_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h3aae6f25f259899c_0_5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h3aae6f25f259899c_0_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hda3ef54dc21b6fd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hda3ef54dc21b6fd_0_0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hda3ef54dc21b6fd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h3aae6f25f259899c_0_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h3aae6f25f259899c_0_29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h3aae6f25f259899c_0_2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h3aae6f25f259899c_0_4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h3aae6f25f259899c_0_40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h3aae6f25f259899c_0_4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8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9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h3ecc43e176539d6f_3_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h3ecc43e176539d6f_3_3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h3ecc43e176539d6f_3_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1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2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3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4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5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h3aae6f25f259899c_0_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h3aae6f25f259899c_0_18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h3aae6f25f259899c_0_1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6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7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h3aae6f25f259899c_0_83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h3aae6f25f259899c_0_8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hc4e81bb5601c233_1_33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hc4e81bb5601c233_1_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hda3ef54dc21b6fd_0_8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hda3ef54dc21b6fd_0_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h3aae6f25f259899c_0_74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h3aae6f25f259899c_0_7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hc4e81bb5601c233_1_0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hc4e81bb5601c233_1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hc4e81bb5601c233_1_44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hc4e81bb5601c233_1_4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hc4e81bb5601c233_1_10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hc4e81bb5601c233_1_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hc4e81bb5601c233_1_23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hc4e81bb5601c233_1_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hc4e81bb5601c233_1_53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hc4e81bb5601c233_1_5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hc4e81bb5601c233_1_64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hc4e81bb5601c233_1_6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hc4e81bb5601c233_1_74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hc4e81bb5601c233_1_7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18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h3ecc43e176539d6f_0_0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h3ecc43e176539d6f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10:notes"/>
          <p:cNvSpPr txBox="1"/>
          <p:nvPr>
            <p:ph idx="1" type="body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jpg"/><Relationship Id="rId4" Type="http://schemas.openxmlformats.org/officeDocument/2006/relationships/image" Target="../media/image4.png"/><Relationship Id="rId5" Type="http://schemas.openxmlformats.org/officeDocument/2006/relationships/image" Target="../media/image7.png"/><Relationship Id="rId6" Type="http://schemas.openxmlformats.org/officeDocument/2006/relationships/image" Target="../media/image6.gif"/><Relationship Id="rId7" Type="http://schemas.openxmlformats.org/officeDocument/2006/relationships/image" Target="../media/image5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3.jpg"/><Relationship Id="rId4" Type="http://schemas.openxmlformats.org/officeDocument/2006/relationships/image" Target="../media/image4.png"/><Relationship Id="rId5" Type="http://schemas.openxmlformats.org/officeDocument/2006/relationships/image" Target="../media/image7.png"/><Relationship Id="rId6" Type="http://schemas.openxmlformats.org/officeDocument/2006/relationships/image" Target="../media/image6.gif"/><Relationship Id="rId7" Type="http://schemas.openxmlformats.org/officeDocument/2006/relationships/image" Target="../media/image5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RC1625" showMasterSp="0">
  <p:cSld name="CRC1625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20"/>
          <p:cNvPicPr preferRelativeResize="0"/>
          <p:nvPr/>
        </p:nvPicPr>
        <p:blipFill rotWithShape="1">
          <a:blip r:embed="rId2">
            <a:alphaModFix/>
          </a:blip>
          <a:srcRect b="-5902" l="0" r="0" t="-4736"/>
          <a:stretch/>
        </p:blipFill>
        <p:spPr>
          <a:xfrm>
            <a:off x="10653173" y="234937"/>
            <a:ext cx="1298771" cy="107830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" name="Google Shape;19;p20"/>
          <p:cNvCxnSpPr/>
          <p:nvPr/>
        </p:nvCxnSpPr>
        <p:spPr>
          <a:xfrm>
            <a:off x="10439131" y="273040"/>
            <a:ext cx="0" cy="972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20" name="Google Shape;20;p20"/>
          <p:cNvSpPr txBox="1"/>
          <p:nvPr>
            <p:ph type="title"/>
          </p:nvPr>
        </p:nvSpPr>
        <p:spPr>
          <a:xfrm>
            <a:off x="4295773" y="2954464"/>
            <a:ext cx="7656169" cy="8843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0"/>
          <p:cNvSpPr txBox="1"/>
          <p:nvPr/>
        </p:nvSpPr>
        <p:spPr>
          <a:xfrm>
            <a:off x="4756269" y="5240798"/>
            <a:ext cx="7327538" cy="3523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Project Service and General</a:t>
            </a:r>
            <a:endParaRPr/>
          </a:p>
        </p:txBody>
      </p:sp>
      <p:sp>
        <p:nvSpPr>
          <p:cNvPr id="22" name="Google Shape;22;p20"/>
          <p:cNvSpPr txBox="1"/>
          <p:nvPr>
            <p:ph idx="1" type="body"/>
          </p:nvPr>
        </p:nvSpPr>
        <p:spPr>
          <a:xfrm>
            <a:off x="4295773" y="3850014"/>
            <a:ext cx="7656513" cy="88423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300"/>
              <a:buNone/>
              <a:defRPr b="0" sz="4400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50"/>
              <a:buNone/>
              <a:defRPr/>
            </a:lvl2pPr>
            <a:lvl3pPr indent="-342900" lvl="2" marL="137160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SzPts val="1800"/>
              <a:buChar char="▪"/>
              <a:defRPr/>
            </a:lvl4pPr>
            <a:lvl5pPr indent="-342900" lvl="4" marL="228600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SzPts val="1800"/>
              <a:buChar char="▪"/>
              <a:defRPr/>
            </a:lvl5pPr>
            <a:lvl6pPr indent="-228600" lvl="5" marL="274320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350"/>
              <a:buNone/>
              <a:defRPr/>
            </a:lvl6pPr>
            <a:lvl7pPr indent="-228600" lvl="6" marL="320040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350"/>
              <a:buNone/>
              <a:defRPr/>
            </a:lvl7pPr>
            <a:lvl8pPr indent="-228600" lvl="7" marL="365760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350"/>
              <a:buNone/>
              <a:defRPr/>
            </a:lvl8pPr>
            <a:lvl9pPr indent="-228600" lvl="8" marL="4114800" algn="l">
              <a:lnSpc>
                <a:spcPct val="133333"/>
              </a:lnSpc>
              <a:spcBef>
                <a:spcPts val="800"/>
              </a:spcBef>
              <a:spcAft>
                <a:spcPts val="800"/>
              </a:spcAft>
              <a:buClr>
                <a:schemeClr val="dk2"/>
              </a:buClr>
              <a:buSzPts val="1350"/>
              <a:buNone/>
              <a:defRPr/>
            </a:lvl9pPr>
          </a:lstStyle>
          <a:p/>
        </p:txBody>
      </p:sp>
      <p:sp>
        <p:nvSpPr>
          <p:cNvPr id="23" name="Google Shape;23;p20"/>
          <p:cNvSpPr txBox="1"/>
          <p:nvPr/>
        </p:nvSpPr>
        <p:spPr>
          <a:xfrm>
            <a:off x="2879605" y="385796"/>
            <a:ext cx="7559526" cy="7558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Atomic-scale understanding and design of multifunctional compositionally complex solid solution surfaces</a:t>
            </a:r>
            <a:endParaRPr/>
          </a:p>
        </p:txBody>
      </p:sp>
      <p:pic>
        <p:nvPicPr>
          <p:cNvPr descr="Ein Bild, das Text, Schrift, Logo, Grafiken enthält.&#10;&#10;Automatisch generierte Beschreibung" id="24" name="Google Shape;24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150" y="6335601"/>
            <a:ext cx="1956156" cy="37433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in Bild, das Text, Schrift, Screenshot, Electric Blue (Farbe) enthält.&#10;&#10;Automatisch generierte Beschreibung" id="25" name="Google Shape;25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36576" y="6275636"/>
            <a:ext cx="1283808" cy="494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20"/>
          <p:cNvPicPr preferRelativeResize="0"/>
          <p:nvPr/>
        </p:nvPicPr>
        <p:blipFill rotWithShape="1">
          <a:blip r:embed="rId5">
            <a:alphaModFix/>
          </a:blip>
          <a:srcRect b="1772" l="0" r="0" t="4400"/>
          <a:stretch/>
        </p:blipFill>
        <p:spPr>
          <a:xfrm>
            <a:off x="4844637" y="6240750"/>
            <a:ext cx="1640690" cy="5640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in Bild, das Text, Schrift, Electric Blue (Farbe), Screenshot enthält.&#10;&#10;Automatisch generierte Beschreibung" id="27" name="Google Shape;27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71633" y="6275636"/>
            <a:ext cx="1640690" cy="494266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20"/>
          <p:cNvSpPr/>
          <p:nvPr/>
        </p:nvSpPr>
        <p:spPr>
          <a:xfrm>
            <a:off x="10163571" y="6234662"/>
            <a:ext cx="1967279" cy="576215"/>
          </a:xfrm>
          <a:prstGeom prst="rect">
            <a:avLst/>
          </a:prstGeom>
          <a:noFill/>
          <a:ln>
            <a:noFill/>
          </a:ln>
        </p:spPr>
      </p:sp>
      <p:pic>
        <p:nvPicPr>
          <p:cNvPr id="29" name="Google Shape;29;p2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268555" y="6255626"/>
            <a:ext cx="2324833" cy="5342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hapter_Highlight">
  <p:cSld name="Chapter_Highligh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21"/>
          <p:cNvSpPr txBox="1"/>
          <p:nvPr>
            <p:ph type="title"/>
          </p:nvPr>
        </p:nvSpPr>
        <p:spPr>
          <a:xfrm>
            <a:off x="624000" y="1008000"/>
            <a:ext cx="5676675" cy="9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None/>
              <a:defRPr b="0" sz="6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1"/>
          <p:cNvSpPr txBox="1"/>
          <p:nvPr>
            <p:ph idx="1" type="body"/>
          </p:nvPr>
        </p:nvSpPr>
        <p:spPr>
          <a:xfrm>
            <a:off x="624000" y="1968589"/>
            <a:ext cx="5676675" cy="19198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5555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1" sz="72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1875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b="1" sz="6400">
                <a:solidFill>
                  <a:schemeClr val="lt1"/>
                </a:solidFill>
              </a:defRPr>
            </a:lvl2pPr>
            <a:lvl3pPr indent="-635000" lvl="2" marL="1371600" algn="l">
              <a:lnSpc>
                <a:spcPct val="118750"/>
              </a:lnSpc>
              <a:spcBef>
                <a:spcPts val="800"/>
              </a:spcBef>
              <a:spcAft>
                <a:spcPts val="0"/>
              </a:spcAft>
              <a:buSzPts val="6400"/>
              <a:buChar char="▪"/>
              <a:defRPr b="1" sz="6400">
                <a:solidFill>
                  <a:schemeClr val="lt1"/>
                </a:solidFill>
              </a:defRPr>
            </a:lvl3pPr>
            <a:lvl4pPr indent="-635000" lvl="3" marL="1828800" algn="l">
              <a:lnSpc>
                <a:spcPct val="118750"/>
              </a:lnSpc>
              <a:spcBef>
                <a:spcPts val="800"/>
              </a:spcBef>
              <a:spcAft>
                <a:spcPts val="0"/>
              </a:spcAft>
              <a:buSzPts val="6400"/>
              <a:buChar char="▪"/>
              <a:defRPr b="1" sz="6400">
                <a:solidFill>
                  <a:schemeClr val="lt1"/>
                </a:solidFill>
              </a:defRPr>
            </a:lvl4pPr>
            <a:lvl5pPr indent="-635000" lvl="4" marL="2286000" algn="l">
              <a:lnSpc>
                <a:spcPct val="118750"/>
              </a:lnSpc>
              <a:spcBef>
                <a:spcPts val="800"/>
              </a:spcBef>
              <a:spcAft>
                <a:spcPts val="0"/>
              </a:spcAft>
              <a:buSzPts val="6400"/>
              <a:buChar char="▪"/>
              <a:defRPr b="1" sz="6400">
                <a:solidFill>
                  <a:schemeClr val="lt1"/>
                </a:solidFill>
              </a:defRPr>
            </a:lvl5pPr>
            <a:lvl6pPr indent="-228600" lvl="5" marL="2743200" algn="l">
              <a:lnSpc>
                <a:spcPct val="11875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b="1" sz="6400">
                <a:solidFill>
                  <a:schemeClr val="lt1"/>
                </a:solidFill>
              </a:defRPr>
            </a:lvl6pPr>
            <a:lvl7pPr indent="-228600" lvl="6" marL="3200400" algn="l">
              <a:lnSpc>
                <a:spcPct val="11875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b="1" sz="6400">
                <a:solidFill>
                  <a:schemeClr val="lt1"/>
                </a:solidFill>
              </a:defRPr>
            </a:lvl7pPr>
            <a:lvl8pPr indent="-228600" lvl="7" marL="3657600" algn="l">
              <a:lnSpc>
                <a:spcPct val="11875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b="1" sz="6400">
                <a:solidFill>
                  <a:schemeClr val="lt1"/>
                </a:solidFill>
              </a:defRPr>
            </a:lvl8pPr>
            <a:lvl9pPr indent="-228600" lvl="8" marL="4114800" algn="l">
              <a:lnSpc>
                <a:spcPct val="118750"/>
              </a:lnSpc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4800"/>
              <a:buNone/>
              <a:defRPr b="1" sz="6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3" name="Google Shape;33;p21"/>
          <p:cNvSpPr txBox="1"/>
          <p:nvPr>
            <p:ph idx="12" type="sldNum"/>
          </p:nvPr>
        </p:nvSpPr>
        <p:spPr>
          <a:xfrm>
            <a:off x="11286146" y="6434431"/>
            <a:ext cx="619125" cy="3210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 b="0" i="0" sz="1350" u="none" cap="none" strike="noStrike">
                <a:solidFill>
                  <a:srgbClr val="14272E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l">
              <a:spcBef>
                <a:spcPts val="0"/>
              </a:spcBef>
              <a:buNone/>
              <a:defRPr b="0" i="0" sz="1350" u="none" cap="none" strike="noStrike">
                <a:solidFill>
                  <a:srgbClr val="14272E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l">
              <a:spcBef>
                <a:spcPts val="0"/>
              </a:spcBef>
              <a:buNone/>
              <a:defRPr b="0" i="0" sz="1350" u="none" cap="none" strike="noStrike">
                <a:solidFill>
                  <a:srgbClr val="14272E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l">
              <a:spcBef>
                <a:spcPts val="0"/>
              </a:spcBef>
              <a:buNone/>
              <a:defRPr b="0" i="0" sz="1350" u="none" cap="none" strike="noStrike">
                <a:solidFill>
                  <a:srgbClr val="14272E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l">
              <a:spcBef>
                <a:spcPts val="0"/>
              </a:spcBef>
              <a:buNone/>
              <a:defRPr b="0" i="0" sz="1350" u="none" cap="none" strike="noStrike">
                <a:solidFill>
                  <a:srgbClr val="14272E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l">
              <a:spcBef>
                <a:spcPts val="0"/>
              </a:spcBef>
              <a:buNone/>
              <a:defRPr b="0" i="0" sz="1350" u="none" cap="none" strike="noStrike">
                <a:solidFill>
                  <a:srgbClr val="14272E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l">
              <a:spcBef>
                <a:spcPts val="0"/>
              </a:spcBef>
              <a:buNone/>
              <a:defRPr b="0" i="0" sz="1350" u="none" cap="none" strike="noStrike">
                <a:solidFill>
                  <a:srgbClr val="14272E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l">
              <a:spcBef>
                <a:spcPts val="0"/>
              </a:spcBef>
              <a:buNone/>
              <a:defRPr b="0" i="0" sz="1350" u="none" cap="none" strike="noStrike">
                <a:solidFill>
                  <a:srgbClr val="14272E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l">
              <a:spcBef>
                <a:spcPts val="0"/>
              </a:spcBef>
              <a:buNone/>
              <a:defRPr b="0" i="0" sz="1350" u="none" cap="none" strike="noStrike">
                <a:solidFill>
                  <a:srgbClr val="14272E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4" name="Google Shape;34;p21"/>
          <p:cNvSpPr txBox="1"/>
          <p:nvPr>
            <p:ph idx="2" type="body"/>
          </p:nvPr>
        </p:nvSpPr>
        <p:spPr>
          <a:xfrm>
            <a:off x="105507" y="6410004"/>
            <a:ext cx="3692525" cy="3889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7142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71428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algn="l">
              <a:lnSpc>
                <a:spcPct val="171428"/>
              </a:lnSpc>
              <a:spcBef>
                <a:spcPts val="800"/>
              </a:spcBef>
              <a:spcAft>
                <a:spcPts val="0"/>
              </a:spcAft>
              <a:buSzPts val="1400"/>
              <a:buChar char="▪"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algn="l">
              <a:lnSpc>
                <a:spcPct val="171428"/>
              </a:lnSpc>
              <a:spcBef>
                <a:spcPts val="800"/>
              </a:spcBef>
              <a:spcAft>
                <a:spcPts val="0"/>
              </a:spcAft>
              <a:buSzPts val="1400"/>
              <a:buChar char="▪"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algn="l">
              <a:lnSpc>
                <a:spcPct val="171428"/>
              </a:lnSpc>
              <a:spcBef>
                <a:spcPts val="800"/>
              </a:spcBef>
              <a:spcAft>
                <a:spcPts val="0"/>
              </a:spcAft>
              <a:buSzPts val="1400"/>
              <a:buChar char="▪"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350"/>
              <a:buNone/>
              <a:defRPr/>
            </a:lvl6pPr>
            <a:lvl7pPr indent="-228600" lvl="6" marL="320040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350"/>
              <a:buNone/>
              <a:defRPr/>
            </a:lvl7pPr>
            <a:lvl8pPr indent="-228600" lvl="7" marL="365760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350"/>
              <a:buNone/>
              <a:defRPr/>
            </a:lvl8pPr>
            <a:lvl9pPr indent="-228600" lvl="8" marL="4114800" algn="l">
              <a:lnSpc>
                <a:spcPct val="133333"/>
              </a:lnSpc>
              <a:spcBef>
                <a:spcPts val="800"/>
              </a:spcBef>
              <a:spcAft>
                <a:spcPts val="800"/>
              </a:spcAft>
              <a:buClr>
                <a:schemeClr val="dk2"/>
              </a:buClr>
              <a:buSzPts val="135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eadline">
  <p:cSld name="Headline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2"/>
          <p:cNvSpPr txBox="1"/>
          <p:nvPr>
            <p:ph idx="12" type="sldNum"/>
          </p:nvPr>
        </p:nvSpPr>
        <p:spPr>
          <a:xfrm>
            <a:off x="11286146" y="6434431"/>
            <a:ext cx="619125" cy="3210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 b="0" i="0" sz="1350" u="none" cap="none" strike="noStrike">
                <a:solidFill>
                  <a:srgbClr val="14272E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l">
              <a:spcBef>
                <a:spcPts val="0"/>
              </a:spcBef>
              <a:buNone/>
              <a:defRPr b="0" i="0" sz="1350" u="none" cap="none" strike="noStrike">
                <a:solidFill>
                  <a:srgbClr val="14272E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l">
              <a:spcBef>
                <a:spcPts val="0"/>
              </a:spcBef>
              <a:buNone/>
              <a:defRPr b="0" i="0" sz="1350" u="none" cap="none" strike="noStrike">
                <a:solidFill>
                  <a:srgbClr val="14272E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l">
              <a:spcBef>
                <a:spcPts val="0"/>
              </a:spcBef>
              <a:buNone/>
              <a:defRPr b="0" i="0" sz="1350" u="none" cap="none" strike="noStrike">
                <a:solidFill>
                  <a:srgbClr val="14272E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l">
              <a:spcBef>
                <a:spcPts val="0"/>
              </a:spcBef>
              <a:buNone/>
              <a:defRPr b="0" i="0" sz="1350" u="none" cap="none" strike="noStrike">
                <a:solidFill>
                  <a:srgbClr val="14272E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l">
              <a:spcBef>
                <a:spcPts val="0"/>
              </a:spcBef>
              <a:buNone/>
              <a:defRPr b="0" i="0" sz="1350" u="none" cap="none" strike="noStrike">
                <a:solidFill>
                  <a:srgbClr val="14272E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l">
              <a:spcBef>
                <a:spcPts val="0"/>
              </a:spcBef>
              <a:buNone/>
              <a:defRPr b="0" i="0" sz="1350" u="none" cap="none" strike="noStrike">
                <a:solidFill>
                  <a:srgbClr val="14272E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l">
              <a:spcBef>
                <a:spcPts val="0"/>
              </a:spcBef>
              <a:buNone/>
              <a:defRPr b="0" i="0" sz="1350" u="none" cap="none" strike="noStrike">
                <a:solidFill>
                  <a:srgbClr val="14272E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l">
              <a:spcBef>
                <a:spcPts val="0"/>
              </a:spcBef>
              <a:buNone/>
              <a:defRPr b="0" i="0" sz="1350" u="none" cap="none" strike="noStrike">
                <a:solidFill>
                  <a:srgbClr val="14272E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7" name="Google Shape;37;p22"/>
          <p:cNvSpPr txBox="1"/>
          <p:nvPr>
            <p:ph idx="1" type="body"/>
          </p:nvPr>
        </p:nvSpPr>
        <p:spPr>
          <a:xfrm>
            <a:off x="105507" y="6410004"/>
            <a:ext cx="3692525" cy="3889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7142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71428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algn="l">
              <a:lnSpc>
                <a:spcPct val="171428"/>
              </a:lnSpc>
              <a:spcBef>
                <a:spcPts val="800"/>
              </a:spcBef>
              <a:spcAft>
                <a:spcPts val="0"/>
              </a:spcAft>
              <a:buSzPts val="1400"/>
              <a:buChar char="▪"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algn="l">
              <a:lnSpc>
                <a:spcPct val="171428"/>
              </a:lnSpc>
              <a:spcBef>
                <a:spcPts val="800"/>
              </a:spcBef>
              <a:spcAft>
                <a:spcPts val="0"/>
              </a:spcAft>
              <a:buSzPts val="1400"/>
              <a:buChar char="▪"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algn="l">
              <a:lnSpc>
                <a:spcPct val="171428"/>
              </a:lnSpc>
              <a:spcBef>
                <a:spcPts val="800"/>
              </a:spcBef>
              <a:spcAft>
                <a:spcPts val="0"/>
              </a:spcAft>
              <a:buSzPts val="1400"/>
              <a:buChar char="▪"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350"/>
              <a:buNone/>
              <a:defRPr/>
            </a:lvl6pPr>
            <a:lvl7pPr indent="-228600" lvl="6" marL="320040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350"/>
              <a:buNone/>
              <a:defRPr/>
            </a:lvl7pPr>
            <a:lvl8pPr indent="-228600" lvl="7" marL="365760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350"/>
              <a:buNone/>
              <a:defRPr/>
            </a:lvl8pPr>
            <a:lvl9pPr indent="-228600" lvl="8" marL="4114800" algn="l">
              <a:lnSpc>
                <a:spcPct val="133333"/>
              </a:lnSpc>
              <a:spcBef>
                <a:spcPts val="800"/>
              </a:spcBef>
              <a:spcAft>
                <a:spcPts val="800"/>
              </a:spcAft>
              <a:buClr>
                <a:schemeClr val="dk2"/>
              </a:buClr>
              <a:buSzPts val="1350"/>
              <a:buNone/>
              <a:defRPr/>
            </a:lvl9pPr>
          </a:lstStyle>
          <a:p/>
        </p:txBody>
      </p:sp>
      <p:sp>
        <p:nvSpPr>
          <p:cNvPr id="38" name="Google Shape;38;p22"/>
          <p:cNvSpPr txBox="1"/>
          <p:nvPr>
            <p:ph type="title"/>
          </p:nvPr>
        </p:nvSpPr>
        <p:spPr>
          <a:xfrm>
            <a:off x="287570" y="305948"/>
            <a:ext cx="10939350" cy="6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272E"/>
              </a:buClr>
              <a:buSzPts val="4000"/>
              <a:buNone/>
              <a:defRPr sz="40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hapter_Highlight">
  <p:cSld name="1_Chapter_Highligh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3"/>
          <p:cNvSpPr txBox="1"/>
          <p:nvPr>
            <p:ph type="title"/>
          </p:nvPr>
        </p:nvSpPr>
        <p:spPr>
          <a:xfrm>
            <a:off x="667961" y="1403654"/>
            <a:ext cx="7008746" cy="253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400"/>
              <a:buNone/>
              <a:defRPr b="0" sz="6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23"/>
          <p:cNvSpPr txBox="1"/>
          <p:nvPr>
            <p:ph idx="1" type="body"/>
          </p:nvPr>
        </p:nvSpPr>
        <p:spPr>
          <a:xfrm>
            <a:off x="667961" y="4252333"/>
            <a:ext cx="4246563" cy="12842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500"/>
              <a:buNone/>
              <a:defRPr b="0">
                <a:latin typeface="Poppins"/>
                <a:ea typeface="Poppins"/>
                <a:cs typeface="Poppins"/>
                <a:sym typeface="Poppins"/>
              </a:defRPr>
            </a:lvl2pPr>
            <a:lvl3pPr indent="-355600" lvl="2" marL="13716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2000"/>
              <a:buChar char="▪"/>
              <a:defRPr b="0">
                <a:latin typeface="Poppins"/>
                <a:ea typeface="Poppins"/>
                <a:cs typeface="Poppins"/>
                <a:sym typeface="Poppins"/>
              </a:defRPr>
            </a:lvl3pPr>
            <a:lvl4pPr indent="-355600" lvl="3" marL="18288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2000"/>
              <a:buChar char="▪"/>
              <a:defRPr b="0">
                <a:latin typeface="Poppins"/>
                <a:ea typeface="Poppins"/>
                <a:cs typeface="Poppins"/>
                <a:sym typeface="Poppins"/>
              </a:defRPr>
            </a:lvl4pPr>
            <a:lvl5pPr indent="-355600" lvl="4" marL="22860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2000"/>
              <a:buChar char="▪"/>
              <a:defRPr b="0">
                <a:latin typeface="Poppins"/>
                <a:ea typeface="Poppins"/>
                <a:cs typeface="Poppins"/>
                <a:sym typeface="Poppins"/>
              </a:defRPr>
            </a:lvl5pPr>
            <a:lvl6pPr indent="-228600" lvl="5" marL="274320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350"/>
              <a:buNone/>
              <a:defRPr/>
            </a:lvl6pPr>
            <a:lvl7pPr indent="-228600" lvl="6" marL="320040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350"/>
              <a:buNone/>
              <a:defRPr/>
            </a:lvl7pPr>
            <a:lvl8pPr indent="-228600" lvl="7" marL="365760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350"/>
              <a:buNone/>
              <a:defRPr/>
            </a:lvl8pPr>
            <a:lvl9pPr indent="-228600" lvl="8" marL="4114800" algn="l">
              <a:lnSpc>
                <a:spcPct val="133333"/>
              </a:lnSpc>
              <a:spcBef>
                <a:spcPts val="800"/>
              </a:spcBef>
              <a:spcAft>
                <a:spcPts val="800"/>
              </a:spcAft>
              <a:buClr>
                <a:schemeClr val="dk2"/>
              </a:buClr>
              <a:buSzPts val="135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er" showMasterSp="0">
  <p:cSld name="Leer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RC1625" showMasterSp="0">
  <p:cSld name="CRC1625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6"/>
          <p:cNvSpPr txBox="1"/>
          <p:nvPr/>
        </p:nvSpPr>
        <p:spPr>
          <a:xfrm>
            <a:off x="2879605" y="385796"/>
            <a:ext cx="7559526" cy="7558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Atomic-scale understanding and design of multifunctional compositionally complex solid solution surfaces</a:t>
            </a:r>
            <a:endParaRPr/>
          </a:p>
        </p:txBody>
      </p:sp>
      <p:pic>
        <p:nvPicPr>
          <p:cNvPr id="53" name="Google Shape;53;p26"/>
          <p:cNvPicPr preferRelativeResize="0"/>
          <p:nvPr/>
        </p:nvPicPr>
        <p:blipFill rotWithShape="1">
          <a:blip r:embed="rId2">
            <a:alphaModFix/>
          </a:blip>
          <a:srcRect b="-5902" l="0" r="0" t="-4736"/>
          <a:stretch/>
        </p:blipFill>
        <p:spPr>
          <a:xfrm>
            <a:off x="10653173" y="234937"/>
            <a:ext cx="1298771" cy="107830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4" name="Google Shape;54;p26"/>
          <p:cNvCxnSpPr/>
          <p:nvPr/>
        </p:nvCxnSpPr>
        <p:spPr>
          <a:xfrm>
            <a:off x="10439131" y="273040"/>
            <a:ext cx="0" cy="972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miter lim="8000"/>
            <a:headEnd len="sm" w="sm" type="none"/>
            <a:tailEnd len="sm" w="sm" type="none"/>
          </a:ln>
        </p:spPr>
      </p:cxnSp>
      <p:pic>
        <p:nvPicPr>
          <p:cNvPr descr="Ein Bild, das Text, Schrift, Logo, Grafiken enthält.&#10;&#10;Automatisch generierte Beschreibung" id="55" name="Google Shape;55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150" y="6335601"/>
            <a:ext cx="1956156" cy="37433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in Bild, das Text, Schrift, Screenshot, Electric Blue (Farbe) enthält.&#10;&#10;Automatisch generierte Beschreibung" id="56" name="Google Shape;56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36576" y="6275636"/>
            <a:ext cx="1283808" cy="494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26"/>
          <p:cNvPicPr preferRelativeResize="0"/>
          <p:nvPr/>
        </p:nvPicPr>
        <p:blipFill rotWithShape="1">
          <a:blip r:embed="rId5">
            <a:alphaModFix/>
          </a:blip>
          <a:srcRect b="1772" l="0" r="0" t="4400"/>
          <a:stretch/>
        </p:blipFill>
        <p:spPr>
          <a:xfrm>
            <a:off x="4844637" y="6240750"/>
            <a:ext cx="1640690" cy="5640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in Bild, das Text, Schrift, Electric Blue (Farbe), Screenshot enthält.&#10;&#10;Automatisch generierte Beschreibung" id="58" name="Google Shape;58;p2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71633" y="6275636"/>
            <a:ext cx="1640690" cy="494266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26"/>
          <p:cNvSpPr txBox="1"/>
          <p:nvPr>
            <p:ph type="title"/>
          </p:nvPr>
        </p:nvSpPr>
        <p:spPr>
          <a:xfrm>
            <a:off x="4295773" y="2954464"/>
            <a:ext cx="7656169" cy="8843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400"/>
              <a:buNone/>
              <a:defRPr sz="54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6"/>
          <p:cNvSpPr txBox="1"/>
          <p:nvPr/>
        </p:nvSpPr>
        <p:spPr>
          <a:xfrm>
            <a:off x="4756269" y="5240798"/>
            <a:ext cx="7327538" cy="6231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2087BA"/>
                </a:solidFill>
                <a:latin typeface="Arial"/>
                <a:ea typeface="Arial"/>
                <a:cs typeface="Arial"/>
                <a:sym typeface="Arial"/>
              </a:rPr>
              <a:t>Project Area A </a:t>
            </a:r>
            <a:endParaRPr/>
          </a:p>
          <a:p>
            <a:pPr indent="0" lvl="0" marL="0" marR="0" rtl="0" algn="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2087BA"/>
                </a:solidFill>
                <a:latin typeface="Arial"/>
                <a:ea typeface="Arial"/>
                <a:cs typeface="Arial"/>
                <a:sym typeface="Arial"/>
              </a:rPr>
              <a:t>Theory, simulation, data-guided design and synthesis of CCSS surfaces</a:t>
            </a:r>
            <a:endParaRPr/>
          </a:p>
        </p:txBody>
      </p:sp>
      <p:sp>
        <p:nvSpPr>
          <p:cNvPr id="61" name="Google Shape;61;p26"/>
          <p:cNvSpPr/>
          <p:nvPr/>
        </p:nvSpPr>
        <p:spPr>
          <a:xfrm>
            <a:off x="10163571" y="6234662"/>
            <a:ext cx="1967279" cy="576215"/>
          </a:xfrm>
          <a:prstGeom prst="rect">
            <a:avLst/>
          </a:prstGeom>
          <a:noFill/>
          <a:ln>
            <a:noFill/>
          </a:ln>
        </p:spPr>
      </p:sp>
      <p:sp>
        <p:nvSpPr>
          <p:cNvPr id="62" name="Google Shape;62;p26"/>
          <p:cNvSpPr txBox="1"/>
          <p:nvPr>
            <p:ph idx="1" type="body"/>
          </p:nvPr>
        </p:nvSpPr>
        <p:spPr>
          <a:xfrm>
            <a:off x="4295773" y="3850014"/>
            <a:ext cx="7656513" cy="88423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300"/>
              <a:buNone/>
              <a:defRPr b="0" sz="4400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50"/>
              <a:buNone/>
              <a:defRPr/>
            </a:lvl2pPr>
            <a:lvl3pPr indent="-342900" lvl="2" marL="137160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SzPts val="1800"/>
              <a:buChar char="▪"/>
              <a:defRPr/>
            </a:lvl4pPr>
            <a:lvl5pPr indent="-342900" lvl="4" marL="228600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SzPts val="1800"/>
              <a:buChar char="▪"/>
              <a:defRPr/>
            </a:lvl5pPr>
            <a:lvl6pPr indent="-228600" lvl="5" marL="274320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350"/>
              <a:buNone/>
              <a:defRPr/>
            </a:lvl6pPr>
            <a:lvl7pPr indent="-228600" lvl="6" marL="320040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350"/>
              <a:buNone/>
              <a:defRPr/>
            </a:lvl7pPr>
            <a:lvl8pPr indent="-228600" lvl="7" marL="365760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350"/>
              <a:buNone/>
              <a:defRPr/>
            </a:lvl8pPr>
            <a:lvl9pPr indent="-228600" lvl="8" marL="4114800" algn="l">
              <a:lnSpc>
                <a:spcPct val="133333"/>
              </a:lnSpc>
              <a:spcBef>
                <a:spcPts val="800"/>
              </a:spcBef>
              <a:spcAft>
                <a:spcPts val="800"/>
              </a:spcAft>
              <a:buClr>
                <a:schemeClr val="dk2"/>
              </a:buClr>
              <a:buSzPts val="1350"/>
              <a:buNone/>
              <a:defRPr/>
            </a:lvl9pPr>
          </a:lstStyle>
          <a:p/>
        </p:txBody>
      </p:sp>
      <p:pic>
        <p:nvPicPr>
          <p:cNvPr id="63" name="Google Shape;63;p2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268555" y="6255626"/>
            <a:ext cx="2324833" cy="5342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hapter_Highlight">
  <p:cSld name="Chapter_Highligh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7"/>
          <p:cNvSpPr txBox="1"/>
          <p:nvPr>
            <p:ph type="title"/>
          </p:nvPr>
        </p:nvSpPr>
        <p:spPr>
          <a:xfrm>
            <a:off x="624000" y="1008000"/>
            <a:ext cx="5676675" cy="9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None/>
              <a:defRPr b="0" sz="6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7"/>
          <p:cNvSpPr txBox="1"/>
          <p:nvPr>
            <p:ph idx="1" type="body"/>
          </p:nvPr>
        </p:nvSpPr>
        <p:spPr>
          <a:xfrm>
            <a:off x="624000" y="1968589"/>
            <a:ext cx="5676675" cy="19198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5555"/>
              </a:lnSpc>
              <a:spcBef>
                <a:spcPts val="0"/>
              </a:spcBef>
              <a:spcAft>
                <a:spcPts val="0"/>
              </a:spcAft>
              <a:buClr>
                <a:srgbClr val="2087BA"/>
              </a:buClr>
              <a:buSzPts val="5400"/>
              <a:buNone/>
              <a:defRPr b="1" sz="7200">
                <a:solidFill>
                  <a:srgbClr val="2087BA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1875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b="1" sz="6400">
                <a:solidFill>
                  <a:schemeClr val="lt1"/>
                </a:solidFill>
              </a:defRPr>
            </a:lvl2pPr>
            <a:lvl3pPr indent="-635000" lvl="2" marL="1371600" algn="l">
              <a:lnSpc>
                <a:spcPct val="118750"/>
              </a:lnSpc>
              <a:spcBef>
                <a:spcPts val="800"/>
              </a:spcBef>
              <a:spcAft>
                <a:spcPts val="0"/>
              </a:spcAft>
              <a:buSzPts val="6400"/>
              <a:buChar char="▪"/>
              <a:defRPr b="1" sz="6400">
                <a:solidFill>
                  <a:schemeClr val="lt1"/>
                </a:solidFill>
              </a:defRPr>
            </a:lvl3pPr>
            <a:lvl4pPr indent="-635000" lvl="3" marL="1828800" algn="l">
              <a:lnSpc>
                <a:spcPct val="118750"/>
              </a:lnSpc>
              <a:spcBef>
                <a:spcPts val="800"/>
              </a:spcBef>
              <a:spcAft>
                <a:spcPts val="0"/>
              </a:spcAft>
              <a:buSzPts val="6400"/>
              <a:buChar char="▪"/>
              <a:defRPr b="1" sz="6400">
                <a:solidFill>
                  <a:schemeClr val="lt1"/>
                </a:solidFill>
              </a:defRPr>
            </a:lvl4pPr>
            <a:lvl5pPr indent="-635000" lvl="4" marL="2286000" algn="l">
              <a:lnSpc>
                <a:spcPct val="118750"/>
              </a:lnSpc>
              <a:spcBef>
                <a:spcPts val="800"/>
              </a:spcBef>
              <a:spcAft>
                <a:spcPts val="0"/>
              </a:spcAft>
              <a:buSzPts val="6400"/>
              <a:buChar char="▪"/>
              <a:defRPr b="1" sz="6400">
                <a:solidFill>
                  <a:schemeClr val="lt1"/>
                </a:solidFill>
              </a:defRPr>
            </a:lvl5pPr>
            <a:lvl6pPr indent="-228600" lvl="5" marL="2743200" algn="l">
              <a:lnSpc>
                <a:spcPct val="11875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b="1" sz="6400">
                <a:solidFill>
                  <a:schemeClr val="lt1"/>
                </a:solidFill>
              </a:defRPr>
            </a:lvl6pPr>
            <a:lvl7pPr indent="-228600" lvl="6" marL="3200400" algn="l">
              <a:lnSpc>
                <a:spcPct val="11875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b="1" sz="6400">
                <a:solidFill>
                  <a:schemeClr val="lt1"/>
                </a:solidFill>
              </a:defRPr>
            </a:lvl7pPr>
            <a:lvl8pPr indent="-228600" lvl="7" marL="3657600" algn="l">
              <a:lnSpc>
                <a:spcPct val="11875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b="1" sz="6400">
                <a:solidFill>
                  <a:schemeClr val="lt1"/>
                </a:solidFill>
              </a:defRPr>
            </a:lvl8pPr>
            <a:lvl9pPr indent="-228600" lvl="8" marL="4114800" algn="l">
              <a:lnSpc>
                <a:spcPct val="118750"/>
              </a:lnSpc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4800"/>
              <a:buNone/>
              <a:defRPr b="1" sz="6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7" name="Google Shape;67;p27"/>
          <p:cNvSpPr txBox="1"/>
          <p:nvPr>
            <p:ph idx="2" type="body"/>
          </p:nvPr>
        </p:nvSpPr>
        <p:spPr>
          <a:xfrm>
            <a:off x="105507" y="6410004"/>
            <a:ext cx="3692525" cy="3889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7142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71428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algn="l">
              <a:lnSpc>
                <a:spcPct val="171428"/>
              </a:lnSpc>
              <a:spcBef>
                <a:spcPts val="800"/>
              </a:spcBef>
              <a:spcAft>
                <a:spcPts val="0"/>
              </a:spcAft>
              <a:buSzPts val="1400"/>
              <a:buChar char="▪"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algn="l">
              <a:lnSpc>
                <a:spcPct val="171428"/>
              </a:lnSpc>
              <a:spcBef>
                <a:spcPts val="800"/>
              </a:spcBef>
              <a:spcAft>
                <a:spcPts val="0"/>
              </a:spcAft>
              <a:buSzPts val="1400"/>
              <a:buChar char="▪"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algn="l">
              <a:lnSpc>
                <a:spcPct val="171428"/>
              </a:lnSpc>
              <a:spcBef>
                <a:spcPts val="800"/>
              </a:spcBef>
              <a:spcAft>
                <a:spcPts val="0"/>
              </a:spcAft>
              <a:buSzPts val="1400"/>
              <a:buChar char="▪"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350"/>
              <a:buNone/>
              <a:defRPr/>
            </a:lvl6pPr>
            <a:lvl7pPr indent="-228600" lvl="6" marL="320040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350"/>
              <a:buNone/>
              <a:defRPr/>
            </a:lvl7pPr>
            <a:lvl8pPr indent="-228600" lvl="7" marL="365760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350"/>
              <a:buNone/>
              <a:defRPr/>
            </a:lvl8pPr>
            <a:lvl9pPr indent="-228600" lvl="8" marL="4114800" algn="l">
              <a:lnSpc>
                <a:spcPct val="133333"/>
              </a:lnSpc>
              <a:spcBef>
                <a:spcPts val="800"/>
              </a:spcBef>
              <a:spcAft>
                <a:spcPts val="800"/>
              </a:spcAft>
              <a:buClr>
                <a:schemeClr val="dk2"/>
              </a:buClr>
              <a:buSzPts val="1350"/>
              <a:buNone/>
              <a:defRPr/>
            </a:lvl9pPr>
          </a:lstStyle>
          <a:p/>
        </p:txBody>
      </p:sp>
      <p:sp>
        <p:nvSpPr>
          <p:cNvPr id="68" name="Google Shape;68;p27"/>
          <p:cNvSpPr txBox="1"/>
          <p:nvPr>
            <p:ph idx="12" type="sldNum"/>
          </p:nvPr>
        </p:nvSpPr>
        <p:spPr>
          <a:xfrm>
            <a:off x="11514744" y="6452018"/>
            <a:ext cx="619125" cy="3210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 sz="1350">
                <a:solidFill>
                  <a:srgbClr val="14272E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l">
              <a:spcBef>
                <a:spcPts val="0"/>
              </a:spcBef>
              <a:buNone/>
              <a:defRPr sz="1350">
                <a:solidFill>
                  <a:srgbClr val="14272E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l">
              <a:spcBef>
                <a:spcPts val="0"/>
              </a:spcBef>
              <a:buNone/>
              <a:defRPr sz="1350">
                <a:solidFill>
                  <a:srgbClr val="14272E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l">
              <a:spcBef>
                <a:spcPts val="0"/>
              </a:spcBef>
              <a:buNone/>
              <a:defRPr sz="1350">
                <a:solidFill>
                  <a:srgbClr val="14272E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l">
              <a:spcBef>
                <a:spcPts val="0"/>
              </a:spcBef>
              <a:buNone/>
              <a:defRPr sz="1350">
                <a:solidFill>
                  <a:srgbClr val="14272E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l">
              <a:spcBef>
                <a:spcPts val="0"/>
              </a:spcBef>
              <a:buNone/>
              <a:defRPr sz="1350">
                <a:solidFill>
                  <a:srgbClr val="14272E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l">
              <a:spcBef>
                <a:spcPts val="0"/>
              </a:spcBef>
              <a:buNone/>
              <a:defRPr sz="1350">
                <a:solidFill>
                  <a:srgbClr val="14272E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l">
              <a:spcBef>
                <a:spcPts val="0"/>
              </a:spcBef>
              <a:buNone/>
              <a:defRPr sz="1350">
                <a:solidFill>
                  <a:srgbClr val="14272E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l">
              <a:spcBef>
                <a:spcPts val="0"/>
              </a:spcBef>
              <a:buNone/>
              <a:defRPr sz="1350">
                <a:solidFill>
                  <a:srgbClr val="14272E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eadline">
  <p:cSld name="Headline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8"/>
          <p:cNvSpPr txBox="1"/>
          <p:nvPr>
            <p:ph type="title"/>
          </p:nvPr>
        </p:nvSpPr>
        <p:spPr>
          <a:xfrm>
            <a:off x="287570" y="305948"/>
            <a:ext cx="10939350" cy="6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272E"/>
              </a:buClr>
              <a:buSzPts val="4000"/>
              <a:buNone/>
              <a:defRPr sz="40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8"/>
          <p:cNvSpPr txBox="1"/>
          <p:nvPr>
            <p:ph idx="1" type="body"/>
          </p:nvPr>
        </p:nvSpPr>
        <p:spPr>
          <a:xfrm>
            <a:off x="105507" y="6410004"/>
            <a:ext cx="3692525" cy="3889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7142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71428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algn="l">
              <a:lnSpc>
                <a:spcPct val="171428"/>
              </a:lnSpc>
              <a:spcBef>
                <a:spcPts val="800"/>
              </a:spcBef>
              <a:spcAft>
                <a:spcPts val="0"/>
              </a:spcAft>
              <a:buSzPts val="1400"/>
              <a:buChar char="▪"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algn="l">
              <a:lnSpc>
                <a:spcPct val="171428"/>
              </a:lnSpc>
              <a:spcBef>
                <a:spcPts val="800"/>
              </a:spcBef>
              <a:spcAft>
                <a:spcPts val="0"/>
              </a:spcAft>
              <a:buSzPts val="1400"/>
              <a:buChar char="▪"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algn="l">
              <a:lnSpc>
                <a:spcPct val="171428"/>
              </a:lnSpc>
              <a:spcBef>
                <a:spcPts val="800"/>
              </a:spcBef>
              <a:spcAft>
                <a:spcPts val="0"/>
              </a:spcAft>
              <a:buSzPts val="1400"/>
              <a:buChar char="▪"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350"/>
              <a:buNone/>
              <a:defRPr/>
            </a:lvl6pPr>
            <a:lvl7pPr indent="-228600" lvl="6" marL="320040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350"/>
              <a:buNone/>
              <a:defRPr/>
            </a:lvl7pPr>
            <a:lvl8pPr indent="-228600" lvl="7" marL="365760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350"/>
              <a:buNone/>
              <a:defRPr/>
            </a:lvl8pPr>
            <a:lvl9pPr indent="-228600" lvl="8" marL="4114800" algn="l">
              <a:lnSpc>
                <a:spcPct val="133333"/>
              </a:lnSpc>
              <a:spcBef>
                <a:spcPts val="800"/>
              </a:spcBef>
              <a:spcAft>
                <a:spcPts val="800"/>
              </a:spcAft>
              <a:buClr>
                <a:schemeClr val="dk2"/>
              </a:buClr>
              <a:buSzPts val="1350"/>
              <a:buNone/>
              <a:defRPr/>
            </a:lvl9pPr>
          </a:lstStyle>
          <a:p/>
        </p:txBody>
      </p:sp>
      <p:sp>
        <p:nvSpPr>
          <p:cNvPr id="72" name="Google Shape;72;p28"/>
          <p:cNvSpPr txBox="1"/>
          <p:nvPr>
            <p:ph idx="12" type="sldNum"/>
          </p:nvPr>
        </p:nvSpPr>
        <p:spPr>
          <a:xfrm>
            <a:off x="11514744" y="6452018"/>
            <a:ext cx="619125" cy="3210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 sz="1350">
                <a:solidFill>
                  <a:srgbClr val="14272E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l">
              <a:spcBef>
                <a:spcPts val="0"/>
              </a:spcBef>
              <a:buNone/>
              <a:defRPr sz="1350">
                <a:solidFill>
                  <a:srgbClr val="14272E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l">
              <a:spcBef>
                <a:spcPts val="0"/>
              </a:spcBef>
              <a:buNone/>
              <a:defRPr sz="1350">
                <a:solidFill>
                  <a:srgbClr val="14272E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l">
              <a:spcBef>
                <a:spcPts val="0"/>
              </a:spcBef>
              <a:buNone/>
              <a:defRPr sz="1350">
                <a:solidFill>
                  <a:srgbClr val="14272E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l">
              <a:spcBef>
                <a:spcPts val="0"/>
              </a:spcBef>
              <a:buNone/>
              <a:defRPr sz="1350">
                <a:solidFill>
                  <a:srgbClr val="14272E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l">
              <a:spcBef>
                <a:spcPts val="0"/>
              </a:spcBef>
              <a:buNone/>
              <a:defRPr sz="1350">
                <a:solidFill>
                  <a:srgbClr val="14272E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l">
              <a:spcBef>
                <a:spcPts val="0"/>
              </a:spcBef>
              <a:buNone/>
              <a:defRPr sz="1350">
                <a:solidFill>
                  <a:srgbClr val="14272E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l">
              <a:spcBef>
                <a:spcPts val="0"/>
              </a:spcBef>
              <a:buNone/>
              <a:defRPr sz="1350">
                <a:solidFill>
                  <a:srgbClr val="14272E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l">
              <a:spcBef>
                <a:spcPts val="0"/>
              </a:spcBef>
              <a:buNone/>
              <a:defRPr sz="1350">
                <a:solidFill>
                  <a:srgbClr val="14272E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hapter_Highlight">
  <p:cSld name="1_Chapter_Highligh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9"/>
          <p:cNvSpPr txBox="1"/>
          <p:nvPr>
            <p:ph idx="1" type="body"/>
          </p:nvPr>
        </p:nvSpPr>
        <p:spPr>
          <a:xfrm>
            <a:off x="667961" y="4252333"/>
            <a:ext cx="4246563" cy="12842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500"/>
              <a:buNone/>
              <a:defRPr b="0">
                <a:latin typeface="Poppins"/>
                <a:ea typeface="Poppins"/>
                <a:cs typeface="Poppins"/>
                <a:sym typeface="Poppins"/>
              </a:defRPr>
            </a:lvl2pPr>
            <a:lvl3pPr indent="-355600" lvl="2" marL="13716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2000"/>
              <a:buChar char="▪"/>
              <a:defRPr b="0">
                <a:latin typeface="Poppins"/>
                <a:ea typeface="Poppins"/>
                <a:cs typeface="Poppins"/>
                <a:sym typeface="Poppins"/>
              </a:defRPr>
            </a:lvl3pPr>
            <a:lvl4pPr indent="-355600" lvl="3" marL="18288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2000"/>
              <a:buChar char="▪"/>
              <a:defRPr b="0">
                <a:latin typeface="Poppins"/>
                <a:ea typeface="Poppins"/>
                <a:cs typeface="Poppins"/>
                <a:sym typeface="Poppins"/>
              </a:defRPr>
            </a:lvl4pPr>
            <a:lvl5pPr indent="-355600" lvl="4" marL="228600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SzPts val="2000"/>
              <a:buChar char="▪"/>
              <a:defRPr b="0">
                <a:latin typeface="Poppins"/>
                <a:ea typeface="Poppins"/>
                <a:cs typeface="Poppins"/>
                <a:sym typeface="Poppins"/>
              </a:defRPr>
            </a:lvl5pPr>
            <a:lvl6pPr indent="-228600" lvl="5" marL="274320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350"/>
              <a:buNone/>
              <a:defRPr/>
            </a:lvl6pPr>
            <a:lvl7pPr indent="-228600" lvl="6" marL="320040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350"/>
              <a:buNone/>
              <a:defRPr/>
            </a:lvl7pPr>
            <a:lvl8pPr indent="-228600" lvl="7" marL="3657600" algn="l">
              <a:lnSpc>
                <a:spcPct val="133333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350"/>
              <a:buNone/>
              <a:defRPr/>
            </a:lvl8pPr>
            <a:lvl9pPr indent="-228600" lvl="8" marL="4114800" algn="l">
              <a:lnSpc>
                <a:spcPct val="133333"/>
              </a:lnSpc>
              <a:spcBef>
                <a:spcPts val="800"/>
              </a:spcBef>
              <a:spcAft>
                <a:spcPts val="800"/>
              </a:spcAft>
              <a:buClr>
                <a:schemeClr val="dk2"/>
              </a:buClr>
              <a:buSzPts val="1350"/>
              <a:buNone/>
              <a:defRPr/>
            </a:lvl9pPr>
          </a:lstStyle>
          <a:p/>
        </p:txBody>
      </p:sp>
      <p:sp>
        <p:nvSpPr>
          <p:cNvPr id="75" name="Google Shape;75;p29"/>
          <p:cNvSpPr txBox="1"/>
          <p:nvPr>
            <p:ph idx="12" type="sldNum"/>
          </p:nvPr>
        </p:nvSpPr>
        <p:spPr>
          <a:xfrm>
            <a:off x="11514744" y="6452018"/>
            <a:ext cx="619125" cy="3210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 sz="1350">
                <a:solidFill>
                  <a:srgbClr val="14272E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l">
              <a:spcBef>
                <a:spcPts val="0"/>
              </a:spcBef>
              <a:buNone/>
              <a:defRPr sz="1350">
                <a:solidFill>
                  <a:srgbClr val="14272E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l">
              <a:spcBef>
                <a:spcPts val="0"/>
              </a:spcBef>
              <a:buNone/>
              <a:defRPr sz="1350">
                <a:solidFill>
                  <a:srgbClr val="14272E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l">
              <a:spcBef>
                <a:spcPts val="0"/>
              </a:spcBef>
              <a:buNone/>
              <a:defRPr sz="1350">
                <a:solidFill>
                  <a:srgbClr val="14272E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l">
              <a:spcBef>
                <a:spcPts val="0"/>
              </a:spcBef>
              <a:buNone/>
              <a:defRPr sz="1350">
                <a:solidFill>
                  <a:srgbClr val="14272E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l">
              <a:spcBef>
                <a:spcPts val="0"/>
              </a:spcBef>
              <a:buNone/>
              <a:defRPr sz="1350">
                <a:solidFill>
                  <a:srgbClr val="14272E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l">
              <a:spcBef>
                <a:spcPts val="0"/>
              </a:spcBef>
              <a:buNone/>
              <a:defRPr sz="1350">
                <a:solidFill>
                  <a:srgbClr val="14272E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l">
              <a:spcBef>
                <a:spcPts val="0"/>
              </a:spcBef>
              <a:buNone/>
              <a:defRPr sz="1350">
                <a:solidFill>
                  <a:srgbClr val="14272E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l">
              <a:spcBef>
                <a:spcPts val="0"/>
              </a:spcBef>
              <a:buNone/>
              <a:defRPr sz="1350">
                <a:solidFill>
                  <a:srgbClr val="14272E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theme" Target="../theme/theme1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5.xml"/><Relationship Id="rId3" Type="http://schemas.openxmlformats.org/officeDocument/2006/relationships/slideLayout" Target="../slideLayouts/slideLayout6.xml"/><Relationship Id="rId4" Type="http://schemas.openxmlformats.org/officeDocument/2006/relationships/slideLayout" Target="../slideLayouts/slideLayout7.xml"/><Relationship Id="rId5" Type="http://schemas.openxmlformats.org/officeDocument/2006/relationships/slideLayout" Target="../slideLayouts/slideLayout8.xml"/><Relationship Id="rId6" Type="http://schemas.openxmlformats.org/officeDocument/2006/relationships/slideLayout" Target="../slideLayouts/slideLayout9.xml"/><Relationship Id="rId7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9"/>
          <p:cNvSpPr txBox="1"/>
          <p:nvPr>
            <p:ph type="title"/>
          </p:nvPr>
        </p:nvSpPr>
        <p:spPr>
          <a:xfrm>
            <a:off x="624000" y="288695"/>
            <a:ext cx="10939350" cy="6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272E"/>
              </a:buClr>
              <a:buSzPts val="3600"/>
              <a:buFont typeface="Arial"/>
              <a:buNone/>
              <a:defRPr b="0" i="0" sz="3600" u="none" cap="none" strike="noStrike">
                <a:solidFill>
                  <a:srgbClr val="14272E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9"/>
          <p:cNvSpPr txBox="1"/>
          <p:nvPr>
            <p:ph idx="1" type="body"/>
          </p:nvPr>
        </p:nvSpPr>
        <p:spPr>
          <a:xfrm>
            <a:off x="624000" y="1224000"/>
            <a:ext cx="10939350" cy="448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Arial"/>
              <a:buNone/>
              <a:defRPr b="1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rgbClr val="1C333B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20000"/>
              </a:lnSpc>
              <a:spcBef>
                <a:spcPts val="800"/>
              </a:spcBef>
              <a:spcAft>
                <a:spcPts val="800"/>
              </a:spcAft>
              <a:buClr>
                <a:schemeClr val="dk2"/>
              </a:buClr>
              <a:buSzPts val="15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grpSp>
        <p:nvGrpSpPr>
          <p:cNvPr id="12" name="Google Shape;12;p19"/>
          <p:cNvGrpSpPr/>
          <p:nvPr/>
        </p:nvGrpSpPr>
        <p:grpSpPr>
          <a:xfrm>
            <a:off x="10208713" y="281962"/>
            <a:ext cx="1758950" cy="630733"/>
            <a:chOff x="97559" y="6209382"/>
            <a:chExt cx="1758950" cy="630733"/>
          </a:xfrm>
        </p:grpSpPr>
        <p:pic>
          <p:nvPicPr>
            <p:cNvPr id="13" name="Google Shape;13;p19"/>
            <p:cNvPicPr preferRelativeResize="0"/>
            <p:nvPr/>
          </p:nvPicPr>
          <p:blipFill rotWithShape="1">
            <a:blip r:embed="rId1">
              <a:alphaModFix/>
            </a:blip>
            <a:srcRect b="20170" l="0" r="0" t="0"/>
            <a:stretch/>
          </p:blipFill>
          <p:spPr>
            <a:xfrm>
              <a:off x="97559" y="6209382"/>
              <a:ext cx="1052882" cy="63073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" name="Google Shape;14;p19"/>
            <p:cNvSpPr txBox="1"/>
            <p:nvPr/>
          </p:nvSpPr>
          <p:spPr>
            <a:xfrm>
              <a:off x="1058077" y="6232360"/>
              <a:ext cx="798432" cy="584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CRC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1625</a:t>
              </a:r>
              <a:endParaRPr/>
            </a:p>
          </p:txBody>
        </p:sp>
      </p:grpSp>
      <p:cxnSp>
        <p:nvCxnSpPr>
          <p:cNvPr id="15" name="Google Shape;15;p19"/>
          <p:cNvCxnSpPr/>
          <p:nvPr/>
        </p:nvCxnSpPr>
        <p:spPr>
          <a:xfrm>
            <a:off x="-8987" y="6341998"/>
            <a:ext cx="12200987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6" name="Google Shape;16;p19"/>
          <p:cNvSpPr txBox="1"/>
          <p:nvPr>
            <p:ph idx="12" type="sldNum"/>
          </p:nvPr>
        </p:nvSpPr>
        <p:spPr>
          <a:xfrm>
            <a:off x="11286146" y="6452018"/>
            <a:ext cx="619125" cy="3210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350" u="none" cap="none" strike="noStrike">
                <a:solidFill>
                  <a:srgbClr val="14272E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350" u="none" cap="none" strike="noStrike">
                <a:solidFill>
                  <a:srgbClr val="14272E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350" u="none" cap="none" strike="noStrike">
                <a:solidFill>
                  <a:srgbClr val="14272E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350" u="none" cap="none" strike="noStrike">
                <a:solidFill>
                  <a:srgbClr val="14272E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350" u="none" cap="none" strike="noStrike">
                <a:solidFill>
                  <a:srgbClr val="14272E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350" u="none" cap="none" strike="noStrike">
                <a:solidFill>
                  <a:srgbClr val="14272E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350" u="none" cap="none" strike="noStrike">
                <a:solidFill>
                  <a:srgbClr val="14272E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350" u="none" cap="none" strike="noStrike">
                <a:solidFill>
                  <a:srgbClr val="14272E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350" u="none" cap="none" strike="noStrike">
                <a:solidFill>
                  <a:srgbClr val="14272E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92">
          <p15:clr>
            <a:srgbClr val="5ACBF0"/>
          </p15:clr>
        </p15:guide>
        <p15:guide id="2" pos="5059">
          <p15:clr>
            <a:srgbClr val="5ACBF0"/>
          </p15:clr>
        </p15:guide>
        <p15:guide id="3" orient="horz" pos="245">
          <p15:clr>
            <a:srgbClr val="5ACBF0"/>
          </p15:clr>
        </p15:guide>
        <p15:guide id="4" orient="horz" pos="2700">
          <p15:clr>
            <a:srgbClr val="5ACBF0"/>
          </p15:clr>
        </p15:guide>
        <p15:guide id="5" pos="5443">
          <p15:clr>
            <a:srgbClr val="5ACBF0"/>
          </p15:clr>
        </p15:guide>
        <p15:guide id="6" pos="3840">
          <p15:clr>
            <a:srgbClr val="F26B43"/>
          </p15:clr>
        </p15:guide>
        <p15:guide id="7" orient="horz" pos="216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4"/>
          <p:cNvSpPr txBox="1"/>
          <p:nvPr>
            <p:ph type="title"/>
          </p:nvPr>
        </p:nvSpPr>
        <p:spPr>
          <a:xfrm>
            <a:off x="624000" y="288695"/>
            <a:ext cx="10939350" cy="6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272E"/>
              </a:buClr>
              <a:buSzPts val="3600"/>
              <a:buFont typeface="Arial"/>
              <a:buNone/>
              <a:defRPr b="0" i="0" sz="3600" u="none" cap="none" strike="noStrike">
                <a:solidFill>
                  <a:srgbClr val="14272E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4" name="Google Shape;44;p24"/>
          <p:cNvSpPr txBox="1"/>
          <p:nvPr>
            <p:ph idx="1" type="body"/>
          </p:nvPr>
        </p:nvSpPr>
        <p:spPr>
          <a:xfrm>
            <a:off x="624000" y="1224000"/>
            <a:ext cx="10939350" cy="448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b="1" i="0" sz="2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rgbClr val="1C333B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2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20000"/>
              </a:lnSpc>
              <a:spcBef>
                <a:spcPts val="800"/>
              </a:spcBef>
              <a:spcAft>
                <a:spcPts val="800"/>
              </a:spcAft>
              <a:buClr>
                <a:schemeClr val="dk2"/>
              </a:buClr>
              <a:buSzPts val="15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grpSp>
        <p:nvGrpSpPr>
          <p:cNvPr id="45" name="Google Shape;45;p24"/>
          <p:cNvGrpSpPr/>
          <p:nvPr/>
        </p:nvGrpSpPr>
        <p:grpSpPr>
          <a:xfrm>
            <a:off x="10208713" y="281962"/>
            <a:ext cx="1758950" cy="630733"/>
            <a:chOff x="97559" y="6209382"/>
            <a:chExt cx="1758950" cy="630733"/>
          </a:xfrm>
        </p:grpSpPr>
        <p:pic>
          <p:nvPicPr>
            <p:cNvPr id="46" name="Google Shape;46;p24"/>
            <p:cNvPicPr preferRelativeResize="0"/>
            <p:nvPr/>
          </p:nvPicPr>
          <p:blipFill rotWithShape="1">
            <a:blip r:embed="rId1">
              <a:alphaModFix/>
            </a:blip>
            <a:srcRect b="20170" l="0" r="0" t="0"/>
            <a:stretch/>
          </p:blipFill>
          <p:spPr>
            <a:xfrm>
              <a:off x="97559" y="6209382"/>
              <a:ext cx="1052882" cy="63073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" name="Google Shape;47;p24"/>
            <p:cNvSpPr txBox="1"/>
            <p:nvPr/>
          </p:nvSpPr>
          <p:spPr>
            <a:xfrm>
              <a:off x="1058077" y="6232360"/>
              <a:ext cx="798432" cy="584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CRC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1625</a:t>
              </a:r>
              <a:endParaRPr/>
            </a:p>
          </p:txBody>
        </p:sp>
      </p:grpSp>
      <p:cxnSp>
        <p:nvCxnSpPr>
          <p:cNvPr id="48" name="Google Shape;48;p24"/>
          <p:cNvCxnSpPr/>
          <p:nvPr/>
        </p:nvCxnSpPr>
        <p:spPr>
          <a:xfrm>
            <a:off x="-8987" y="6341998"/>
            <a:ext cx="12200987" cy="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49" name="Google Shape;49;p24"/>
          <p:cNvSpPr txBox="1"/>
          <p:nvPr>
            <p:ph idx="12" type="sldNum"/>
          </p:nvPr>
        </p:nvSpPr>
        <p:spPr>
          <a:xfrm>
            <a:off x="11514744" y="6452018"/>
            <a:ext cx="619125" cy="3210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350">
                <a:solidFill>
                  <a:srgbClr val="14272E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sz="1350">
                <a:solidFill>
                  <a:srgbClr val="14272E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sz="1350">
                <a:solidFill>
                  <a:srgbClr val="14272E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sz="1350">
                <a:solidFill>
                  <a:srgbClr val="14272E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sz="1350">
                <a:solidFill>
                  <a:srgbClr val="14272E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buNone/>
              <a:defRPr sz="1350">
                <a:solidFill>
                  <a:srgbClr val="14272E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buNone/>
              <a:defRPr sz="1350">
                <a:solidFill>
                  <a:srgbClr val="14272E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buNone/>
              <a:defRPr sz="1350">
                <a:solidFill>
                  <a:srgbClr val="14272E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buNone/>
              <a:defRPr sz="1350">
                <a:solidFill>
                  <a:srgbClr val="14272E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4" r:id="rId2"/>
    <p:sldLayoutId id="2147483655" r:id="rId3"/>
    <p:sldLayoutId id="2147483656" r:id="rId4"/>
    <p:sldLayoutId id="2147483657" r:id="rId5"/>
    <p:sldLayoutId id="2147483658" r:id="rId6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92">
          <p15:clr>
            <a:srgbClr val="5ACBF0"/>
          </p15:clr>
        </p15:guide>
        <p15:guide id="2" pos="5059">
          <p15:clr>
            <a:srgbClr val="5ACBF0"/>
          </p15:clr>
        </p15:guide>
        <p15:guide id="3" orient="horz" pos="245">
          <p15:clr>
            <a:srgbClr val="5ACBF0"/>
          </p15:clr>
        </p15:guide>
        <p15:guide id="4" orient="horz" pos="2700">
          <p15:clr>
            <a:srgbClr val="5ACBF0"/>
          </p15:clr>
        </p15:guide>
        <p15:guide id="5" pos="5443">
          <p15:clr>
            <a:srgbClr val="5ACBF0"/>
          </p15:clr>
        </p15:guide>
        <p15:guide id="6" pos="3840">
          <p15:clr>
            <a:srgbClr val="F26B43"/>
          </p15:clr>
        </p15:guide>
        <p15:guide id="7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png"/><Relationship Id="rId4" Type="http://schemas.openxmlformats.org/officeDocument/2006/relationships/hyperlink" Target="https://crc1625.mdi.ruhr-uni-bochum.de/report/chemspacecoverage?nmin=5&amp;nmax=5" TargetMode="External"/><Relationship Id="rId5" Type="http://schemas.openxmlformats.org/officeDocument/2006/relationships/hyperlink" Target="https://crc1625.mdi.ruhr-uni-bochum.de/report/chemspacecoverage?nmin=5&amp;nmax=5" TargetMode="External"/><Relationship Id="rId6" Type="http://schemas.openxmlformats.org/officeDocument/2006/relationships/hyperlink" Target="https://crc1625.mdi.ruhr-uni-bochum.de/report/chemspacecoverage" TargetMode="External"/><Relationship Id="rId7" Type="http://schemas.openxmlformats.org/officeDocument/2006/relationships/hyperlink" Target="https://crc1625.mdi.ruhr-uni-bochum.de/report/chemspacecoverage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6.png"/><Relationship Id="rId4" Type="http://schemas.openxmlformats.org/officeDocument/2006/relationships/hyperlink" Target="https://fairsharing.org/FAIRsharing.76c84e" TargetMode="External"/><Relationship Id="rId5" Type="http://schemas.openxmlformats.org/officeDocument/2006/relationships/hyperlink" Target="https://doi.org/10.25504/FAIRsharing.76c84e" TargetMode="External"/><Relationship Id="rId6" Type="http://schemas.openxmlformats.org/officeDocument/2006/relationships/hyperlink" Target="https://doi.org/10.25504/FAIRsharing.76c84e" TargetMode="External"/><Relationship Id="rId7" Type="http://schemas.openxmlformats.org/officeDocument/2006/relationships/image" Target="../media/image1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hyperlink" Target="https://inf.mdi.ruhr-uni-bochum.de/object/sample-demo-29196" TargetMode="External"/><Relationship Id="rId4" Type="http://schemas.openxmlformats.org/officeDocument/2006/relationships/image" Target="../media/image19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8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5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4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9.png"/><Relationship Id="rId4" Type="http://schemas.openxmlformats.org/officeDocument/2006/relationships/hyperlink" Target="https://inf.mdi.ruhr-uni-bochum.de/object/sample-demo-29196" TargetMode="Externa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hyperlink" Target="https://inf.mdi.ruhr-uni-bochum.de/object/sample-demo-29196" TargetMode="External"/><Relationship Id="rId4" Type="http://schemas.openxmlformats.org/officeDocument/2006/relationships/image" Target="../media/image23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hyperlink" Target="https://www.nature.com/sdata/submission-guidelines" TargetMode="External"/><Relationship Id="rId4" Type="http://schemas.openxmlformats.org/officeDocument/2006/relationships/hyperlink" Target="https://www.nature.com/sdata/policies/repositories" TargetMode="External"/><Relationship Id="rId5" Type="http://schemas.openxmlformats.org/officeDocument/2006/relationships/image" Target="../media/image27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hyperlink" Target="https://www.nature.com/sdata/submission-guidelines" TargetMode="External"/><Relationship Id="rId4" Type="http://schemas.openxmlformats.org/officeDocument/2006/relationships/hyperlink" Target="https://www.nature.com/sdata/policies/repositories" TargetMode="External"/><Relationship Id="rId5" Type="http://schemas.openxmlformats.org/officeDocument/2006/relationships/image" Target="../media/image26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8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0.png"/><Relationship Id="rId4" Type="http://schemas.openxmlformats.org/officeDocument/2006/relationships/image" Target="../media/image31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3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hyperlink" Target="https://docs.google.com/document/d/1R-MWIu_nL2EyCNcicu_3FKT-Lb2A4Zce9Y3DYj7GHRQ/edit?tab=t.0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"/>
          <p:cNvSpPr txBox="1"/>
          <p:nvPr>
            <p:ph type="title"/>
          </p:nvPr>
        </p:nvSpPr>
        <p:spPr>
          <a:xfrm>
            <a:off x="3138550" y="3844050"/>
            <a:ext cx="8813400" cy="88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</a:pPr>
            <a:r>
              <a:rPr lang="en-US" sz="3000"/>
              <a:t>Doaa Mohamed, Victor Dudarev, Markus Stricker</a:t>
            </a:r>
            <a:endParaRPr sz="3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1"/>
          <p:cNvSpPr txBox="1"/>
          <p:nvPr>
            <p:ph idx="1" type="body"/>
          </p:nvPr>
        </p:nvSpPr>
        <p:spPr>
          <a:xfrm>
            <a:off x="1054150" y="2095152"/>
            <a:ext cx="10897800" cy="125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272E"/>
              </a:buClr>
              <a:buSzPts val="2700"/>
              <a:buNone/>
            </a:pPr>
            <a:r>
              <a:rPr lang="en-US" sz="4000">
                <a:solidFill>
                  <a:srgbClr val="14272E"/>
                </a:solidFill>
              </a:rPr>
              <a:t>INF: </a:t>
            </a:r>
            <a:r>
              <a:rPr lang="en-US" sz="4000">
                <a:solidFill>
                  <a:srgbClr val="14272E"/>
                </a:solidFill>
              </a:rPr>
              <a:t>FAIR collection, curation, and management of multidimensional research data</a:t>
            </a:r>
            <a:endParaRPr sz="4000">
              <a:solidFill>
                <a:srgbClr val="45ACDF"/>
              </a:solidFill>
            </a:endParaRPr>
          </a:p>
        </p:txBody>
      </p:sp>
      <p:sp>
        <p:nvSpPr>
          <p:cNvPr id="82" name="Google Shape;82;p1"/>
          <p:cNvSpPr txBox="1"/>
          <p:nvPr/>
        </p:nvSpPr>
        <p:spPr>
          <a:xfrm>
            <a:off x="0" y="5863496"/>
            <a:ext cx="1933213" cy="3210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26 September 2026</a:t>
            </a:r>
            <a:endParaRPr b="1" i="0" sz="1350" u="none" cap="none" strike="noStrike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h3ecc43e176539d6f_1_1"/>
          <p:cNvSpPr txBox="1"/>
          <p:nvPr>
            <p:ph type="title"/>
          </p:nvPr>
        </p:nvSpPr>
        <p:spPr>
          <a:xfrm>
            <a:off x="287570" y="305948"/>
            <a:ext cx="10939500" cy="6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272E"/>
              </a:buClr>
              <a:buSzPts val="3800"/>
              <a:buNone/>
            </a:pPr>
            <a:r>
              <a:rPr lang="en-US" sz="3500"/>
              <a:t>What is INF good for? → Enabler</a:t>
            </a:r>
            <a:endParaRPr sz="3500"/>
          </a:p>
        </p:txBody>
      </p:sp>
      <p:sp>
        <p:nvSpPr>
          <p:cNvPr id="88" name="Google Shape;88;h3ecc43e176539d6f_1_1"/>
          <p:cNvSpPr txBox="1"/>
          <p:nvPr>
            <p:ph idx="1" type="body"/>
          </p:nvPr>
        </p:nvSpPr>
        <p:spPr>
          <a:xfrm>
            <a:off x="105507" y="6410004"/>
            <a:ext cx="3692400" cy="38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en-US" sz="1800"/>
              <a:t>Markus</a:t>
            </a:r>
            <a:r>
              <a:rPr lang="en-US" sz="3000"/>
              <a:t> </a:t>
            </a:r>
            <a:endParaRPr sz="3000"/>
          </a:p>
          <a:p>
            <a:pPr indent="0" lvl="0" marL="0" rtl="0" algn="l">
              <a:lnSpc>
                <a:spcPct val="17142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r>
              <a:t/>
            </a:r>
            <a:endParaRPr/>
          </a:p>
        </p:txBody>
      </p:sp>
      <p:sp>
        <p:nvSpPr>
          <p:cNvPr id="89" name="Google Shape;89;h3ecc43e176539d6f_1_1"/>
          <p:cNvSpPr txBox="1"/>
          <p:nvPr>
            <p:ph idx="12" type="sldNum"/>
          </p:nvPr>
        </p:nvSpPr>
        <p:spPr>
          <a:xfrm>
            <a:off x="11286146" y="6434431"/>
            <a:ext cx="6192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0" name="Google Shape;90;h3ecc43e176539d6f_1_1"/>
          <p:cNvSpPr txBox="1"/>
          <p:nvPr/>
        </p:nvSpPr>
        <p:spPr>
          <a:xfrm>
            <a:off x="287575" y="1179400"/>
            <a:ext cx="11617800" cy="501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AutoNum type="arabicPeriod"/>
            </a:pPr>
            <a:r>
              <a:rPr lang="en-US" sz="2400">
                <a:solidFill>
                  <a:schemeClr val="dk2"/>
                </a:solidFill>
              </a:rPr>
              <a:t>Data in Brief publication</a:t>
            </a:r>
            <a:br>
              <a:rPr lang="en-US" sz="2400">
                <a:solidFill>
                  <a:schemeClr val="dk2"/>
                </a:solidFill>
              </a:rPr>
            </a:br>
            <a:r>
              <a:rPr lang="en-US" sz="2400">
                <a:solidFill>
                  <a:schemeClr val="dk2"/>
                </a:solidFill>
              </a:rPr>
              <a:t>(KG-driven data extraction, ontology alignment, ro-crate, …)</a:t>
            </a:r>
            <a:endParaRPr sz="2400">
              <a:solidFill>
                <a:schemeClr val="dk2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AutoNum type="arabicPeriod"/>
            </a:pPr>
            <a:r>
              <a:rPr lang="en-US" sz="2400">
                <a:solidFill>
                  <a:schemeClr val="dk2"/>
                </a:solidFill>
              </a:rPr>
              <a:t>Cold start active learning, both exploration and exploitation (API to access/trigger optimal cold start predictions, external service)</a:t>
            </a:r>
            <a:endParaRPr sz="2400">
              <a:solidFill>
                <a:schemeClr val="dk2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AutoNum type="arabicPeriod"/>
            </a:pPr>
            <a:r>
              <a:rPr lang="en-US" sz="2400">
                <a:solidFill>
                  <a:schemeClr val="dk2"/>
                </a:solidFill>
              </a:rPr>
              <a:t>Contrastive learning (API + local data processing, to be done as extractors)</a:t>
            </a:r>
            <a:endParaRPr sz="2400">
              <a:solidFill>
                <a:schemeClr val="dk2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AutoNum type="arabicPeriod"/>
            </a:pPr>
            <a:r>
              <a:rPr lang="en-US" sz="2400">
                <a:solidFill>
                  <a:schemeClr val="dk2"/>
                </a:solidFill>
              </a:rPr>
              <a:t>A03 segregation prediction from MD simulations (CRUD API)</a:t>
            </a:r>
            <a:endParaRPr sz="2400">
              <a:solidFill>
                <a:schemeClr val="dk2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AutoNum type="arabicPeriod"/>
            </a:pPr>
            <a:r>
              <a:rPr lang="en-US" sz="2400">
                <a:solidFill>
                  <a:schemeClr val="dk2"/>
                </a:solidFill>
              </a:rPr>
              <a:t>GUI assessment + improvement (user study)</a:t>
            </a:r>
            <a:endParaRPr sz="2400">
              <a:solidFill>
                <a:schemeClr val="dk2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AutoNum type="arabicPeriod"/>
            </a:pPr>
            <a:r>
              <a:rPr lang="en-US" sz="2400">
                <a:solidFill>
                  <a:schemeClr val="dk2"/>
                </a:solidFill>
              </a:rPr>
              <a:t>Virtual electrochemist (“proper” metadata for SECCM; reassessment of data and metadata structure for all projects)</a:t>
            </a:r>
            <a:endParaRPr sz="2400">
              <a:solidFill>
                <a:schemeClr val="dk2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AutoNum type="arabicPeriod"/>
            </a:pPr>
            <a:r>
              <a:rPr lang="en-US" sz="2400">
                <a:solidFill>
                  <a:schemeClr val="dk2"/>
                </a:solidFill>
              </a:rPr>
              <a:t>RAG: Chatbot for internal and external paper queries</a:t>
            </a:r>
            <a:endParaRPr sz="2400">
              <a:solidFill>
                <a:schemeClr val="dk2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AutoNum type="arabicPeriod"/>
            </a:pPr>
            <a:r>
              <a:rPr lang="en-US" sz="2400">
                <a:solidFill>
                  <a:schemeClr val="dk2"/>
                </a:solidFill>
              </a:rPr>
              <a:t>RDM workshop (early 2027)</a:t>
            </a:r>
            <a:endParaRPr sz="24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"/>
          <p:cNvSpPr txBox="1"/>
          <p:nvPr>
            <p:ph type="title"/>
          </p:nvPr>
        </p:nvSpPr>
        <p:spPr>
          <a:xfrm>
            <a:off x="287570" y="305948"/>
            <a:ext cx="10939350" cy="6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272E"/>
              </a:buClr>
              <a:buSzPts val="3800"/>
              <a:buNone/>
            </a:pPr>
            <a:r>
              <a:rPr lang="en-US" sz="3500"/>
              <a:t>Scope since the last general meeting/retreat</a:t>
            </a:r>
            <a:endParaRPr sz="3500"/>
          </a:p>
        </p:txBody>
      </p:sp>
      <p:sp>
        <p:nvSpPr>
          <p:cNvPr id="96" name="Google Shape;96;p3"/>
          <p:cNvSpPr txBox="1"/>
          <p:nvPr>
            <p:ph idx="1" type="body"/>
          </p:nvPr>
        </p:nvSpPr>
        <p:spPr>
          <a:xfrm>
            <a:off x="105507" y="6410004"/>
            <a:ext cx="3692525" cy="3889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en-US" sz="1800"/>
              <a:t>Markus</a:t>
            </a:r>
            <a:r>
              <a:rPr lang="en-US" sz="3000"/>
              <a:t> </a:t>
            </a:r>
            <a:endParaRPr sz="3000"/>
          </a:p>
          <a:p>
            <a:pPr indent="0" lvl="0" marL="0" rtl="0" algn="l">
              <a:lnSpc>
                <a:spcPct val="17142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r>
              <a:t/>
            </a:r>
            <a:endParaRPr/>
          </a:p>
        </p:txBody>
      </p:sp>
      <p:sp>
        <p:nvSpPr>
          <p:cNvPr id="97" name="Google Shape;97;p3"/>
          <p:cNvSpPr txBox="1"/>
          <p:nvPr>
            <p:ph idx="12" type="sldNum"/>
          </p:nvPr>
        </p:nvSpPr>
        <p:spPr>
          <a:xfrm>
            <a:off x="11286146" y="6434431"/>
            <a:ext cx="619125" cy="3210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8" name="Google Shape;98;p3"/>
          <p:cNvSpPr txBox="1"/>
          <p:nvPr/>
        </p:nvSpPr>
        <p:spPr>
          <a:xfrm>
            <a:off x="795409" y="1743075"/>
            <a:ext cx="3347400" cy="36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Last agreed plans:</a:t>
            </a:r>
            <a:endParaRPr sz="1800"/>
          </a:p>
          <a:p>
            <a:pPr indent="-314325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Active learning for materials characterization </a:t>
            </a:r>
            <a:endParaRPr sz="1800"/>
          </a:p>
          <a:p>
            <a:pPr indent="-314325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ML-based XRD phase prediction </a:t>
            </a:r>
            <a:endParaRPr sz="1800"/>
          </a:p>
          <a:p>
            <a:pPr indent="-314325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Extend methods across characterization techniques</a:t>
            </a:r>
            <a:endParaRPr sz="1800"/>
          </a:p>
          <a:p>
            <a:pPr indent="-314325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RAG System</a:t>
            </a:r>
            <a:endParaRPr sz="1800"/>
          </a:p>
          <a:p>
            <a:pPr indent="-314325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Dataset Paper</a:t>
            </a:r>
            <a:endParaRPr sz="1800"/>
          </a:p>
          <a:p>
            <a:pPr indent="-314325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Virtual Electrochemist</a:t>
            </a:r>
            <a:endParaRPr sz="1800"/>
          </a:p>
          <a:p>
            <a:pPr indent="-200025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00025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3"/>
          <p:cNvSpPr txBox="1"/>
          <p:nvPr/>
        </p:nvSpPr>
        <p:spPr>
          <a:xfrm>
            <a:off x="4295775" y="1743075"/>
            <a:ext cx="3728700" cy="397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14325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🡪"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Progress achieved:</a:t>
            </a:r>
            <a:endParaRPr sz="1800"/>
          </a:p>
          <a:p>
            <a:pPr indent="-314325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Active learning: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resistance prediction implemented </a:t>
            </a:r>
            <a:endParaRPr sz="1800"/>
          </a:p>
          <a:p>
            <a:pPr indent="-314325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XRD: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single-phase prediction implemented</a:t>
            </a:r>
            <a:endParaRPr sz="1800">
              <a:solidFill>
                <a:schemeClr val="dk1"/>
              </a:solidFill>
            </a:endParaRPr>
          </a:p>
          <a:p>
            <a:pPr indent="-314325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lang="en-US" sz="1800">
                <a:solidFill>
                  <a:schemeClr val="dk1"/>
                </a:solidFill>
              </a:rPr>
              <a:t>Handover:</a:t>
            </a:r>
            <a:r>
              <a:rPr lang="en-US" sz="1800">
                <a:solidFill>
                  <a:schemeClr val="dk1"/>
                </a:solidFill>
              </a:rPr>
              <a:t> handover group as destination for handover</a:t>
            </a:r>
            <a:br>
              <a:rPr lang="en-US" sz="1800">
                <a:solidFill>
                  <a:schemeClr val="dk1"/>
                </a:solidFill>
              </a:rPr>
            </a:br>
            <a:r>
              <a:rPr lang="en-US" sz="1800">
                <a:solidFill>
                  <a:schemeClr val="dk1"/>
                </a:solidFill>
              </a:rPr>
              <a:t>(S project: EDX, XRD)</a:t>
            </a:r>
            <a:endParaRPr sz="1800">
              <a:solidFill>
                <a:schemeClr val="dk1"/>
              </a:solidFill>
            </a:endParaRPr>
          </a:p>
          <a:p>
            <a:pPr indent="-314325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b="1" lang="en-US" sz="1800">
                <a:solidFill>
                  <a:schemeClr val="dk1"/>
                </a:solidFill>
              </a:rPr>
              <a:t>FAIRsharing.org</a:t>
            </a:r>
            <a:r>
              <a:rPr lang="en-US" sz="1800">
                <a:solidFill>
                  <a:schemeClr val="dk1"/>
                </a:solidFill>
              </a:rPr>
              <a:t>: CRC 1625 tenant was approved</a:t>
            </a:r>
            <a:endParaRPr sz="1800">
              <a:solidFill>
                <a:schemeClr val="dk1"/>
              </a:solidFill>
            </a:endParaRPr>
          </a:p>
          <a:p>
            <a:pPr indent="-314325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b="1" lang="en-US" sz="1800">
                <a:solidFill>
                  <a:schemeClr val="dk1"/>
                </a:solidFill>
              </a:rPr>
              <a:t>Dataset Paper</a:t>
            </a:r>
            <a:r>
              <a:rPr lang="en-US" sz="1800">
                <a:solidFill>
                  <a:schemeClr val="dk1"/>
                </a:solidFill>
              </a:rPr>
              <a:t>: Datasets generation over a group of samples</a:t>
            </a:r>
            <a:endParaRPr sz="1800">
              <a:solidFill>
                <a:schemeClr val="dk1"/>
              </a:solidFill>
            </a:endParaRPr>
          </a:p>
          <a:p>
            <a:pPr indent="-200025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3"/>
          <p:cNvSpPr txBox="1"/>
          <p:nvPr/>
        </p:nvSpPr>
        <p:spPr>
          <a:xfrm>
            <a:off x="8201025" y="1743075"/>
            <a:ext cx="3527700" cy="28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14325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🡪"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Remaining focus:</a:t>
            </a:r>
            <a:endParaRPr sz="1800"/>
          </a:p>
          <a:p>
            <a:pPr indent="-314325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Extend XRD prediction to </a:t>
            </a:r>
            <a:r>
              <a:rPr b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multiphase systems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/>
          </a:p>
          <a:p>
            <a:pPr indent="-314325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Extend active learning to </a:t>
            </a:r>
            <a:r>
              <a:rPr b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SECCM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/>
          </a:p>
          <a:p>
            <a:pPr indent="-314325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Generalize to further characterization techniques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4325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1800">
                <a:solidFill>
                  <a:schemeClr val="dk1"/>
                </a:solidFill>
              </a:rPr>
              <a:t>CRUD API</a:t>
            </a:r>
            <a:endParaRPr sz="1800">
              <a:solidFill>
                <a:schemeClr val="dk1"/>
              </a:solidFill>
            </a:endParaRPr>
          </a:p>
          <a:p>
            <a:pPr indent="-314325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1800">
                <a:solidFill>
                  <a:schemeClr val="dk1"/>
                </a:solidFill>
              </a:rPr>
              <a:t>Workshops (general, data publication, advanced API)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h3aae6f25f259899c_0_5"/>
          <p:cNvSpPr txBox="1"/>
          <p:nvPr>
            <p:ph idx="12" type="sldNum"/>
          </p:nvPr>
        </p:nvSpPr>
        <p:spPr>
          <a:xfrm>
            <a:off x="11286146" y="6434431"/>
            <a:ext cx="619200" cy="321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7" name="Google Shape;107;h3aae6f25f259899c_0_5"/>
          <p:cNvSpPr txBox="1"/>
          <p:nvPr>
            <p:ph idx="1" type="body"/>
          </p:nvPr>
        </p:nvSpPr>
        <p:spPr>
          <a:xfrm>
            <a:off x="105507" y="6410004"/>
            <a:ext cx="3692400" cy="38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en-US" sz="1800"/>
              <a:t>Victor</a:t>
            </a:r>
            <a:endParaRPr/>
          </a:p>
        </p:txBody>
      </p:sp>
      <p:sp>
        <p:nvSpPr>
          <p:cNvPr id="108" name="Google Shape;108;h3aae6f25f259899c_0_5"/>
          <p:cNvSpPr txBox="1"/>
          <p:nvPr>
            <p:ph type="title"/>
          </p:nvPr>
        </p:nvSpPr>
        <p:spPr>
          <a:xfrm>
            <a:off x="2731249" y="305950"/>
            <a:ext cx="8495700" cy="624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14272E"/>
                </a:solidFill>
              </a:rPr>
              <a:t>Dedicated Hardware INFrastructure</a:t>
            </a:r>
            <a:r>
              <a:rPr lang="en-US" sz="1100">
                <a:solidFill>
                  <a:srgbClr val="000000"/>
                </a:solidFill>
              </a:rPr>
              <a:t> </a:t>
            </a:r>
            <a:endParaRPr/>
          </a:p>
        </p:txBody>
      </p:sp>
      <p:pic>
        <p:nvPicPr>
          <p:cNvPr id="109" name="Google Shape;109;h3aae6f25f259899c_0_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5500" y="75025"/>
            <a:ext cx="2324100" cy="1085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h3aae6f25f259899c_0_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6075" y="1313275"/>
            <a:ext cx="10410866" cy="49443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h3aae6f25f259899c_0_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97900" y="6379732"/>
            <a:ext cx="6658851" cy="449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hda3ef54dc21b6fd_0_0"/>
          <p:cNvSpPr txBox="1"/>
          <p:nvPr>
            <p:ph idx="12" type="sldNum"/>
          </p:nvPr>
        </p:nvSpPr>
        <p:spPr>
          <a:xfrm>
            <a:off x="11286146" y="6434431"/>
            <a:ext cx="619200" cy="321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8" name="Google Shape;118;hda3ef54dc21b6fd_0_0"/>
          <p:cNvSpPr txBox="1"/>
          <p:nvPr>
            <p:ph idx="1" type="body"/>
          </p:nvPr>
        </p:nvSpPr>
        <p:spPr>
          <a:xfrm>
            <a:off x="105507" y="6410004"/>
            <a:ext cx="3692400" cy="38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en-US" sz="1800"/>
              <a:t>Victor</a:t>
            </a:r>
            <a:endParaRPr/>
          </a:p>
        </p:txBody>
      </p:sp>
      <p:sp>
        <p:nvSpPr>
          <p:cNvPr id="119" name="Google Shape;119;hda3ef54dc21b6fd_0_0"/>
          <p:cNvSpPr txBox="1"/>
          <p:nvPr>
            <p:ph type="title"/>
          </p:nvPr>
        </p:nvSpPr>
        <p:spPr>
          <a:xfrm>
            <a:off x="287570" y="305948"/>
            <a:ext cx="10939500" cy="624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INF Placement</a:t>
            </a:r>
            <a:endParaRPr/>
          </a:p>
        </p:txBody>
      </p:sp>
      <p:pic>
        <p:nvPicPr>
          <p:cNvPr id="120" name="Google Shape;120;hda3ef54dc21b6fd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0526" y="1132198"/>
            <a:ext cx="10431801" cy="51752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h3aae6f25f259899c_0_29"/>
          <p:cNvSpPr txBox="1"/>
          <p:nvPr>
            <p:ph idx="12" type="sldNum"/>
          </p:nvPr>
        </p:nvSpPr>
        <p:spPr>
          <a:xfrm>
            <a:off x="11286146" y="6434431"/>
            <a:ext cx="619200" cy="321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7" name="Google Shape;127;h3aae6f25f259899c_0_29"/>
          <p:cNvSpPr txBox="1"/>
          <p:nvPr>
            <p:ph idx="1" type="body"/>
          </p:nvPr>
        </p:nvSpPr>
        <p:spPr>
          <a:xfrm>
            <a:off x="105507" y="6410004"/>
            <a:ext cx="3692400" cy="38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en-US" sz="1800"/>
              <a:t>Victor</a:t>
            </a:r>
            <a:endParaRPr/>
          </a:p>
        </p:txBody>
      </p:sp>
      <p:sp>
        <p:nvSpPr>
          <p:cNvPr id="128" name="Google Shape;128;h3aae6f25f259899c_0_29"/>
          <p:cNvSpPr txBox="1"/>
          <p:nvPr>
            <p:ph type="title"/>
          </p:nvPr>
        </p:nvSpPr>
        <p:spPr>
          <a:xfrm>
            <a:off x="287570" y="305948"/>
            <a:ext cx="10939500" cy="624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14272E"/>
                </a:solidFill>
              </a:rPr>
              <a:t>Data: how many?</a:t>
            </a:r>
            <a:endParaRPr/>
          </a:p>
        </p:txBody>
      </p:sp>
      <p:pic>
        <p:nvPicPr>
          <p:cNvPr id="129" name="Google Shape;129;h3aae6f25f259899c_0_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45375" y="1082348"/>
            <a:ext cx="9731250" cy="5175255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h3aae6f25f259899c_0_29"/>
          <p:cNvSpPr txBox="1"/>
          <p:nvPr/>
        </p:nvSpPr>
        <p:spPr>
          <a:xfrm>
            <a:off x="202500" y="2163075"/>
            <a:ext cx="2399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6AA84F"/>
                </a:solidFill>
              </a:rPr>
              <a:t>G</a:t>
            </a:r>
            <a:r>
              <a:rPr lang="en-US" sz="1800">
                <a:solidFill>
                  <a:srgbClr val="6AA84F"/>
                </a:solidFill>
              </a:rPr>
              <a:t>rowth in data:</a:t>
            </a:r>
            <a:endParaRPr>
              <a:solidFill>
                <a:srgbClr val="6AA84F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h3aae6f25f259899c_0_40"/>
          <p:cNvSpPr txBox="1"/>
          <p:nvPr>
            <p:ph idx="12" type="sldNum"/>
          </p:nvPr>
        </p:nvSpPr>
        <p:spPr>
          <a:xfrm>
            <a:off x="11286146" y="6434431"/>
            <a:ext cx="619200" cy="321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7" name="Google Shape;137;h3aae6f25f259899c_0_40"/>
          <p:cNvSpPr txBox="1"/>
          <p:nvPr>
            <p:ph idx="1" type="body"/>
          </p:nvPr>
        </p:nvSpPr>
        <p:spPr>
          <a:xfrm>
            <a:off x="105507" y="6410004"/>
            <a:ext cx="3692400" cy="38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en-US" sz="1800"/>
              <a:t>Victor</a:t>
            </a:r>
            <a:endParaRPr/>
          </a:p>
        </p:txBody>
      </p:sp>
      <p:sp>
        <p:nvSpPr>
          <p:cNvPr id="138" name="Google Shape;138;h3aae6f25f259899c_0_40"/>
          <p:cNvSpPr txBox="1"/>
          <p:nvPr>
            <p:ph type="title"/>
          </p:nvPr>
        </p:nvSpPr>
        <p:spPr>
          <a:xfrm>
            <a:off x="287570" y="305948"/>
            <a:ext cx="10939500" cy="624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14272E"/>
                </a:solidFill>
              </a:rPr>
              <a:t>How many quinary systems do we have?</a:t>
            </a:r>
            <a:endParaRPr/>
          </a:p>
        </p:txBody>
      </p:sp>
      <p:pic>
        <p:nvPicPr>
          <p:cNvPr id="139" name="Google Shape;139;h3aae6f25f259899c_0_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1217" y="1082348"/>
            <a:ext cx="11263135" cy="5175255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h3aae6f25f259899c_0_40"/>
          <p:cNvSpPr txBox="1"/>
          <p:nvPr/>
        </p:nvSpPr>
        <p:spPr>
          <a:xfrm>
            <a:off x="3817734" y="6297472"/>
            <a:ext cx="77751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/>
              <a:t>Strict search (16/126): </a:t>
            </a:r>
            <a:r>
              <a:rPr lang="en-US" sz="1100">
                <a:uFill>
                  <a:noFill/>
                </a:uFill>
                <a:hlinkClick r:id="rId4"/>
              </a:rPr>
              <a:t> </a:t>
            </a:r>
            <a:r>
              <a:rPr lang="en-US" sz="1100" u="sng">
                <a:solidFill>
                  <a:srgbClr val="1155CC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https://crc1625.mdi.ruhr-uni-bochum.de/report/chemspacecoverage?nmin=5&amp;nmax=5</a:t>
            </a:r>
            <a:endParaRPr sz="1100" u="sng">
              <a:solidFill>
                <a:srgbClr val="1155CC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/>
              <a:t>Relaxed search (31/126):</a:t>
            </a:r>
            <a:r>
              <a:rPr lang="en-US" sz="1100">
                <a:uFill>
                  <a:noFill/>
                </a:uFill>
                <a:hlinkClick r:id="rId6"/>
              </a:rPr>
              <a:t> </a:t>
            </a:r>
            <a:r>
              <a:rPr lang="en-US" sz="1100" u="sng">
                <a:solidFill>
                  <a:srgbClr val="1155CC"/>
                </a:solidFill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https://crc1625.mdi.ruhr-uni-bochum.de/report/chemspacecoverage</a:t>
            </a:r>
            <a:endParaRPr sz="1100">
              <a:solidFill>
                <a:srgbClr val="1155CC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8"/>
          <p:cNvSpPr txBox="1"/>
          <p:nvPr>
            <p:ph type="title"/>
          </p:nvPr>
        </p:nvSpPr>
        <p:spPr>
          <a:xfrm>
            <a:off x="287570" y="305948"/>
            <a:ext cx="10939350" cy="6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272E"/>
              </a:buClr>
              <a:buSzPts val="2800"/>
              <a:buNone/>
            </a:pPr>
            <a:r>
              <a:rPr lang="en-US" sz="3500"/>
              <a:t>RAG — Retrieval-Augmented Generation </a:t>
            </a:r>
            <a:endParaRPr sz="3500"/>
          </a:p>
        </p:txBody>
      </p:sp>
      <p:sp>
        <p:nvSpPr>
          <p:cNvPr id="146" name="Google Shape;146;p8"/>
          <p:cNvSpPr txBox="1"/>
          <p:nvPr>
            <p:ph idx="1" type="body"/>
          </p:nvPr>
        </p:nvSpPr>
        <p:spPr>
          <a:xfrm>
            <a:off x="105475" y="6366686"/>
            <a:ext cx="49797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en-US" sz="1800"/>
              <a:t>Doaa</a:t>
            </a:r>
            <a:endParaRPr sz="3000"/>
          </a:p>
          <a:p>
            <a:pPr indent="0" lvl="0" marL="0" rtl="0" algn="l">
              <a:lnSpc>
                <a:spcPct val="17142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r>
              <a:t/>
            </a:r>
            <a:endParaRPr/>
          </a:p>
        </p:txBody>
      </p:sp>
      <p:sp>
        <p:nvSpPr>
          <p:cNvPr id="147" name="Google Shape;147;p8"/>
          <p:cNvSpPr txBox="1"/>
          <p:nvPr>
            <p:ph idx="12" type="sldNum"/>
          </p:nvPr>
        </p:nvSpPr>
        <p:spPr>
          <a:xfrm>
            <a:off x="11286146" y="6434431"/>
            <a:ext cx="619125" cy="3210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48" name="Google Shape;148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4472" y="1082348"/>
            <a:ext cx="9905536" cy="5175256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8"/>
          <p:cNvSpPr txBox="1"/>
          <p:nvPr/>
        </p:nvSpPr>
        <p:spPr>
          <a:xfrm>
            <a:off x="8560925" y="1675175"/>
            <a:ext cx="2887500" cy="6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2"/>
                </a:solidFill>
              </a:rPr>
              <a:t>Upload papers here</a:t>
            </a:r>
            <a:endParaRPr sz="2000">
              <a:solidFill>
                <a:schemeClr val="dk2"/>
              </a:solidFill>
            </a:endParaRPr>
          </a:p>
        </p:txBody>
      </p:sp>
      <p:cxnSp>
        <p:nvCxnSpPr>
          <p:cNvPr id="150" name="Google Shape;150;p8"/>
          <p:cNvCxnSpPr/>
          <p:nvPr/>
        </p:nvCxnSpPr>
        <p:spPr>
          <a:xfrm flipH="1">
            <a:off x="6802350" y="1795475"/>
            <a:ext cx="1443900" cy="425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51" name="Google Shape;151;p8"/>
          <p:cNvSpPr txBox="1"/>
          <p:nvPr/>
        </p:nvSpPr>
        <p:spPr>
          <a:xfrm>
            <a:off x="8560925" y="4022125"/>
            <a:ext cx="3056400" cy="11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2"/>
                </a:solidFill>
              </a:rPr>
              <a:t>📄 Scientific Papers → 🔍 Retrieval → 🧠 LLM → 💬 Grounded Answer </a:t>
            </a:r>
            <a:endParaRPr sz="20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9"/>
          <p:cNvSpPr txBox="1"/>
          <p:nvPr>
            <p:ph type="title"/>
          </p:nvPr>
        </p:nvSpPr>
        <p:spPr>
          <a:xfrm>
            <a:off x="287570" y="305948"/>
            <a:ext cx="10939350" cy="6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272E"/>
              </a:buClr>
              <a:buSzPts val="2800"/>
              <a:buNone/>
            </a:pPr>
            <a:r>
              <a:rPr lang="en-US" sz="3500"/>
              <a:t>Virtual Electrochemist: Descriptor development</a:t>
            </a:r>
            <a:endParaRPr sz="3500"/>
          </a:p>
        </p:txBody>
      </p:sp>
      <p:sp>
        <p:nvSpPr>
          <p:cNvPr id="157" name="Google Shape;157;p9"/>
          <p:cNvSpPr txBox="1"/>
          <p:nvPr>
            <p:ph idx="1" type="body"/>
          </p:nvPr>
        </p:nvSpPr>
        <p:spPr>
          <a:xfrm>
            <a:off x="105507" y="6410004"/>
            <a:ext cx="3692525" cy="3889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en-US" sz="1800"/>
              <a:t>Doaa</a:t>
            </a:r>
            <a:endParaRPr sz="3000"/>
          </a:p>
          <a:p>
            <a:pPr indent="0" lvl="0" marL="0" rtl="0" algn="l">
              <a:lnSpc>
                <a:spcPct val="17142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r>
              <a:t/>
            </a:r>
            <a:endParaRPr/>
          </a:p>
        </p:txBody>
      </p:sp>
      <p:sp>
        <p:nvSpPr>
          <p:cNvPr id="158" name="Google Shape;158;p9"/>
          <p:cNvSpPr txBox="1"/>
          <p:nvPr>
            <p:ph idx="12" type="sldNum"/>
          </p:nvPr>
        </p:nvSpPr>
        <p:spPr>
          <a:xfrm>
            <a:off x="11286146" y="6434431"/>
            <a:ext cx="619125" cy="3210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A screenshot of a computer&#10;&#10;AI-generated content may be incorrect." id="159" name="Google Shape;159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57927" y="1755783"/>
            <a:ext cx="7733591" cy="3737326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9"/>
          <p:cNvSpPr/>
          <p:nvPr/>
        </p:nvSpPr>
        <p:spPr>
          <a:xfrm>
            <a:off x="168900" y="1059891"/>
            <a:ext cx="10939500" cy="6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none" strike="noStrike">
                <a:solidFill>
                  <a:srgbClr val="14272E"/>
                </a:solidFill>
              </a:rPr>
              <a:t>A web-based platform for electrochemical research that enables structured metadata entry, visualization of voltammograms, and recording expert descriptions to support data-driven analysis and AI-based interpretation.</a:t>
            </a:r>
            <a:endParaRPr sz="1800" u="none" strike="noStrike">
              <a:solidFill>
                <a:srgbClr val="000000"/>
              </a:solidFill>
            </a:endParaRPr>
          </a:p>
        </p:txBody>
      </p:sp>
      <p:sp>
        <p:nvSpPr>
          <p:cNvPr id="161" name="Google Shape;161;p9"/>
          <p:cNvSpPr txBox="1"/>
          <p:nvPr/>
        </p:nvSpPr>
        <p:spPr>
          <a:xfrm>
            <a:off x="482850" y="5608575"/>
            <a:ext cx="11226300" cy="4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2"/>
                </a:solidFill>
              </a:rPr>
              <a:t>🗄️ RDMS → 🌐 Website → 📈 LSV/CSV → 🎙️ Voice Recording → 📝 Speech-to-Text → 🔎 Text Mining → 🧩 Descriptors 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h3ecc43e176539d6f_3_3"/>
          <p:cNvSpPr txBox="1"/>
          <p:nvPr>
            <p:ph idx="12" type="sldNum"/>
          </p:nvPr>
        </p:nvSpPr>
        <p:spPr>
          <a:xfrm>
            <a:off x="11286146" y="6434431"/>
            <a:ext cx="619200" cy="321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8" name="Google Shape;168;h3ecc43e176539d6f_3_3"/>
          <p:cNvSpPr txBox="1"/>
          <p:nvPr>
            <p:ph idx="1" type="body"/>
          </p:nvPr>
        </p:nvSpPr>
        <p:spPr>
          <a:xfrm>
            <a:off x="105507" y="6294501"/>
            <a:ext cx="3692400" cy="38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en-US" sz="1800"/>
              <a:t>Doaa</a:t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h3ecc43e176539d6f_3_3"/>
          <p:cNvSpPr txBox="1"/>
          <p:nvPr>
            <p:ph type="title"/>
          </p:nvPr>
        </p:nvSpPr>
        <p:spPr>
          <a:xfrm>
            <a:off x="287570" y="305948"/>
            <a:ext cx="10939500" cy="624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/>
              <a:t>Metadata cleanup: SECCM</a:t>
            </a:r>
            <a:endParaRPr sz="3500"/>
          </a:p>
        </p:txBody>
      </p:sp>
      <p:pic>
        <p:nvPicPr>
          <p:cNvPr id="170" name="Google Shape;170;h3ecc43e176539d6f_3_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7576" y="983200"/>
            <a:ext cx="3515500" cy="4891600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h3ecc43e176539d6f_3_3"/>
          <p:cNvSpPr txBox="1"/>
          <p:nvPr/>
        </p:nvSpPr>
        <p:spPr>
          <a:xfrm>
            <a:off x="4396150" y="962525"/>
            <a:ext cx="7450200" cy="49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●"/>
            </a:pPr>
            <a:r>
              <a:rPr lang="en-US" sz="2000">
                <a:solidFill>
                  <a:schemeClr val="dk2"/>
                </a:solidFill>
              </a:rPr>
              <a:t>Incomplete, relevant metadata is missing in RMDS</a:t>
            </a:r>
            <a:endParaRPr sz="2000">
              <a:solidFill>
                <a:schemeClr val="dk2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●"/>
            </a:pPr>
            <a:r>
              <a:rPr lang="en-US" sz="2000">
                <a:solidFill>
                  <a:schemeClr val="dk2"/>
                </a:solidFill>
              </a:rPr>
              <a:t>With each project: reassess current schemas and ingest workflows</a:t>
            </a:r>
            <a:endParaRPr sz="2000">
              <a:solidFill>
                <a:schemeClr val="dk2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●"/>
            </a:pPr>
            <a:r>
              <a:rPr lang="en-US" sz="2000">
                <a:solidFill>
                  <a:schemeClr val="dk2"/>
                </a:solidFill>
              </a:rPr>
              <a:t>LLM-assisted ingest? (future)</a:t>
            </a:r>
            <a:endParaRPr sz="20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1"/>
          <p:cNvSpPr txBox="1"/>
          <p:nvPr>
            <p:ph type="title"/>
          </p:nvPr>
        </p:nvSpPr>
        <p:spPr>
          <a:xfrm>
            <a:off x="287570" y="305948"/>
            <a:ext cx="10939350" cy="6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272E"/>
              </a:buClr>
              <a:buSzPts val="4000"/>
              <a:buNone/>
            </a:pPr>
            <a:r>
              <a:rPr lang="en-US" sz="3500"/>
              <a:t>Project highlights</a:t>
            </a:r>
            <a:endParaRPr sz="3500"/>
          </a:p>
        </p:txBody>
      </p:sp>
      <p:sp>
        <p:nvSpPr>
          <p:cNvPr id="177" name="Google Shape;177;p11"/>
          <p:cNvSpPr txBox="1"/>
          <p:nvPr>
            <p:ph idx="1" type="body"/>
          </p:nvPr>
        </p:nvSpPr>
        <p:spPr>
          <a:xfrm>
            <a:off x="77757" y="6400550"/>
            <a:ext cx="3692400" cy="38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en-US" sz="1800"/>
              <a:t>Victor</a:t>
            </a:r>
            <a:endParaRPr sz="3000"/>
          </a:p>
          <a:p>
            <a:pPr indent="0" lvl="0" marL="0" rtl="0" algn="l">
              <a:lnSpc>
                <a:spcPct val="17142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r>
              <a:t/>
            </a:r>
            <a:endParaRPr/>
          </a:p>
        </p:txBody>
      </p:sp>
      <p:sp>
        <p:nvSpPr>
          <p:cNvPr id="178" name="Google Shape;178;p11"/>
          <p:cNvSpPr txBox="1"/>
          <p:nvPr>
            <p:ph idx="12" type="sldNum"/>
          </p:nvPr>
        </p:nvSpPr>
        <p:spPr>
          <a:xfrm>
            <a:off x="11286146" y="6434431"/>
            <a:ext cx="619125" cy="3210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79" name="Google Shape;179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3866" y="3606329"/>
            <a:ext cx="6380474" cy="26835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80" name="Google Shape;180;p11"/>
          <p:cNvGraphicFramePr/>
          <p:nvPr/>
        </p:nvGraphicFramePr>
        <p:xfrm>
          <a:off x="463543" y="151567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{9CA670FB-1795-4CA2-A758-E56F8BE5D3BF}</a:tableStyleId>
              </a:tblPr>
              <a:tblGrid>
                <a:gridCol w="1661850"/>
                <a:gridCol w="3290275"/>
                <a:gridCol w="2818800"/>
                <a:gridCol w="328027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/>
                        <a:t>Work package</a:t>
                      </a:r>
                      <a:endParaRPr b="1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/>
                        <a:t>Highlight</a:t>
                      </a:r>
                      <a:endParaRPr b="1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/>
                        <a:t>Evidence / output</a:t>
                      </a:r>
                      <a:endParaRPr b="1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800"/>
                        <a:t>Why it matters for the proposal</a:t>
                      </a:r>
                      <a:endParaRPr b="1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WP3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u="sng">
                          <a:solidFill>
                            <a:srgbClr val="1155CC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  <a:hlinkClick r:id="rId4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https://fairsharing.org/FAIRsharing.76c84e</a:t>
                      </a:r>
                      <a:endParaRPr sz="1100" u="sng">
                        <a:solidFill>
                          <a:srgbClr val="1155CC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14272E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DOI:</a:t>
                      </a:r>
                      <a:r>
                        <a:rPr lang="en-US" sz="1800">
                          <a:solidFill>
                            <a:srgbClr val="14272E"/>
                          </a:solidFill>
                          <a:uFill>
                            <a:noFill/>
                          </a:uFill>
                          <a:latin typeface="Calibri"/>
                          <a:ea typeface="Calibri"/>
                          <a:cs typeface="Calibri"/>
                          <a:sym typeface="Calibri"/>
                          <a:hlinkClick r:id="rId5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 </a:t>
                      </a:r>
                      <a:r>
                        <a:rPr lang="en-US" sz="1100" u="sng">
                          <a:solidFill>
                            <a:srgbClr val="1155CC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  <a:hlinkClick r:id="rId6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https://doi.org/10.25504/FAIRsharing.76c84e</a:t>
                      </a:r>
                      <a:endParaRPr sz="1100" u="sng">
                        <a:solidFill>
                          <a:srgbClr val="1155CC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000000"/>
                          </a:solidFill>
                        </a:rPr>
                        <a:t>CRC 1625 Repo satisfies strict </a:t>
                      </a:r>
                      <a:r>
                        <a:rPr lang="en-US" sz="1800" u="sng">
                          <a:solidFill>
                            <a:srgbClr val="000000"/>
                          </a:solidFill>
                        </a:rPr>
                        <a:t>Springer Data Repository Guidance</a:t>
                      </a:r>
                      <a:r>
                        <a:rPr lang="en-US" sz="1800">
                          <a:solidFill>
                            <a:srgbClr val="000000"/>
                          </a:solidFill>
                        </a:rPr>
                        <a:t> rules.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WP4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Dataset generation over a group of samples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JSON / CSV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Automated way to produce datasets</a:t>
                      </a:r>
                      <a:endParaRPr sz="1800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pic>
        <p:nvPicPr>
          <p:cNvPr id="181" name="Google Shape;181;p1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275579" y="2155742"/>
            <a:ext cx="2967600" cy="970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2"/>
          <p:cNvSpPr txBox="1"/>
          <p:nvPr>
            <p:ph type="title"/>
          </p:nvPr>
        </p:nvSpPr>
        <p:spPr>
          <a:xfrm>
            <a:off x="287570" y="305948"/>
            <a:ext cx="10939350" cy="6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272E"/>
              </a:buClr>
              <a:buSzPts val="3500"/>
              <a:buNone/>
            </a:pPr>
            <a:r>
              <a:rPr lang="en-US" sz="3500"/>
              <a:t>Cross-project collaborations: planned vs. realized</a:t>
            </a:r>
            <a:endParaRPr sz="3500"/>
          </a:p>
        </p:txBody>
      </p:sp>
      <p:sp>
        <p:nvSpPr>
          <p:cNvPr id="187" name="Google Shape;187;p12"/>
          <p:cNvSpPr txBox="1"/>
          <p:nvPr>
            <p:ph idx="1" type="body"/>
          </p:nvPr>
        </p:nvSpPr>
        <p:spPr>
          <a:xfrm>
            <a:off x="105507" y="6469188"/>
            <a:ext cx="3692400" cy="38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en-US" sz="1800"/>
              <a:t>Victor</a:t>
            </a:r>
            <a:endParaRPr sz="3000"/>
          </a:p>
          <a:p>
            <a:pPr indent="0" lvl="0" marL="0" rtl="0" algn="l">
              <a:lnSpc>
                <a:spcPct val="17142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r>
              <a:t/>
            </a:r>
            <a:endParaRPr/>
          </a:p>
        </p:txBody>
      </p:sp>
      <p:sp>
        <p:nvSpPr>
          <p:cNvPr id="188" name="Google Shape;188;p12"/>
          <p:cNvSpPr txBox="1"/>
          <p:nvPr>
            <p:ph idx="12" type="sldNum"/>
          </p:nvPr>
        </p:nvSpPr>
        <p:spPr>
          <a:xfrm>
            <a:off x="11286146" y="6434431"/>
            <a:ext cx="619125" cy="3210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89" name="Google Shape;189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082348"/>
            <a:ext cx="11887199" cy="39520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3"/>
          <p:cNvSpPr txBox="1"/>
          <p:nvPr>
            <p:ph type="title"/>
          </p:nvPr>
        </p:nvSpPr>
        <p:spPr>
          <a:xfrm>
            <a:off x="287570" y="305948"/>
            <a:ext cx="10939350" cy="6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272E"/>
              </a:buClr>
              <a:buSzPts val="4000"/>
              <a:buNone/>
            </a:pPr>
            <a:r>
              <a:rPr lang="en-US" sz="3500"/>
              <a:t>What we need from the consortium</a:t>
            </a:r>
            <a:endParaRPr sz="3500"/>
          </a:p>
        </p:txBody>
      </p:sp>
      <p:sp>
        <p:nvSpPr>
          <p:cNvPr id="195" name="Google Shape;195;p13"/>
          <p:cNvSpPr txBox="1"/>
          <p:nvPr>
            <p:ph idx="1" type="body"/>
          </p:nvPr>
        </p:nvSpPr>
        <p:spPr>
          <a:xfrm>
            <a:off x="105507" y="6410004"/>
            <a:ext cx="3692525" cy="3889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en-US" sz="1800"/>
              <a:t>Victor</a:t>
            </a:r>
            <a:endParaRPr sz="3000"/>
          </a:p>
          <a:p>
            <a:pPr indent="0" lvl="0" marL="0" rtl="0" algn="l">
              <a:lnSpc>
                <a:spcPct val="17142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r>
              <a:t/>
            </a:r>
            <a:endParaRPr/>
          </a:p>
        </p:txBody>
      </p:sp>
      <p:sp>
        <p:nvSpPr>
          <p:cNvPr id="196" name="Google Shape;196;p13"/>
          <p:cNvSpPr txBox="1"/>
          <p:nvPr>
            <p:ph idx="12" type="sldNum"/>
          </p:nvPr>
        </p:nvSpPr>
        <p:spPr>
          <a:xfrm>
            <a:off x="11286146" y="6434431"/>
            <a:ext cx="619125" cy="3210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97" name="Google Shape;197;p13"/>
          <p:cNvSpPr txBox="1"/>
          <p:nvPr/>
        </p:nvSpPr>
        <p:spPr>
          <a:xfrm>
            <a:off x="776400" y="1385725"/>
            <a:ext cx="10639200" cy="50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Decision needed:</a:t>
            </a:r>
            <a:endParaRPr sz="2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Char char="●"/>
            </a:pPr>
            <a:r>
              <a:rPr lang="en-US" sz="2300">
                <a:solidFill>
                  <a:schemeClr val="dk2"/>
                </a:solidFill>
              </a:rPr>
              <a:t>Data quality assessment (Who? When? PIs with 3 months embargo)</a:t>
            </a:r>
            <a:endParaRPr sz="2300">
              <a:solidFill>
                <a:schemeClr val="dk2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Input needed:</a:t>
            </a:r>
            <a:endParaRPr sz="2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Char char="●"/>
            </a:pPr>
            <a:r>
              <a:rPr lang="en-US" sz="2300">
                <a:solidFill>
                  <a:schemeClr val="dk2"/>
                </a:solidFill>
              </a:rPr>
              <a:t>GUI assessment?</a:t>
            </a:r>
            <a:endParaRPr sz="2300">
              <a:solidFill>
                <a:schemeClr val="dk2"/>
              </a:solidFill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Char char="●"/>
            </a:pPr>
            <a:r>
              <a:rPr lang="en-US" sz="2300">
                <a:solidFill>
                  <a:schemeClr val="dk2"/>
                </a:solidFill>
              </a:rPr>
              <a:t>Critical assessment of metadata</a:t>
            </a:r>
            <a:endParaRPr sz="2300">
              <a:solidFill>
                <a:schemeClr val="dk2"/>
              </a:solidFill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Char char="●"/>
            </a:pPr>
            <a:r>
              <a:rPr lang="en-US" sz="2300">
                <a:solidFill>
                  <a:schemeClr val="dk2"/>
                </a:solidFill>
              </a:rPr>
              <a:t>DMP (lite version) for subprojects (data formats description / guided RDMS fingerprint)</a:t>
            </a:r>
            <a:endParaRPr sz="2300">
              <a:solidFill>
                <a:schemeClr val="dk2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Support needed:</a:t>
            </a:r>
            <a:endParaRPr sz="2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Char char="●"/>
            </a:pPr>
            <a:r>
              <a:rPr lang="en-US" sz="2300">
                <a:solidFill>
                  <a:schemeClr val="dk2"/>
                </a:solidFill>
              </a:rPr>
              <a:t>Data curation</a:t>
            </a:r>
            <a:endParaRPr sz="2300">
              <a:solidFill>
                <a:schemeClr val="dk2"/>
              </a:solidFill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Char char="●"/>
            </a:pPr>
            <a:r>
              <a:rPr lang="en-US" sz="2300">
                <a:solidFill>
                  <a:schemeClr val="dk2"/>
                </a:solidFill>
              </a:rPr>
              <a:t>Data quality assessment</a:t>
            </a:r>
            <a:endParaRPr sz="2300">
              <a:solidFill>
                <a:schemeClr val="dk2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/>
          </a:p>
        </p:txBody>
      </p:sp>
      <p:sp>
        <p:nvSpPr>
          <p:cNvPr id="198" name="Google Shape;198;p13"/>
          <p:cNvSpPr txBox="1"/>
          <p:nvPr/>
        </p:nvSpPr>
        <p:spPr>
          <a:xfrm>
            <a:off x="3908375" y="6348663"/>
            <a:ext cx="6827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2"/>
                </a:solidFill>
              </a:rPr>
              <a:t>DMP - Data Management Plan</a:t>
            </a:r>
            <a:endParaRPr sz="12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4"/>
          <p:cNvSpPr txBox="1"/>
          <p:nvPr>
            <p:ph type="title"/>
          </p:nvPr>
        </p:nvSpPr>
        <p:spPr>
          <a:xfrm>
            <a:off x="287570" y="305948"/>
            <a:ext cx="10939350" cy="6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272E"/>
              </a:buClr>
              <a:buSzPts val="4000"/>
              <a:buNone/>
            </a:pPr>
            <a:r>
              <a:rPr lang="en-US" sz="3500"/>
              <a:t>Publications: 2026 outputs and upcoming</a:t>
            </a:r>
            <a:endParaRPr sz="3500"/>
          </a:p>
        </p:txBody>
      </p:sp>
      <p:sp>
        <p:nvSpPr>
          <p:cNvPr id="204" name="Google Shape;204;p14"/>
          <p:cNvSpPr txBox="1"/>
          <p:nvPr>
            <p:ph idx="1" type="body"/>
          </p:nvPr>
        </p:nvSpPr>
        <p:spPr>
          <a:xfrm>
            <a:off x="105507" y="6410004"/>
            <a:ext cx="3692525" cy="3889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en-US" sz="1800"/>
              <a:t>Victor</a:t>
            </a:r>
            <a:endParaRPr sz="3000"/>
          </a:p>
          <a:p>
            <a:pPr indent="0" lvl="0" marL="0" rtl="0" algn="l">
              <a:lnSpc>
                <a:spcPct val="17142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r>
              <a:t/>
            </a:r>
            <a:endParaRPr/>
          </a:p>
        </p:txBody>
      </p:sp>
      <p:sp>
        <p:nvSpPr>
          <p:cNvPr id="205" name="Google Shape;205;p14"/>
          <p:cNvSpPr txBox="1"/>
          <p:nvPr>
            <p:ph idx="12" type="sldNum"/>
          </p:nvPr>
        </p:nvSpPr>
        <p:spPr>
          <a:xfrm>
            <a:off x="11286146" y="6434431"/>
            <a:ext cx="619125" cy="3210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06" name="Google Shape;206;p14"/>
          <p:cNvSpPr/>
          <p:nvPr/>
        </p:nvSpPr>
        <p:spPr>
          <a:xfrm>
            <a:off x="287575" y="885050"/>
            <a:ext cx="11506200" cy="543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Published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1) Dudarev, V., Ludwig, A. "Evolve with your research: stepwise system evolution from document-driven to fact-centric research data management in materials science". </a:t>
            </a:r>
            <a:r>
              <a:rPr i="1"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 Cheminform.</a:t>
            </a: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 2026.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2) Dudarev V., Kiselyova N., Ludwig A. </a:t>
            </a: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</a:t>
            </a: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Information support for collaborative research in the field of thin-film materials: from synthesis to workflow control</a:t>
            </a: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”</a:t>
            </a: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 Pattern Recognition and Image Analysis, 2026.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3) Mohamed, D.; Vázquez, S. G.; Mardani, B.; Dudarev, V.; Ludwig, A.; Acosta, M. &amp; Stricker, M. </a:t>
            </a:r>
            <a:r>
              <a:rPr i="1"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Field report from Collaborative Research Center 1625: Heterogeneous research data management using ontology representations</a:t>
            </a: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Advanced Engineering Materials: Special Issue NFDI MatWerk, 2026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4) </a:t>
            </a: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Mohamed, D. &amp; Stricker, M. </a:t>
            </a:r>
            <a:r>
              <a:rPr i="1"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Knowledge-driven XRD phase identification via multi-view retrieval and explanation</a:t>
            </a: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ECML PKDD 2026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u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Submitted/re</a:t>
            </a:r>
            <a:r>
              <a:rPr b="1"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view</a:t>
            </a:r>
            <a:endParaRPr b="0" u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6000" lvl="0" marL="21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AutoNum type="arabicParenR"/>
            </a:pPr>
            <a:r>
              <a:rPr b="0" lang="en-US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Mohamed, D.; Thelen, F.; Zehl, R.; Ludwig, A. &amp; Stricker, M. </a:t>
            </a:r>
            <a:r>
              <a:rPr b="0" i="1" lang="en-US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Strategies for cold-starting active learning loops using multiple data modalities</a:t>
            </a:r>
            <a:r>
              <a:rPr b="0" lang="en-US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TMLR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 preparation/</a:t>
            </a:r>
            <a:r>
              <a:rPr b="1"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planned</a:t>
            </a:r>
            <a:endParaRPr b="0" u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6000" lvl="0" marL="21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AutoNum type="arabicParenR"/>
            </a:pPr>
            <a:r>
              <a:rPr b="0" lang="en-US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Mohamed, D.; (et al.); </a:t>
            </a: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Acosta,</a:t>
            </a:r>
            <a:r>
              <a:rPr b="0" lang="en-US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M.</a:t>
            </a:r>
            <a:r>
              <a:rPr b="0" lang="en-US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&amp; Stricker, M.; Enhancing Materials RDMS with AI-Assisted Data Access and User-Centered Interface Design</a:t>
            </a:r>
            <a:endParaRPr b="0" u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6000" lvl="0" marL="21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AutoNum type="arabicParenR"/>
            </a:pPr>
            <a:r>
              <a:rPr b="0" lang="en-US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Mohamed, D.; (et al.) &amp; Stricker, M.; (</a:t>
            </a: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r>
              <a:rPr b="0" lang="en-US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xtendable) reference dataset – all CRC members as co-authors </a:t>
            </a: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(Data in Brief)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6000" lvl="0" marL="21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AutoNum type="arabicParenR"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Dudarev, V.; </a:t>
            </a: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Stricker, M.; Ludwig, A.: Dual-Access Publication Strategy for Reproducible Research Data in Materials Science</a:t>
            </a:r>
            <a:b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lang="en-US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u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Posters</a:t>
            </a:r>
            <a:r>
              <a:rPr b="1"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/presentations</a:t>
            </a:r>
            <a:endParaRPr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●"/>
            </a:pPr>
            <a:r>
              <a:rPr b="0" lang="en-US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Poster at SFB-INF Workshop (2024)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●"/>
            </a:pPr>
            <a:r>
              <a:rPr b="0" lang="en-US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Poster at CoRDI (2025)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●"/>
            </a:pPr>
            <a:r>
              <a:rPr b="0" lang="en-US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Poster at All-Hands-on-Deck - NFDI (March 2026)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●"/>
            </a:pPr>
            <a:r>
              <a:rPr b="0" lang="en-US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Poster at AI4AM (May 2026)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●"/>
            </a:pPr>
            <a:r>
              <a:rPr b="0" lang="en-US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Talk at MSE (September 2026) (3)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●"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Talk at MMM12 (November 2026)</a:t>
            </a:r>
            <a:endParaRPr>
              <a:solidFill>
                <a:schemeClr val="dk2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</a:pPr>
            <a:r>
              <a:rPr lang="en-US">
                <a:solidFill>
                  <a:schemeClr val="dk2"/>
                </a:solidFill>
              </a:rPr>
              <a:t>RDMS ZBT Duisburg</a:t>
            </a:r>
            <a:endParaRPr b="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5"/>
          <p:cNvSpPr txBox="1"/>
          <p:nvPr>
            <p:ph type="title"/>
          </p:nvPr>
        </p:nvSpPr>
        <p:spPr>
          <a:xfrm>
            <a:off x="287570" y="305948"/>
            <a:ext cx="10939350" cy="6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272E"/>
              </a:buClr>
              <a:buSzPts val="4000"/>
              <a:buNone/>
            </a:pPr>
            <a:r>
              <a:rPr lang="en-US" sz="3500"/>
              <a:t>Finish the project in the best possible way</a:t>
            </a:r>
            <a:endParaRPr sz="3500"/>
          </a:p>
        </p:txBody>
      </p:sp>
      <p:sp>
        <p:nvSpPr>
          <p:cNvPr id="212" name="Google Shape;212;p15"/>
          <p:cNvSpPr txBox="1"/>
          <p:nvPr>
            <p:ph idx="1" type="body"/>
          </p:nvPr>
        </p:nvSpPr>
        <p:spPr>
          <a:xfrm>
            <a:off x="105507" y="6410004"/>
            <a:ext cx="3692525" cy="3889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en-US" sz="1800"/>
              <a:t>Victor</a:t>
            </a:r>
            <a:endParaRPr sz="3000"/>
          </a:p>
          <a:p>
            <a:pPr indent="0" lvl="0" marL="0" rtl="0" algn="l">
              <a:lnSpc>
                <a:spcPct val="17142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r>
              <a:t/>
            </a:r>
            <a:endParaRPr/>
          </a:p>
        </p:txBody>
      </p:sp>
      <p:sp>
        <p:nvSpPr>
          <p:cNvPr id="213" name="Google Shape;213;p15"/>
          <p:cNvSpPr txBox="1"/>
          <p:nvPr>
            <p:ph idx="12" type="sldNum"/>
          </p:nvPr>
        </p:nvSpPr>
        <p:spPr>
          <a:xfrm>
            <a:off x="11286146" y="6434431"/>
            <a:ext cx="619125" cy="3210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14" name="Google Shape;214;p15"/>
          <p:cNvSpPr txBox="1"/>
          <p:nvPr/>
        </p:nvSpPr>
        <p:spPr>
          <a:xfrm>
            <a:off x="287583" y="1569150"/>
            <a:ext cx="3849300" cy="2308800"/>
          </a:xfrm>
          <a:prstGeom prst="rect">
            <a:avLst/>
          </a:prstGeom>
          <a:solidFill>
            <a:srgbClr val="ECE5F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Now</a:t>
            </a:r>
            <a:endParaRPr sz="1800"/>
          </a:p>
          <a:p>
            <a:pPr indent="-3429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 sz="1800">
                <a:solidFill>
                  <a:schemeClr val="dk1"/>
                </a:solidFill>
              </a:rPr>
              <a:t>Good publication record, also technical publications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 sz="1800">
                <a:solidFill>
                  <a:schemeClr val="dk1"/>
                </a:solidFill>
              </a:rPr>
              <a:t>Working and developing RDM solution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 sz="1800">
                <a:solidFill>
                  <a:schemeClr val="dk1"/>
                </a:solidFill>
              </a:rPr>
              <a:t>MatInf and associated technologies are visible</a:t>
            </a:r>
            <a:endParaRPr sz="18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215" name="Google Shape;215;p15"/>
          <p:cNvSpPr txBox="1"/>
          <p:nvPr/>
        </p:nvSpPr>
        <p:spPr>
          <a:xfrm>
            <a:off x="4301303" y="1569147"/>
            <a:ext cx="3241500" cy="2031900"/>
          </a:xfrm>
          <a:prstGeom prst="rect">
            <a:avLst/>
          </a:prstGeom>
          <a:solidFill>
            <a:srgbClr val="E7F1E7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Next 3 months</a:t>
            </a:r>
            <a:endParaRPr sz="1800"/>
          </a:p>
          <a:p>
            <a:pPr indent="-3429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 sz="1800">
                <a:solidFill>
                  <a:schemeClr val="dk1"/>
                </a:solidFill>
              </a:rPr>
              <a:t>Data in Brief paper (metadata!)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 sz="1800">
                <a:solidFill>
                  <a:schemeClr val="dk1"/>
                </a:solidFill>
              </a:rPr>
              <a:t>RAG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 sz="1800">
                <a:solidFill>
                  <a:schemeClr val="dk1"/>
                </a:solidFill>
              </a:rPr>
              <a:t>CRUD API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 sz="1800">
                <a:solidFill>
                  <a:schemeClr val="dk1"/>
                </a:solidFill>
              </a:rPr>
              <a:t>Workshop (RDM+metadata)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216" name="Google Shape;216;p15"/>
          <p:cNvSpPr txBox="1"/>
          <p:nvPr/>
        </p:nvSpPr>
        <p:spPr>
          <a:xfrm>
            <a:off x="7931180" y="1569146"/>
            <a:ext cx="3974100" cy="2031900"/>
          </a:xfrm>
          <a:prstGeom prst="rect">
            <a:avLst/>
          </a:prstGeom>
          <a:solidFill>
            <a:srgbClr val="F7DAC3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Before project end (before finishing proposal)</a:t>
            </a:r>
            <a:endParaRPr sz="1800"/>
          </a:p>
          <a:p>
            <a:pPr indent="-3429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</a:pPr>
            <a:r>
              <a:rPr lang="en-US" sz="1800">
                <a:solidFill>
                  <a:schemeClr val="dk1"/>
                </a:solidFill>
              </a:rPr>
              <a:t>“Living” dataset publication + access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 sz="1800">
                <a:solidFill>
                  <a:schemeClr val="dk1"/>
                </a:solidFill>
              </a:rPr>
              <a:t>APIs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 sz="1800">
                <a:solidFill>
                  <a:schemeClr val="dk1"/>
                </a:solidFill>
              </a:rPr>
              <a:t>Data ingest from theory</a:t>
            </a:r>
            <a:br>
              <a:rPr lang="en-US" sz="1800">
                <a:solidFill>
                  <a:schemeClr val="dk1"/>
                </a:solidFill>
              </a:rPr>
            </a:br>
            <a:r>
              <a:rPr lang="en-US" sz="1800">
                <a:solidFill>
                  <a:schemeClr val="dk1"/>
                </a:solidFill>
              </a:rPr>
              <a:t>(via CRUD API)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217" name="Google Shape;217;p15"/>
          <p:cNvSpPr txBox="1"/>
          <p:nvPr/>
        </p:nvSpPr>
        <p:spPr>
          <a:xfrm>
            <a:off x="3904950" y="6434425"/>
            <a:ext cx="73812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Guidance: End with specificity, name the final milestones and what the other can do to help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h3aae6f25f259899c_0_18"/>
          <p:cNvSpPr txBox="1"/>
          <p:nvPr>
            <p:ph idx="12" type="sldNum"/>
          </p:nvPr>
        </p:nvSpPr>
        <p:spPr>
          <a:xfrm>
            <a:off x="11286146" y="6434431"/>
            <a:ext cx="619200" cy="321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4" name="Google Shape;224;h3aae6f25f259899c_0_18"/>
          <p:cNvSpPr txBox="1"/>
          <p:nvPr>
            <p:ph idx="1" type="body"/>
          </p:nvPr>
        </p:nvSpPr>
        <p:spPr>
          <a:xfrm>
            <a:off x="105507" y="6410004"/>
            <a:ext cx="3692400" cy="38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en-US" sz="1800"/>
              <a:t>Victor</a:t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h3aae6f25f259899c_0_18"/>
          <p:cNvSpPr txBox="1"/>
          <p:nvPr>
            <p:ph type="title"/>
          </p:nvPr>
        </p:nvSpPr>
        <p:spPr>
          <a:xfrm>
            <a:off x="287570" y="305948"/>
            <a:ext cx="10939500" cy="624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14272E"/>
                </a:solidFill>
              </a:rPr>
              <a:t>Outlook: Architecture</a:t>
            </a:r>
            <a:endParaRPr sz="3600">
              <a:solidFill>
                <a:srgbClr val="14272E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26" name="Google Shape;226;h3aae6f25f259899c_0_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9488" y="1082348"/>
            <a:ext cx="11073034" cy="51752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6"/>
          <p:cNvSpPr txBox="1"/>
          <p:nvPr>
            <p:ph type="title"/>
          </p:nvPr>
        </p:nvSpPr>
        <p:spPr>
          <a:xfrm>
            <a:off x="287570" y="305948"/>
            <a:ext cx="10939350" cy="6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272E"/>
              </a:buClr>
              <a:buSzPts val="4000"/>
              <a:buNone/>
            </a:pPr>
            <a:r>
              <a:rPr lang="en-US" sz="3500"/>
              <a:t>Outlook: Funding phase 2</a:t>
            </a:r>
            <a:endParaRPr sz="3500"/>
          </a:p>
        </p:txBody>
      </p:sp>
      <p:sp>
        <p:nvSpPr>
          <p:cNvPr id="232" name="Google Shape;232;p16"/>
          <p:cNvSpPr txBox="1"/>
          <p:nvPr>
            <p:ph idx="1" type="body"/>
          </p:nvPr>
        </p:nvSpPr>
        <p:spPr>
          <a:xfrm>
            <a:off x="105507" y="6410004"/>
            <a:ext cx="3692525" cy="3889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en-US" sz="1800"/>
              <a:t>Victor</a:t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7142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r>
              <a:t/>
            </a:r>
            <a:endParaRPr/>
          </a:p>
        </p:txBody>
      </p:sp>
      <p:sp>
        <p:nvSpPr>
          <p:cNvPr id="233" name="Google Shape;233;p16"/>
          <p:cNvSpPr txBox="1"/>
          <p:nvPr>
            <p:ph idx="12" type="sldNum"/>
          </p:nvPr>
        </p:nvSpPr>
        <p:spPr>
          <a:xfrm>
            <a:off x="11286146" y="6434431"/>
            <a:ext cx="619125" cy="3210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34" name="Google Shape;234;p16"/>
          <p:cNvSpPr txBox="1"/>
          <p:nvPr/>
        </p:nvSpPr>
        <p:spPr>
          <a:xfrm>
            <a:off x="436425" y="1238000"/>
            <a:ext cx="11382600" cy="47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●"/>
            </a:pPr>
            <a:r>
              <a:rPr lang="en-US" sz="1500">
                <a:latin typeface="Calibri"/>
                <a:ea typeface="Calibri"/>
                <a:cs typeface="Calibri"/>
                <a:sym typeface="Calibri"/>
              </a:rPr>
              <a:t>A </a:t>
            </a:r>
            <a:r>
              <a:rPr b="1" lang="en-US" sz="1500">
                <a:latin typeface="Calibri"/>
                <a:ea typeface="Calibri"/>
                <a:cs typeface="Calibri"/>
                <a:sym typeface="Calibri"/>
              </a:rPr>
              <a:t>“living” reference dataset</a:t>
            </a:r>
            <a:r>
              <a:rPr lang="en-US" sz="1500">
                <a:latin typeface="Calibri"/>
                <a:ea typeface="Calibri"/>
                <a:cs typeface="Calibri"/>
                <a:sym typeface="Calibri"/>
              </a:rPr>
              <a:t>: Append to the published reference dataset (Scientific Data), ideally automatically as data becomes available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●"/>
            </a:pPr>
            <a:r>
              <a:rPr lang="en-US" sz="1500">
                <a:latin typeface="Calibri"/>
                <a:ea typeface="Calibri"/>
                <a:cs typeface="Calibri"/>
                <a:sym typeface="Calibri"/>
              </a:rPr>
              <a:t>Integration of sample-specific </a:t>
            </a:r>
            <a:r>
              <a:rPr b="1" lang="en-US" sz="1500">
                <a:latin typeface="Calibri"/>
                <a:ea typeface="Calibri"/>
                <a:cs typeface="Calibri"/>
                <a:sym typeface="Calibri"/>
              </a:rPr>
              <a:t>cold start</a:t>
            </a:r>
            <a:r>
              <a:rPr lang="en-US" sz="1500">
                <a:latin typeface="Calibri"/>
                <a:ea typeface="Calibri"/>
                <a:cs typeface="Calibri"/>
                <a:sym typeface="Calibri"/>
              </a:rPr>
              <a:t> strategies as (meta)data of samples to be used in </a:t>
            </a:r>
            <a:r>
              <a:rPr b="1" lang="en-US" sz="1500">
                <a:latin typeface="Calibri"/>
                <a:ea typeface="Calibri"/>
                <a:cs typeface="Calibri"/>
                <a:sym typeface="Calibri"/>
              </a:rPr>
              <a:t>robotic measurement</a:t>
            </a:r>
            <a:r>
              <a:rPr lang="en-US" sz="1500">
                <a:latin typeface="Calibri"/>
                <a:ea typeface="Calibri"/>
                <a:cs typeface="Calibri"/>
                <a:sym typeface="Calibri"/>
              </a:rPr>
              <a:t> campaigns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●"/>
            </a:pPr>
            <a:r>
              <a:rPr lang="en-US" sz="1500">
                <a:latin typeface="Calibri"/>
                <a:ea typeface="Calibri"/>
                <a:cs typeface="Calibri"/>
                <a:sym typeface="Calibri"/>
              </a:rPr>
              <a:t>A03: Automated </a:t>
            </a:r>
            <a:r>
              <a:rPr b="1" lang="en-US" sz="1500">
                <a:latin typeface="Calibri"/>
                <a:ea typeface="Calibri"/>
                <a:cs typeface="Calibri"/>
                <a:sym typeface="Calibri"/>
              </a:rPr>
              <a:t>service for segregation prediction</a:t>
            </a:r>
            <a:r>
              <a:rPr lang="en-US" sz="1500">
                <a:latin typeface="Calibri"/>
                <a:ea typeface="Calibri"/>
                <a:cs typeface="Calibri"/>
                <a:sym typeface="Calibri"/>
              </a:rPr>
              <a:t>, possibly combined with EDX-to-XPS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●"/>
            </a:pPr>
            <a:r>
              <a:rPr b="1" lang="en-US" sz="1500">
                <a:latin typeface="Calibri"/>
                <a:ea typeface="Calibri"/>
                <a:cs typeface="Calibri"/>
                <a:sym typeface="Calibri"/>
              </a:rPr>
              <a:t>EDX-to-XPS</a:t>
            </a:r>
            <a:r>
              <a:rPr lang="en-US" sz="1500">
                <a:latin typeface="Calibri"/>
                <a:ea typeface="Calibri"/>
                <a:cs typeface="Calibri"/>
                <a:sym typeface="Calibri"/>
              </a:rPr>
              <a:t> general model rather than Active Learning (possibilities: NLP; MLIPs?)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●"/>
            </a:pPr>
            <a:r>
              <a:rPr lang="en-US" sz="1500">
                <a:latin typeface="Calibri"/>
                <a:ea typeface="Calibri"/>
                <a:cs typeface="Calibri"/>
                <a:sym typeface="Calibri"/>
              </a:rPr>
              <a:t>Automated </a:t>
            </a:r>
            <a:r>
              <a:rPr b="1" lang="en-US" sz="1500">
                <a:latin typeface="Calibri"/>
                <a:ea typeface="Calibri"/>
                <a:cs typeface="Calibri"/>
                <a:sym typeface="Calibri"/>
              </a:rPr>
              <a:t>characterization of LSV/CV</a:t>
            </a:r>
            <a:r>
              <a:rPr lang="en-US" sz="1500">
                <a:latin typeface="Calibri"/>
                <a:ea typeface="Calibri"/>
                <a:cs typeface="Calibri"/>
                <a:sym typeface="Calibri"/>
              </a:rPr>
              <a:t> based on Virtual Electrochemist outcome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Calibri"/>
              <a:buChar char="●"/>
            </a:pPr>
            <a:r>
              <a:rPr lang="en-US" sz="1500">
                <a:latin typeface="Calibri"/>
                <a:ea typeface="Calibri"/>
                <a:cs typeface="Calibri"/>
                <a:sym typeface="Calibri"/>
              </a:rPr>
              <a:t>Streamlining </a:t>
            </a:r>
            <a:r>
              <a:rPr b="1" lang="en-US" sz="1500">
                <a:latin typeface="Calibri"/>
                <a:ea typeface="Calibri"/>
                <a:cs typeface="Calibri"/>
                <a:sym typeface="Calibri"/>
              </a:rPr>
              <a:t>data ingest</a:t>
            </a:r>
            <a:r>
              <a:rPr lang="en-US" sz="1500">
                <a:latin typeface="Calibri"/>
                <a:ea typeface="Calibri"/>
                <a:cs typeface="Calibri"/>
                <a:sym typeface="Calibri"/>
              </a:rPr>
              <a:t>; LLM- or rule-based ELN extraction, even from "weekly reports"/powerpoints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Calibri"/>
              <a:buChar char="●"/>
            </a:pPr>
            <a:r>
              <a:rPr lang="en-US" sz="1500">
                <a:latin typeface="Calibri"/>
                <a:ea typeface="Calibri"/>
                <a:cs typeface="Calibri"/>
                <a:sym typeface="Calibri"/>
              </a:rPr>
              <a:t>Streamline </a:t>
            </a:r>
            <a:r>
              <a:rPr b="1" lang="en-US" sz="1500">
                <a:latin typeface="Calibri"/>
                <a:ea typeface="Calibri"/>
                <a:cs typeface="Calibri"/>
                <a:sym typeface="Calibri"/>
              </a:rPr>
              <a:t>data publication</a:t>
            </a:r>
            <a:r>
              <a:rPr lang="en-US" sz="1500">
                <a:latin typeface="Calibri"/>
                <a:ea typeface="Calibri"/>
                <a:cs typeface="Calibri"/>
                <a:sym typeface="Calibri"/>
              </a:rPr>
              <a:t> with connections to relevant indices/registries so data can be found (even if licencing permit direct download) with A06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Calibri"/>
              <a:buChar char="●"/>
            </a:pPr>
            <a:r>
              <a:rPr lang="en-US" sz="1500">
                <a:latin typeface="Calibri"/>
                <a:ea typeface="Calibri"/>
                <a:cs typeface="Calibri"/>
                <a:sym typeface="Calibri"/>
              </a:rPr>
              <a:t>More data </a:t>
            </a:r>
            <a:r>
              <a:rPr b="1" lang="en-US" sz="1500">
                <a:latin typeface="Calibri"/>
                <a:ea typeface="Calibri"/>
                <a:cs typeface="Calibri"/>
                <a:sym typeface="Calibri"/>
              </a:rPr>
              <a:t>validators/extractors</a:t>
            </a:r>
            <a:r>
              <a:rPr lang="en-US" sz="1500">
                <a:latin typeface="Calibri"/>
                <a:ea typeface="Calibri"/>
                <a:cs typeface="Calibri"/>
                <a:sym typeface="Calibri"/>
              </a:rPr>
              <a:t> for existing types (standardization </a:t>
            </a:r>
            <a:r>
              <a:rPr lang="en-US" sz="1500">
                <a:latin typeface="Calibri"/>
                <a:ea typeface="Calibri"/>
                <a:cs typeface="Calibri"/>
                <a:sym typeface="Calibri"/>
              </a:rPr>
              <a:t>input</a:t>
            </a:r>
            <a:r>
              <a:rPr lang="en-US" sz="1500">
                <a:latin typeface="Calibri"/>
                <a:ea typeface="Calibri"/>
                <a:cs typeface="Calibri"/>
                <a:sym typeface="Calibri"/>
              </a:rPr>
              <a:t> is required)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●"/>
            </a:pPr>
            <a:r>
              <a:rPr lang="en-US" sz="1500">
                <a:latin typeface="Calibri"/>
                <a:ea typeface="Calibri"/>
                <a:cs typeface="Calibri"/>
                <a:sym typeface="Calibri"/>
              </a:rPr>
              <a:t>Depending on the consortium structure: add </a:t>
            </a:r>
            <a:r>
              <a:rPr b="1" lang="en-US" sz="1500">
                <a:latin typeface="Calibri"/>
                <a:ea typeface="Calibri"/>
                <a:cs typeface="Calibri"/>
                <a:sym typeface="Calibri"/>
              </a:rPr>
              <a:t>new data modalities</a:t>
            </a:r>
            <a:r>
              <a:rPr lang="en-US" sz="1500">
                <a:latin typeface="Calibri"/>
                <a:ea typeface="Calibri"/>
                <a:cs typeface="Calibri"/>
                <a:sym typeface="Calibri"/>
              </a:rPr>
              <a:t> if they are available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Calibri"/>
              <a:buChar char="●"/>
            </a:pPr>
            <a:r>
              <a:rPr b="1" lang="en-US" sz="1500">
                <a:latin typeface="Calibri"/>
                <a:ea typeface="Calibri"/>
                <a:cs typeface="Calibri"/>
                <a:sym typeface="Calibri"/>
              </a:rPr>
              <a:t>Metadata schemas</a:t>
            </a:r>
            <a:r>
              <a:rPr lang="en-US" sz="1500">
                <a:latin typeface="Calibri"/>
                <a:ea typeface="Calibri"/>
                <a:cs typeface="Calibri"/>
                <a:sym typeface="Calibri"/>
              </a:rPr>
              <a:t>, aligned with ontology + ontology development with A06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Calibri"/>
              <a:buChar char="●"/>
            </a:pPr>
            <a:r>
              <a:rPr b="1" lang="en-US" sz="1500">
                <a:latin typeface="Calibri"/>
                <a:ea typeface="Calibri"/>
                <a:cs typeface="Calibri"/>
                <a:sym typeface="Calibri"/>
              </a:rPr>
              <a:t>Support for .ELN format</a:t>
            </a:r>
            <a:r>
              <a:rPr lang="en-US" sz="1500">
                <a:latin typeface="Calibri"/>
                <a:ea typeface="Calibri"/>
                <a:cs typeface="Calibri"/>
                <a:sym typeface="Calibri"/>
              </a:rPr>
              <a:t> and collaboration within the ELN Consortium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●"/>
            </a:pPr>
            <a:r>
              <a:rPr b="1" lang="en-US" sz="1500">
                <a:latin typeface="Calibri"/>
                <a:ea typeface="Calibri"/>
                <a:cs typeface="Calibri"/>
                <a:sym typeface="Calibri"/>
              </a:rPr>
              <a:t>OPTIMADE API</a:t>
            </a:r>
            <a:endParaRPr b="1" sz="1500">
              <a:latin typeface="Calibri"/>
              <a:ea typeface="Calibri"/>
              <a:cs typeface="Calibri"/>
              <a:sym typeface="Calibri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●"/>
            </a:pPr>
            <a:r>
              <a:rPr b="1" lang="en-US" sz="1500">
                <a:latin typeface="Calibri"/>
                <a:ea typeface="Calibri"/>
                <a:cs typeface="Calibri"/>
                <a:sym typeface="Calibri"/>
              </a:rPr>
              <a:t>Cross reference</a:t>
            </a:r>
            <a:r>
              <a:rPr lang="en-US" sz="1500">
                <a:latin typeface="Calibri"/>
                <a:ea typeface="Calibri"/>
                <a:cs typeface="Calibri"/>
                <a:sym typeface="Calibri"/>
              </a:rPr>
              <a:t> another databases: Alexandria/Materials Project, etc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●"/>
            </a:pPr>
            <a:r>
              <a:rPr b="1" lang="en-US" sz="1500">
                <a:latin typeface="Calibri"/>
                <a:ea typeface="Calibri"/>
                <a:cs typeface="Calibri"/>
                <a:sym typeface="Calibri"/>
              </a:rPr>
              <a:t>Materials Database Integration Platform</a:t>
            </a:r>
            <a:r>
              <a:rPr lang="en-US" sz="1500">
                <a:latin typeface="Calibri"/>
                <a:ea typeface="Calibri"/>
                <a:cs typeface="Calibri"/>
                <a:sym typeface="Calibri"/>
              </a:rPr>
              <a:t> (… FP3)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Calibri"/>
              <a:buChar char="●"/>
            </a:pPr>
            <a:r>
              <a:rPr lang="en-US" sz="1500">
                <a:latin typeface="Calibri"/>
                <a:ea typeface="Calibri"/>
                <a:cs typeface="Calibri"/>
                <a:sym typeface="Calibri"/>
              </a:rPr>
              <a:t>Continuous teaching/</a:t>
            </a:r>
            <a:r>
              <a:rPr b="1" lang="en-US" sz="1500">
                <a:latin typeface="Calibri"/>
                <a:ea typeface="Calibri"/>
                <a:cs typeface="Calibri"/>
                <a:sym typeface="Calibri"/>
              </a:rPr>
              <a:t>workshops</a:t>
            </a:r>
            <a:r>
              <a:rPr lang="en-US" sz="1500">
                <a:latin typeface="Calibri"/>
                <a:ea typeface="Calibri"/>
                <a:cs typeface="Calibri"/>
                <a:sym typeface="Calibri"/>
              </a:rPr>
              <a:t> of data management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7"/>
          <p:cNvSpPr txBox="1"/>
          <p:nvPr>
            <p:ph type="title"/>
          </p:nvPr>
        </p:nvSpPr>
        <p:spPr>
          <a:xfrm>
            <a:off x="667961" y="1403654"/>
            <a:ext cx="7008746" cy="253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400"/>
              <a:buNone/>
            </a:pPr>
            <a:r>
              <a:rPr lang="en-US"/>
              <a:t>Thank You!</a:t>
            </a:r>
            <a:br>
              <a:rPr lang="en-US"/>
            </a:br>
            <a:r>
              <a:rPr lang="en-US"/>
              <a:t>Any Questions?</a:t>
            </a:r>
            <a:endParaRPr/>
          </a:p>
        </p:txBody>
      </p:sp>
      <p:sp>
        <p:nvSpPr>
          <p:cNvPr id="240" name="Google Shape;240;p17"/>
          <p:cNvSpPr txBox="1"/>
          <p:nvPr>
            <p:ph idx="1" type="body"/>
          </p:nvPr>
        </p:nvSpPr>
        <p:spPr>
          <a:xfrm>
            <a:off x="667961" y="4252333"/>
            <a:ext cx="4246563" cy="12842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h3aae6f25f259899c_0_83"/>
          <p:cNvSpPr txBox="1"/>
          <p:nvPr>
            <p:ph type="title"/>
          </p:nvPr>
        </p:nvSpPr>
        <p:spPr>
          <a:xfrm>
            <a:off x="667961" y="1403654"/>
            <a:ext cx="7008600" cy="253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400"/>
              <a:buNone/>
            </a:pPr>
            <a:r>
              <a:rPr lang="en-US"/>
              <a:t>Backup slides</a:t>
            </a:r>
            <a:endParaRPr/>
          </a:p>
        </p:txBody>
      </p:sp>
      <p:sp>
        <p:nvSpPr>
          <p:cNvPr id="246" name="Google Shape;246;h3aae6f25f259899c_0_83"/>
          <p:cNvSpPr txBox="1"/>
          <p:nvPr>
            <p:ph idx="1" type="body"/>
          </p:nvPr>
        </p:nvSpPr>
        <p:spPr>
          <a:xfrm>
            <a:off x="667961" y="4252333"/>
            <a:ext cx="4246500" cy="12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hc4e81bb5601c233_1_33"/>
          <p:cNvSpPr txBox="1"/>
          <p:nvPr>
            <p:ph type="title"/>
          </p:nvPr>
        </p:nvSpPr>
        <p:spPr>
          <a:xfrm>
            <a:off x="287570" y="305948"/>
            <a:ext cx="10939500" cy="6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4272E"/>
              </a:buClr>
              <a:buSzPts val="4000"/>
              <a:buNone/>
            </a:pPr>
            <a:r>
              <a:rPr lang="en-US"/>
              <a:t>T</a:t>
            </a:r>
            <a:r>
              <a:rPr lang="en-US"/>
              <a:t>owards AI-ready datasets</a:t>
            </a:r>
            <a:endParaRPr/>
          </a:p>
        </p:txBody>
      </p:sp>
      <p:sp>
        <p:nvSpPr>
          <p:cNvPr id="252" name="Google Shape;252;hc4e81bb5601c233_1_33"/>
          <p:cNvSpPr txBox="1"/>
          <p:nvPr>
            <p:ph idx="1" type="body"/>
          </p:nvPr>
        </p:nvSpPr>
        <p:spPr>
          <a:xfrm>
            <a:off x="105507" y="6410004"/>
            <a:ext cx="3692400" cy="38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7142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r>
              <a:t/>
            </a:r>
            <a:endParaRPr/>
          </a:p>
        </p:txBody>
      </p:sp>
      <p:sp>
        <p:nvSpPr>
          <p:cNvPr id="253" name="Google Shape;253;hc4e81bb5601c233_1_33"/>
          <p:cNvSpPr txBox="1"/>
          <p:nvPr>
            <p:ph idx="12" type="sldNum"/>
          </p:nvPr>
        </p:nvSpPr>
        <p:spPr>
          <a:xfrm>
            <a:off x="11286146" y="6434431"/>
            <a:ext cx="6192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54" name="Google Shape;254;hc4e81bb5601c233_1_33"/>
          <p:cNvSpPr txBox="1"/>
          <p:nvPr/>
        </p:nvSpPr>
        <p:spPr>
          <a:xfrm>
            <a:off x="5655950" y="6410000"/>
            <a:ext cx="5571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https://inf.mdi.ruhr-uni-bochum.de/object/sample-demo-29196</a:t>
            </a:r>
            <a:endParaRPr sz="1200" u="sng">
              <a:solidFill>
                <a:schemeClr val="hlin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5" name="Google Shape;255;hc4e81bb5601c233_1_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332488"/>
            <a:ext cx="11887199" cy="46231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hda3ef54dc21b6fd_0_8"/>
          <p:cNvSpPr txBox="1"/>
          <p:nvPr>
            <p:ph type="title"/>
          </p:nvPr>
        </p:nvSpPr>
        <p:spPr>
          <a:xfrm>
            <a:off x="287570" y="305948"/>
            <a:ext cx="10939500" cy="6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14272E"/>
                </a:solidFill>
              </a:rPr>
              <a:t>Documents: Standardisation, Testing, Extraction</a:t>
            </a:r>
            <a:endParaRPr sz="3600">
              <a:solidFill>
                <a:srgbClr val="14272E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272E"/>
              </a:buClr>
              <a:buSzPts val="4000"/>
              <a:buNone/>
            </a:pPr>
            <a:r>
              <a:t/>
            </a:r>
            <a:endParaRPr sz="3500"/>
          </a:p>
        </p:txBody>
      </p:sp>
      <p:sp>
        <p:nvSpPr>
          <p:cNvPr id="261" name="Google Shape;261;hda3ef54dc21b6fd_0_8"/>
          <p:cNvSpPr txBox="1"/>
          <p:nvPr>
            <p:ph idx="1" type="body"/>
          </p:nvPr>
        </p:nvSpPr>
        <p:spPr>
          <a:xfrm>
            <a:off x="105507" y="6410004"/>
            <a:ext cx="3692400" cy="38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7142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r>
              <a:t/>
            </a:r>
            <a:endParaRPr/>
          </a:p>
        </p:txBody>
      </p:sp>
      <p:sp>
        <p:nvSpPr>
          <p:cNvPr id="262" name="Google Shape;262;hda3ef54dc21b6fd_0_8"/>
          <p:cNvSpPr txBox="1"/>
          <p:nvPr>
            <p:ph idx="12" type="sldNum"/>
          </p:nvPr>
        </p:nvSpPr>
        <p:spPr>
          <a:xfrm>
            <a:off x="11286146" y="6434431"/>
            <a:ext cx="6192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63" name="Google Shape;263;hda3ef54dc21b6fd_0_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9668" y="1082348"/>
            <a:ext cx="10078725" cy="51752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h3aae6f25f259899c_0_74"/>
          <p:cNvSpPr txBox="1"/>
          <p:nvPr>
            <p:ph type="title"/>
          </p:nvPr>
        </p:nvSpPr>
        <p:spPr>
          <a:xfrm>
            <a:off x="287570" y="305948"/>
            <a:ext cx="10939500" cy="6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14272E"/>
                </a:solidFill>
              </a:rPr>
              <a:t>[Raw] Documents: no data processing</a:t>
            </a:r>
            <a:endParaRPr sz="3600"/>
          </a:p>
        </p:txBody>
      </p:sp>
      <p:sp>
        <p:nvSpPr>
          <p:cNvPr id="269" name="Google Shape;269;h3aae6f25f259899c_0_74"/>
          <p:cNvSpPr txBox="1"/>
          <p:nvPr>
            <p:ph idx="1" type="body"/>
          </p:nvPr>
        </p:nvSpPr>
        <p:spPr>
          <a:xfrm>
            <a:off x="105507" y="6410004"/>
            <a:ext cx="3692400" cy="38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7142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r>
              <a:t/>
            </a:r>
            <a:endParaRPr/>
          </a:p>
        </p:txBody>
      </p:sp>
      <p:sp>
        <p:nvSpPr>
          <p:cNvPr id="270" name="Google Shape;270;h3aae6f25f259899c_0_74"/>
          <p:cNvSpPr txBox="1"/>
          <p:nvPr>
            <p:ph idx="12" type="sldNum"/>
          </p:nvPr>
        </p:nvSpPr>
        <p:spPr>
          <a:xfrm>
            <a:off x="11286146" y="6434431"/>
            <a:ext cx="6192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71" name="Google Shape;271;h3aae6f25f259899c_0_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9650" y="1082348"/>
            <a:ext cx="10078725" cy="51752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hc4e81bb5601c233_1_0"/>
          <p:cNvSpPr txBox="1"/>
          <p:nvPr>
            <p:ph type="title"/>
          </p:nvPr>
        </p:nvSpPr>
        <p:spPr>
          <a:xfrm>
            <a:off x="287570" y="305948"/>
            <a:ext cx="10939500" cy="6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4272E"/>
              </a:buClr>
              <a:buSzPts val="4000"/>
              <a:buNone/>
            </a:pPr>
            <a:r>
              <a:rPr lang="en-US" sz="3800"/>
              <a:t>High-throughput</a:t>
            </a:r>
            <a:r>
              <a:rPr lang="en-US" sz="3800"/>
              <a:t> Materials Library Exploration</a:t>
            </a:r>
            <a:endParaRPr sz="3800"/>
          </a:p>
        </p:txBody>
      </p:sp>
      <p:sp>
        <p:nvSpPr>
          <p:cNvPr id="277" name="Google Shape;277;hc4e81bb5601c233_1_0"/>
          <p:cNvSpPr txBox="1"/>
          <p:nvPr>
            <p:ph idx="1" type="body"/>
          </p:nvPr>
        </p:nvSpPr>
        <p:spPr>
          <a:xfrm>
            <a:off x="105507" y="6410004"/>
            <a:ext cx="3692400" cy="38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7142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r>
              <a:t/>
            </a:r>
            <a:endParaRPr/>
          </a:p>
        </p:txBody>
      </p:sp>
      <p:sp>
        <p:nvSpPr>
          <p:cNvPr id="278" name="Google Shape;278;hc4e81bb5601c233_1_0"/>
          <p:cNvSpPr txBox="1"/>
          <p:nvPr>
            <p:ph idx="12" type="sldNum"/>
          </p:nvPr>
        </p:nvSpPr>
        <p:spPr>
          <a:xfrm>
            <a:off x="11286146" y="6434431"/>
            <a:ext cx="6192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79" name="Google Shape;279;hc4e81bb5601c233_1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0990" y="1082348"/>
            <a:ext cx="11037539" cy="51752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hc4e81bb5601c233_1_44"/>
          <p:cNvSpPr txBox="1"/>
          <p:nvPr>
            <p:ph type="title"/>
          </p:nvPr>
        </p:nvSpPr>
        <p:spPr>
          <a:xfrm>
            <a:off x="287570" y="305948"/>
            <a:ext cx="10939500" cy="6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4272E"/>
              </a:buClr>
              <a:buSzPts val="4000"/>
              <a:buNone/>
            </a:pPr>
            <a:r>
              <a:rPr lang="en-US" sz="3800"/>
              <a:t>Integration of heterogeneous measurements</a:t>
            </a:r>
            <a:endParaRPr sz="3800"/>
          </a:p>
        </p:txBody>
      </p:sp>
      <p:sp>
        <p:nvSpPr>
          <p:cNvPr id="285" name="Google Shape;285;hc4e81bb5601c233_1_44"/>
          <p:cNvSpPr txBox="1"/>
          <p:nvPr>
            <p:ph idx="1" type="body"/>
          </p:nvPr>
        </p:nvSpPr>
        <p:spPr>
          <a:xfrm>
            <a:off x="105507" y="6410004"/>
            <a:ext cx="3692400" cy="38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7142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r>
              <a:t/>
            </a:r>
            <a:endParaRPr/>
          </a:p>
        </p:txBody>
      </p:sp>
      <p:sp>
        <p:nvSpPr>
          <p:cNvPr id="286" name="Google Shape;286;hc4e81bb5601c233_1_44"/>
          <p:cNvSpPr txBox="1"/>
          <p:nvPr>
            <p:ph idx="12" type="sldNum"/>
          </p:nvPr>
        </p:nvSpPr>
        <p:spPr>
          <a:xfrm>
            <a:off x="11286146" y="6434431"/>
            <a:ext cx="6192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87" name="Google Shape;287;hc4e81bb5601c233_1_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1835" y="1082348"/>
            <a:ext cx="10993920" cy="51752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hc4e81bb5601c233_1_10"/>
          <p:cNvSpPr txBox="1"/>
          <p:nvPr>
            <p:ph type="title"/>
          </p:nvPr>
        </p:nvSpPr>
        <p:spPr>
          <a:xfrm>
            <a:off x="287570" y="305948"/>
            <a:ext cx="10939500" cy="6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4272E"/>
              </a:buClr>
              <a:buSzPts val="4000"/>
              <a:buNone/>
            </a:pPr>
            <a:r>
              <a:rPr lang="en-US"/>
              <a:t>Data Integration for a Sample</a:t>
            </a:r>
            <a:endParaRPr/>
          </a:p>
        </p:txBody>
      </p:sp>
      <p:sp>
        <p:nvSpPr>
          <p:cNvPr id="293" name="Google Shape;293;hc4e81bb5601c233_1_10"/>
          <p:cNvSpPr txBox="1"/>
          <p:nvPr>
            <p:ph idx="1" type="body"/>
          </p:nvPr>
        </p:nvSpPr>
        <p:spPr>
          <a:xfrm>
            <a:off x="105507" y="6410004"/>
            <a:ext cx="3692400" cy="38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7142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r>
              <a:t/>
            </a:r>
            <a:endParaRPr/>
          </a:p>
        </p:txBody>
      </p:sp>
      <p:sp>
        <p:nvSpPr>
          <p:cNvPr id="294" name="Google Shape;294;hc4e81bb5601c233_1_10"/>
          <p:cNvSpPr txBox="1"/>
          <p:nvPr>
            <p:ph idx="12" type="sldNum"/>
          </p:nvPr>
        </p:nvSpPr>
        <p:spPr>
          <a:xfrm>
            <a:off x="11286146" y="6434431"/>
            <a:ext cx="6192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95" name="Google Shape;295;hc4e81bb5601c233_1_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8734" y="1082348"/>
            <a:ext cx="10024795" cy="5175255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hc4e81bb5601c233_1_10"/>
          <p:cNvSpPr txBox="1"/>
          <p:nvPr/>
        </p:nvSpPr>
        <p:spPr>
          <a:xfrm>
            <a:off x="5655950" y="6410000"/>
            <a:ext cx="5571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https://inf.mdi.ruhr-uni-bochum.de/object/sample-demo-29196</a:t>
            </a:r>
            <a:endParaRPr sz="1200" u="sng">
              <a:solidFill>
                <a:schemeClr val="hlin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hc4e81bb5601c233_1_23"/>
          <p:cNvSpPr txBox="1"/>
          <p:nvPr>
            <p:ph type="title"/>
          </p:nvPr>
        </p:nvSpPr>
        <p:spPr>
          <a:xfrm>
            <a:off x="287570" y="305948"/>
            <a:ext cx="10939500" cy="6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4272E"/>
              </a:buClr>
              <a:buSzPts val="4000"/>
              <a:buNone/>
            </a:pPr>
            <a:r>
              <a:rPr lang="en-US"/>
              <a:t>Multi Sample Research &amp; Data Integration</a:t>
            </a:r>
            <a:endParaRPr/>
          </a:p>
        </p:txBody>
      </p:sp>
      <p:sp>
        <p:nvSpPr>
          <p:cNvPr id="302" name="Google Shape;302;hc4e81bb5601c233_1_23"/>
          <p:cNvSpPr txBox="1"/>
          <p:nvPr>
            <p:ph idx="1" type="body"/>
          </p:nvPr>
        </p:nvSpPr>
        <p:spPr>
          <a:xfrm>
            <a:off x="105507" y="6410004"/>
            <a:ext cx="3692400" cy="38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7142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r>
              <a:t/>
            </a:r>
            <a:endParaRPr/>
          </a:p>
        </p:txBody>
      </p:sp>
      <p:sp>
        <p:nvSpPr>
          <p:cNvPr id="303" name="Google Shape;303;hc4e81bb5601c233_1_23"/>
          <p:cNvSpPr txBox="1"/>
          <p:nvPr>
            <p:ph idx="12" type="sldNum"/>
          </p:nvPr>
        </p:nvSpPr>
        <p:spPr>
          <a:xfrm>
            <a:off x="11286146" y="6434431"/>
            <a:ext cx="6192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04" name="Google Shape;304;hc4e81bb5601c233_1_23"/>
          <p:cNvSpPr txBox="1"/>
          <p:nvPr/>
        </p:nvSpPr>
        <p:spPr>
          <a:xfrm>
            <a:off x="5655950" y="6410000"/>
            <a:ext cx="5571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https://inf.mdi.ruhr-uni-bochum.de/object/sample-demo-29196</a:t>
            </a:r>
            <a:endParaRPr sz="1200" u="sng">
              <a:solidFill>
                <a:schemeClr val="hlin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5" name="Google Shape;305;hc4e81bb5601c233_1_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1695" y="1082348"/>
            <a:ext cx="11385564" cy="51752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hc4e81bb5601c233_1_53"/>
          <p:cNvSpPr txBox="1"/>
          <p:nvPr>
            <p:ph type="title"/>
          </p:nvPr>
        </p:nvSpPr>
        <p:spPr>
          <a:xfrm>
            <a:off x="287570" y="305948"/>
            <a:ext cx="10939500" cy="6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4272E"/>
              </a:buClr>
              <a:buSzPts val="4000"/>
              <a:buNone/>
            </a:pPr>
            <a:r>
              <a:rPr lang="en-US" sz="2900"/>
              <a:t>Data publication requirements: Nature Scientific Data case</a:t>
            </a:r>
            <a:endParaRPr sz="2900"/>
          </a:p>
        </p:txBody>
      </p:sp>
      <p:sp>
        <p:nvSpPr>
          <p:cNvPr id="311" name="Google Shape;311;hc4e81bb5601c233_1_53"/>
          <p:cNvSpPr txBox="1"/>
          <p:nvPr>
            <p:ph idx="1" type="body"/>
          </p:nvPr>
        </p:nvSpPr>
        <p:spPr>
          <a:xfrm>
            <a:off x="105507" y="6410004"/>
            <a:ext cx="3692400" cy="38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7142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r>
              <a:t/>
            </a:r>
            <a:endParaRPr/>
          </a:p>
        </p:txBody>
      </p:sp>
      <p:sp>
        <p:nvSpPr>
          <p:cNvPr id="312" name="Google Shape;312;hc4e81bb5601c233_1_53"/>
          <p:cNvSpPr txBox="1"/>
          <p:nvPr>
            <p:ph idx="12" type="sldNum"/>
          </p:nvPr>
        </p:nvSpPr>
        <p:spPr>
          <a:xfrm>
            <a:off x="11286146" y="6434431"/>
            <a:ext cx="6192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13" name="Google Shape;313;hc4e81bb5601c233_1_53"/>
          <p:cNvSpPr txBox="1"/>
          <p:nvPr/>
        </p:nvSpPr>
        <p:spPr>
          <a:xfrm>
            <a:off x="5655950" y="6326620"/>
            <a:ext cx="5571000" cy="5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https://www.nature.com/sdata/submission-guidelines</a:t>
            </a:r>
            <a:endParaRPr sz="1000" u="sng">
              <a:solidFill>
                <a:schemeClr val="hlink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https://www.nature.com/sdata/policies/repositories</a:t>
            </a:r>
            <a:endParaRPr sz="1200" u="sng">
              <a:solidFill>
                <a:schemeClr val="hlin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4" name="Google Shape;314;hc4e81bb5601c233_1_5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40844" y="1082348"/>
            <a:ext cx="8315740" cy="51752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hc4e81bb5601c233_1_64"/>
          <p:cNvSpPr txBox="1"/>
          <p:nvPr>
            <p:ph type="title"/>
          </p:nvPr>
        </p:nvSpPr>
        <p:spPr>
          <a:xfrm>
            <a:off x="287570" y="305948"/>
            <a:ext cx="10939500" cy="6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4272E"/>
              </a:buClr>
              <a:buSzPts val="4000"/>
              <a:buNone/>
            </a:pPr>
            <a:r>
              <a:rPr lang="en-US"/>
              <a:t>Dual Data Access Publication Strategy </a:t>
            </a:r>
            <a:endParaRPr/>
          </a:p>
        </p:txBody>
      </p:sp>
      <p:sp>
        <p:nvSpPr>
          <p:cNvPr id="320" name="Google Shape;320;hc4e81bb5601c233_1_64"/>
          <p:cNvSpPr txBox="1"/>
          <p:nvPr>
            <p:ph idx="1" type="body"/>
          </p:nvPr>
        </p:nvSpPr>
        <p:spPr>
          <a:xfrm>
            <a:off x="105507" y="6410004"/>
            <a:ext cx="3692400" cy="38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7142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r>
              <a:t/>
            </a:r>
            <a:endParaRPr/>
          </a:p>
        </p:txBody>
      </p:sp>
      <p:sp>
        <p:nvSpPr>
          <p:cNvPr id="321" name="Google Shape;321;hc4e81bb5601c233_1_64"/>
          <p:cNvSpPr txBox="1"/>
          <p:nvPr>
            <p:ph idx="12" type="sldNum"/>
          </p:nvPr>
        </p:nvSpPr>
        <p:spPr>
          <a:xfrm>
            <a:off x="11286146" y="6434431"/>
            <a:ext cx="6192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22" name="Google Shape;322;hc4e81bb5601c233_1_64"/>
          <p:cNvSpPr txBox="1"/>
          <p:nvPr/>
        </p:nvSpPr>
        <p:spPr>
          <a:xfrm>
            <a:off x="5655950" y="6326620"/>
            <a:ext cx="5571000" cy="5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https://www.nature.com/sdata/submission-guidelines</a:t>
            </a:r>
            <a:endParaRPr sz="1000" u="sng">
              <a:solidFill>
                <a:schemeClr val="hlink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https://www.nature.com/sdata/policies/repositories</a:t>
            </a:r>
            <a:endParaRPr sz="1200" u="sng">
              <a:solidFill>
                <a:schemeClr val="hlin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3" name="Google Shape;323;hc4e81bb5601c233_1_6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6765" y="1082348"/>
            <a:ext cx="11120182" cy="50918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hc4e81bb5601c233_1_74"/>
          <p:cNvSpPr txBox="1"/>
          <p:nvPr>
            <p:ph type="title"/>
          </p:nvPr>
        </p:nvSpPr>
        <p:spPr>
          <a:xfrm>
            <a:off x="287575" y="97276"/>
            <a:ext cx="10939500" cy="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4272E"/>
              </a:buClr>
              <a:buSzPts val="4000"/>
              <a:buNone/>
            </a:pPr>
            <a:r>
              <a:rPr lang="en-US"/>
              <a:t>Summary: publication workflow</a:t>
            </a:r>
            <a:endParaRPr/>
          </a:p>
        </p:txBody>
      </p:sp>
      <p:pic>
        <p:nvPicPr>
          <p:cNvPr id="329" name="Google Shape;329;hc4e81bb5601c233_1_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3525" y="769673"/>
            <a:ext cx="11361034" cy="56232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18"/>
          <p:cNvSpPr/>
          <p:nvPr/>
        </p:nvSpPr>
        <p:spPr>
          <a:xfrm>
            <a:off x="7366959" y="3429000"/>
            <a:ext cx="3933646" cy="3204713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Google Shape;335;p18"/>
          <p:cNvSpPr txBox="1"/>
          <p:nvPr/>
        </p:nvSpPr>
        <p:spPr>
          <a:xfrm>
            <a:off x="1043796" y="905774"/>
            <a:ext cx="6763110" cy="341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Color for project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Project A</a:t>
            </a:r>
            <a:r>
              <a:rPr b="1"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#45ACDF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Project B</a:t>
            </a:r>
            <a:r>
              <a:rPr lang="en-US" sz="16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#8DBB8C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A485CE"/>
                </a:solidFill>
                <a:latin typeface="Arial"/>
                <a:ea typeface="Arial"/>
                <a:cs typeface="Arial"/>
                <a:sym typeface="Arial"/>
              </a:rPr>
              <a:t>Project C	</a:t>
            </a: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#A485CE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Project general</a:t>
            </a: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#737373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CRC 1625 </a:t>
            </a: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font		Arial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Background color	#14272E</a:t>
            </a:r>
            <a:endParaRPr/>
          </a:p>
        </p:txBody>
      </p:sp>
      <p:pic>
        <p:nvPicPr>
          <p:cNvPr descr="Ein Bild, das Kugel, Ball enthält.&#10;&#10;Automatisch generierte Beschreibung" id="336" name="Google Shape;336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39025" y="476610"/>
            <a:ext cx="3693803" cy="277189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in Bild, das Kugel enthält.&#10;&#10;Automatisch generierte Beschreibung" id="337" name="Google Shape;337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34736" y="3681322"/>
            <a:ext cx="3598092" cy="27000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h3ecc43e176539d6f_0_0"/>
          <p:cNvSpPr txBox="1"/>
          <p:nvPr>
            <p:ph type="title"/>
          </p:nvPr>
        </p:nvSpPr>
        <p:spPr>
          <a:xfrm>
            <a:off x="287570" y="305948"/>
            <a:ext cx="10939500" cy="6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272E"/>
              </a:buClr>
              <a:buSzPts val="2800"/>
              <a:buNone/>
            </a:pPr>
            <a:r>
              <a:rPr lang="en-US" sz="3500"/>
              <a:t>Scientific Data (paper about our data)</a:t>
            </a:r>
            <a:endParaRPr sz="3500"/>
          </a:p>
        </p:txBody>
      </p:sp>
      <p:sp>
        <p:nvSpPr>
          <p:cNvPr id="343" name="Google Shape;343;h3ecc43e176539d6f_0_0"/>
          <p:cNvSpPr txBox="1"/>
          <p:nvPr>
            <p:ph idx="1" type="body"/>
          </p:nvPr>
        </p:nvSpPr>
        <p:spPr>
          <a:xfrm>
            <a:off x="105507" y="6410004"/>
            <a:ext cx="3692400" cy="38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en-US" sz="1800"/>
              <a:t>Markus</a:t>
            </a:r>
            <a:endParaRPr sz="3000"/>
          </a:p>
          <a:p>
            <a:pPr indent="0" lvl="0" marL="0" rtl="0" algn="l">
              <a:lnSpc>
                <a:spcPct val="17142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r>
              <a:t/>
            </a:r>
            <a:endParaRPr/>
          </a:p>
        </p:txBody>
      </p:sp>
      <p:sp>
        <p:nvSpPr>
          <p:cNvPr id="344" name="Google Shape;344;h3ecc43e176539d6f_0_0"/>
          <p:cNvSpPr txBox="1"/>
          <p:nvPr>
            <p:ph idx="12" type="sldNum"/>
          </p:nvPr>
        </p:nvSpPr>
        <p:spPr>
          <a:xfrm>
            <a:off x="11286146" y="6434431"/>
            <a:ext cx="6192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45" name="Google Shape;345;h3ecc43e176539d6f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4225" y="1193475"/>
            <a:ext cx="6382202" cy="4888876"/>
          </a:xfrm>
          <a:prstGeom prst="rect">
            <a:avLst/>
          </a:prstGeom>
          <a:noFill/>
          <a:ln>
            <a:noFill/>
          </a:ln>
        </p:spPr>
      </p:pic>
      <p:sp>
        <p:nvSpPr>
          <p:cNvPr id="346" name="Google Shape;346;h3ecc43e176539d6f_0_0"/>
          <p:cNvSpPr txBox="1"/>
          <p:nvPr/>
        </p:nvSpPr>
        <p:spPr>
          <a:xfrm>
            <a:off x="6902525" y="1193475"/>
            <a:ext cx="5050200" cy="48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2"/>
                </a:solidFill>
              </a:rPr>
              <a:t>We need your help, see slack channel</a:t>
            </a:r>
            <a:endParaRPr b="1" sz="20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2"/>
                </a:solidFill>
              </a:rPr>
              <a:t>#2027_scientific_data</a:t>
            </a:r>
            <a:endParaRPr b="1" sz="20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●"/>
            </a:pPr>
            <a:r>
              <a:rPr lang="en-US" sz="2000">
                <a:solidFill>
                  <a:schemeClr val="dk2"/>
                </a:solidFill>
              </a:rPr>
              <a:t>Individual method descriptions (paragraph length)</a:t>
            </a:r>
            <a:endParaRPr sz="2000">
              <a:solidFill>
                <a:schemeClr val="dk2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●"/>
            </a:pPr>
            <a:r>
              <a:rPr lang="en-US" sz="2000">
                <a:solidFill>
                  <a:schemeClr val="dk2"/>
                </a:solidFill>
              </a:rPr>
              <a:t>Metadata cleanup/correction</a:t>
            </a:r>
            <a:endParaRPr sz="2000">
              <a:solidFill>
                <a:schemeClr val="dk2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●"/>
            </a:pPr>
            <a:r>
              <a:rPr lang="en-US" sz="2000">
                <a:solidFill>
                  <a:schemeClr val="dk2"/>
                </a:solidFill>
              </a:rPr>
              <a:t>Cross-reading (later)</a:t>
            </a:r>
            <a:endParaRPr sz="2000">
              <a:solidFill>
                <a:schemeClr val="dk2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●"/>
            </a:pPr>
            <a:r>
              <a:rPr lang="en-US" sz="2000">
                <a:solidFill>
                  <a:schemeClr val="dk2"/>
                </a:solidFill>
              </a:rPr>
              <a:t>Consent</a:t>
            </a:r>
            <a:endParaRPr sz="2000">
              <a:solidFill>
                <a:schemeClr val="dk2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●"/>
            </a:pPr>
            <a:r>
              <a:rPr lang="en-US" sz="2000">
                <a:solidFill>
                  <a:schemeClr val="dk2"/>
                </a:solidFill>
              </a:rPr>
              <a:t>Check names, affiliations, ORCIDs, etc.</a:t>
            </a:r>
            <a:endParaRPr sz="2000">
              <a:solidFill>
                <a:schemeClr val="dk2"/>
              </a:solidFill>
            </a:endParaRPr>
          </a:p>
        </p:txBody>
      </p:sp>
      <p:sp>
        <p:nvSpPr>
          <p:cNvPr id="347" name="Google Shape;347;h3ecc43e176539d6f_0_0"/>
          <p:cNvSpPr txBox="1"/>
          <p:nvPr/>
        </p:nvSpPr>
        <p:spPr>
          <a:xfrm>
            <a:off x="7191175" y="4701575"/>
            <a:ext cx="4636800" cy="106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FF0000"/>
                </a:solidFill>
              </a:rPr>
              <a:t>Internal Deadline: Dec 11, 2026</a:t>
            </a:r>
            <a:endParaRPr b="1" sz="20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10"/>
          <p:cNvSpPr txBox="1"/>
          <p:nvPr>
            <p:ph type="title"/>
          </p:nvPr>
        </p:nvSpPr>
        <p:spPr>
          <a:xfrm>
            <a:off x="287570" y="305948"/>
            <a:ext cx="10939350" cy="6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272E"/>
              </a:buClr>
              <a:buSzPts val="2800"/>
              <a:buNone/>
            </a:pPr>
            <a:r>
              <a:rPr lang="en-US" sz="3500"/>
              <a:t>Dataset Paper: Modality overview</a:t>
            </a:r>
            <a:endParaRPr sz="3500"/>
          </a:p>
        </p:txBody>
      </p:sp>
      <p:sp>
        <p:nvSpPr>
          <p:cNvPr id="353" name="Google Shape;353;p10"/>
          <p:cNvSpPr txBox="1"/>
          <p:nvPr>
            <p:ph idx="1" type="body"/>
          </p:nvPr>
        </p:nvSpPr>
        <p:spPr>
          <a:xfrm>
            <a:off x="105507" y="6410004"/>
            <a:ext cx="3692525" cy="3889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en-US" sz="1800"/>
              <a:t>Markus</a:t>
            </a:r>
            <a:r>
              <a:rPr lang="en-US" sz="3000"/>
              <a:t> </a:t>
            </a:r>
            <a:endParaRPr sz="3000"/>
          </a:p>
          <a:p>
            <a:pPr indent="0" lvl="0" marL="0" rtl="0" algn="l">
              <a:lnSpc>
                <a:spcPct val="17142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r>
              <a:t/>
            </a:r>
            <a:endParaRPr/>
          </a:p>
        </p:txBody>
      </p:sp>
      <p:sp>
        <p:nvSpPr>
          <p:cNvPr id="354" name="Google Shape;354;p10"/>
          <p:cNvSpPr txBox="1"/>
          <p:nvPr>
            <p:ph idx="12" type="sldNum"/>
          </p:nvPr>
        </p:nvSpPr>
        <p:spPr>
          <a:xfrm>
            <a:off x="11286146" y="6434431"/>
            <a:ext cx="619125" cy="3210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aphicFrame>
        <p:nvGraphicFramePr>
          <p:cNvPr id="355" name="Google Shape;355;p10"/>
          <p:cNvGraphicFramePr/>
          <p:nvPr/>
        </p:nvGraphicFramePr>
        <p:xfrm>
          <a:off x="197267" y="1188373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{BD24EC4A-B787-44AE-A4F4-2AC98DFC4142}</a:tableStyleId>
              </a:tblPr>
              <a:tblGrid>
                <a:gridCol w="2709325"/>
                <a:gridCol w="3684200"/>
                <a:gridCol w="2500600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Arial"/>
                        <a:buNone/>
                      </a:pPr>
                      <a:r>
                        <a:rPr i="0" lang="en-US" sz="1800" u="none" cap="none" strike="noStrike">
                          <a:solidFill>
                            <a:schemeClr val="lt1"/>
                          </a:solidFill>
                        </a:rPr>
                        <a:t>Characterization Group</a:t>
                      </a:r>
                      <a:endParaRPr/>
                    </a:p>
                  </a:txBody>
                  <a:tcPr marT="30475" marB="30475" marR="60950" marL="609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800"/>
                        <a:buFont typeface="Arial"/>
                        <a:buNone/>
                      </a:pPr>
                      <a:r>
                        <a:rPr i="0" lang="en-US" sz="1800" u="none" cap="none" strike="noStrike">
                          <a:solidFill>
                            <a:schemeClr val="lt1"/>
                          </a:solidFill>
                        </a:rPr>
                        <a:t>Object Type</a:t>
                      </a:r>
                      <a:endParaRPr b="0" i="0" sz="1050" u="none" cap="none" strike="noStrike">
                        <a:solidFill>
                          <a:schemeClr val="lt1"/>
                        </a:solidFill>
                      </a:endParaRPr>
                    </a:p>
                  </a:txBody>
                  <a:tcPr marT="30475" marB="30475" marR="60950" marL="609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-US" sz="1800" u="none" cap="none" strike="noStrike">
                          <a:solidFill>
                            <a:schemeClr val="lt1"/>
                          </a:solidFill>
                        </a:rPr>
                        <a:t>Number of Creators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-US" sz="1800" u="none" strike="noStrike">
                          <a:solidFill>
                            <a:schemeClr val="dk1"/>
                          </a:solidFill>
                        </a:rPr>
                        <a:t>Synthesis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i="0" lang="en-US" sz="1800" u="none" strike="noStrike">
                          <a:solidFill>
                            <a:schemeClr val="dk1"/>
                          </a:solidFill>
                        </a:rPr>
                        <a:t>Synthesis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9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-US" sz="1800" u="none" strike="noStrike">
                          <a:solidFill>
                            <a:schemeClr val="dk1"/>
                          </a:solidFill>
                        </a:rPr>
                        <a:t>Elemental composition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-US" sz="1800" u="none" strike="noStrike">
                          <a:solidFill>
                            <a:schemeClr val="dk1"/>
                          </a:solidFill>
                        </a:rPr>
                        <a:t>XRD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7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-US" sz="1800" u="none" strike="noStrike">
                          <a:solidFill>
                            <a:schemeClr val="dk1"/>
                          </a:solidFill>
                        </a:rPr>
                        <a:t>Crystal structure 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-US" sz="1800" u="none" strike="noStrike">
                          <a:solidFill>
                            <a:schemeClr val="dk1"/>
                          </a:solidFill>
                        </a:rPr>
                        <a:t>XRD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5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-US" sz="1800" u="none" strike="noStrike">
                          <a:solidFill>
                            <a:schemeClr val="dk1"/>
                          </a:solidFill>
                        </a:rPr>
                        <a:t>Microscopy and microstructural characterisation 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-US" sz="1800" u="none" strike="noStrike">
                          <a:solidFill>
                            <a:schemeClr val="dk1"/>
                          </a:solidFill>
                        </a:rPr>
                        <a:t>SEM Image and any SEM raw/metadata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3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-US" sz="1800" u="none" strike="noStrike">
                          <a:solidFill>
                            <a:schemeClr val="dk1"/>
                          </a:solidFill>
                        </a:rPr>
                        <a:t>Surface topography 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-US" sz="1800" u="none" strike="noStrike">
                          <a:solidFill>
                            <a:schemeClr val="dk1"/>
                          </a:solidFill>
                        </a:rPr>
                        <a:t>Topography / AFM, AFM Analyzed Height (spm, txt, tif/tiff, png, jpg), AFM metadata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4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-US" sz="1800" u="none" strike="noStrike">
                          <a:solidFill>
                            <a:schemeClr val="dk1"/>
                          </a:solidFill>
                        </a:rPr>
                        <a:t>Electrochemical characterisation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-US" sz="1800" u="none" strike="noStrike">
                          <a:solidFill>
                            <a:schemeClr val="dk1"/>
                          </a:solidFill>
                        </a:rPr>
                        <a:t>SECCM, SDC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3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-US" sz="1800" u="none" strike="noStrike">
                          <a:solidFill>
                            <a:schemeClr val="dk1"/>
                          </a:solidFill>
                        </a:rPr>
                        <a:t>Electrical characterisation 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-US" sz="1800" u="none" strike="noStrike">
                          <a:solidFill>
                            <a:schemeClr val="dk1"/>
                          </a:solidFill>
                        </a:rPr>
                        <a:t>Resistance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3</a:t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-US" sz="1800" u="none" strike="noStrike">
                          <a:solidFill>
                            <a:schemeClr val="dk1"/>
                          </a:solidFill>
                        </a:rPr>
                        <a:t>Optical imaging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0" lang="en-US" sz="1800" u="none" strike="noStrike">
                          <a:solidFill>
                            <a:schemeClr val="dk1"/>
                          </a:solidFill>
                        </a:rPr>
                        <a:t>Photo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5</a:t>
                      </a:r>
                      <a:endParaRPr sz="1800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sp>
        <p:nvSpPr>
          <p:cNvPr id="356" name="Google Shape;356;p10"/>
          <p:cNvSpPr txBox="1"/>
          <p:nvPr/>
        </p:nvSpPr>
        <p:spPr>
          <a:xfrm>
            <a:off x="9192000" y="2842775"/>
            <a:ext cx="3000000" cy="7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1100" u="sng">
                <a:solidFill>
                  <a:schemeClr val="hlink"/>
                </a:solidFill>
                <a:hlinkClick r:id="rId3"/>
              </a:rPr>
              <a:t>https://docs.google.com/document/d/1R-MWIu_nL2EyCNcicu_3FKT-Lb2A4Zce9Y3DYj7GHRQ/edit?{ab=t.0</a:t>
            </a:r>
            <a:endParaRPr sz="1100" u="sng">
              <a:solidFill>
                <a:schemeClr val="hlink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RC1625_Service Projects">
  <a:themeElements>
    <a:clrScheme name="Benutzerdefiniert 1">
      <a:dk1>
        <a:srgbClr val="14272E"/>
      </a:dk1>
      <a:lt1>
        <a:srgbClr val="FFFFFF"/>
      </a:lt1>
      <a:dk2>
        <a:srgbClr val="262626"/>
      </a:dk2>
      <a:lt2>
        <a:srgbClr val="A485CE"/>
      </a:lt2>
      <a:accent1>
        <a:srgbClr val="8DBB8C"/>
      </a:accent1>
      <a:accent2>
        <a:srgbClr val="45ACDF"/>
      </a:accent2>
      <a:accent3>
        <a:srgbClr val="AC0823"/>
      </a:accent3>
      <a:accent4>
        <a:srgbClr val="574A88"/>
      </a:accent4>
      <a:accent5>
        <a:srgbClr val="9C5516"/>
      </a:accent5>
      <a:accent6>
        <a:srgbClr val="59211C"/>
      </a:accent6>
      <a:hlink>
        <a:srgbClr val="91C4FD"/>
      </a:hlink>
      <a:folHlink>
        <a:srgbClr val="91C4F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AcademicScience">
      <a:dk1>
        <a:srgbClr val="000000"/>
      </a:dk1>
      <a:lt1>
        <a:srgbClr val="FFFFFF"/>
      </a:lt1>
      <a:dk2>
        <a:srgbClr val="1B1B1B"/>
      </a:dk2>
      <a:lt2>
        <a:srgbClr val="E5E8E8"/>
      </a:lt2>
      <a:accent1>
        <a:srgbClr val="00B0EA"/>
      </a:accent1>
      <a:accent2>
        <a:srgbClr val="45AE22"/>
      </a:accent2>
      <a:accent3>
        <a:srgbClr val="FFFF00"/>
      </a:accent3>
      <a:accent4>
        <a:srgbClr val="F2760D"/>
      </a:accent4>
      <a:accent5>
        <a:srgbClr val="BB2B35"/>
      </a:accent5>
      <a:accent6>
        <a:srgbClr val="6C3CA2"/>
      </a:accent6>
      <a:hlink>
        <a:srgbClr val="00B0EA"/>
      </a:hlink>
      <a:folHlink>
        <a:srgbClr val="96969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CRC1625 Area A">
  <a:themeElements>
    <a:clrScheme name="Benutzerdefiniert 1">
      <a:dk1>
        <a:srgbClr val="14272E"/>
      </a:dk1>
      <a:lt1>
        <a:srgbClr val="FFFFFF"/>
      </a:lt1>
      <a:dk2>
        <a:srgbClr val="262626"/>
      </a:dk2>
      <a:lt2>
        <a:srgbClr val="A485CE"/>
      </a:lt2>
      <a:accent1>
        <a:srgbClr val="8DBB8C"/>
      </a:accent1>
      <a:accent2>
        <a:srgbClr val="45ACDF"/>
      </a:accent2>
      <a:accent3>
        <a:srgbClr val="AC0823"/>
      </a:accent3>
      <a:accent4>
        <a:srgbClr val="574A88"/>
      </a:accent4>
      <a:accent5>
        <a:srgbClr val="9C5516"/>
      </a:accent5>
      <a:accent6>
        <a:srgbClr val="59211C"/>
      </a:accent6>
      <a:hlink>
        <a:srgbClr val="91C4FD"/>
      </a:hlink>
      <a:folHlink>
        <a:srgbClr val="91C4F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2026-09-21T12:31:03Z</dcterms:created>
  <dc:creator>Sabrina Ba</dc:creator>
</cp:coreProperties>
</file>